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Default Extension="bin" ContentType="application/vnd.openxmlformats-officedocument.oleObject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18"/>
  </p:notesMasterIdLst>
  <p:handoutMasterIdLst>
    <p:handoutMasterId r:id="rId19"/>
  </p:handoutMasterIdLst>
  <p:sldIdLst>
    <p:sldId id="256" r:id="rId2"/>
    <p:sldId id="271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9" r:id="rId14"/>
    <p:sldId id="268" r:id="rId15"/>
    <p:sldId id="273" r:id="rId16"/>
    <p:sldId id="274" r:id="rId17"/>
  </p:sldIdLst>
  <p:sldSz cx="9144000" cy="6858000" type="screen4x3"/>
  <p:notesSz cx="6858000" cy="9872663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33CCCC"/>
    <a:srgbClr val="33CC33"/>
    <a:srgbClr val="FFFF00"/>
    <a:srgbClr val="FF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40" autoAdjust="0"/>
    <p:restoredTop sz="94646" autoAdjust="0"/>
  </p:normalViewPr>
  <p:slideViewPr>
    <p:cSldViewPr>
      <p:cViewPr varScale="1">
        <p:scale>
          <a:sx n="44" d="100"/>
          <a:sy n="44" d="100"/>
        </p:scale>
        <p:origin x="-1062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182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image" Target="../media/image11.wmf"/><Relationship Id="rId1" Type="http://schemas.openxmlformats.org/officeDocument/2006/relationships/image" Target="../media/image10.wmf"/><Relationship Id="rId5" Type="http://schemas.openxmlformats.org/officeDocument/2006/relationships/image" Target="../media/image14.wmf"/><Relationship Id="rId4" Type="http://schemas.openxmlformats.org/officeDocument/2006/relationships/image" Target="../media/image13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image" Target="../media/image11.wmf"/><Relationship Id="rId1" Type="http://schemas.openxmlformats.org/officeDocument/2006/relationships/image" Target="../media/image10.wmf"/><Relationship Id="rId5" Type="http://schemas.openxmlformats.org/officeDocument/2006/relationships/image" Target="../media/image14.wmf"/><Relationship Id="rId4" Type="http://schemas.openxmlformats.org/officeDocument/2006/relationships/image" Target="../media/image13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1946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72600"/>
            <a:ext cx="29718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1946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9372600"/>
            <a:ext cx="29718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BE75DA30-175C-439C-8344-C1D4E344CB92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21508" name="Rectangle 4"/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990600" y="762000"/>
            <a:ext cx="4876800" cy="36576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2150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724400"/>
            <a:ext cx="502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151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72600"/>
            <a:ext cx="29718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2151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9372600"/>
            <a:ext cx="29718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50968BA5-D238-4448-95B8-7D702810C3DC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13BBA3F-113A-46EA-BF6C-5237CA1A206A}" type="slidenum">
              <a:rPr lang="en-US"/>
              <a:pPr/>
              <a:t>1</a:t>
            </a:fld>
            <a:endParaRPr lang="en-US"/>
          </a:p>
        </p:txBody>
      </p:sp>
      <p:sp>
        <p:nvSpPr>
          <p:cNvPr id="22530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8DA6D7E-FFD0-47A0-8356-31E99B54469F}" type="slidenum">
              <a:rPr lang="en-US"/>
              <a:pPr/>
              <a:t>2</a:t>
            </a:fld>
            <a:endParaRPr lang="en-US"/>
          </a:p>
        </p:txBody>
      </p:sp>
      <p:sp>
        <p:nvSpPr>
          <p:cNvPr id="23554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7005EA7-0965-4A5B-A821-ED1B46A49088}" type="slidenum">
              <a:rPr lang="en-US"/>
              <a:pPr/>
              <a:t>3</a:t>
            </a:fld>
            <a:endParaRPr lang="en-US"/>
          </a:p>
        </p:txBody>
      </p:sp>
      <p:sp>
        <p:nvSpPr>
          <p:cNvPr id="24578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AD74630-DA30-4F3D-AE3B-B7CB69C55B8E}" type="slidenum">
              <a:rPr lang="en-US"/>
              <a:pPr/>
              <a:t>4</a:t>
            </a:fld>
            <a:endParaRPr lang="en-US"/>
          </a:p>
        </p:txBody>
      </p:sp>
      <p:sp>
        <p:nvSpPr>
          <p:cNvPr id="25602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1A360B6-154B-4B3A-9A1C-4748038378F6}" type="slidenum">
              <a:rPr lang="en-US"/>
              <a:pPr/>
              <a:t>5</a:t>
            </a:fld>
            <a:endParaRPr lang="en-US"/>
          </a:p>
        </p:txBody>
      </p:sp>
      <p:sp>
        <p:nvSpPr>
          <p:cNvPr id="26626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sl-SI" smtClean="0"/>
              <a:t>Kliknite, če želite urediti slog podnaslova matrice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8B4188C-B1EA-4D42-A211-179DDB98C4A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63B418B-003B-41A3-9D83-32334ECF55C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8C2C2B0-8613-497F-9547-388E2D25F99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E79404A-5316-4325-9E10-B461C4EE5DF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22B4046-405F-4FFD-9808-B87710FD8F6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04BAF33-ADAA-43C0-A538-67D0AAD641D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grada besedila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6" name="Ograda vsebin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7" name="Ograda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Ograda no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Ograda številke diapoz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800DC70-A1DA-45A5-8EDA-28EF51A0609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Ograd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Ograd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4AA0591-7F9C-4173-B309-3009FDD094F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Ograda no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449F6EA-FF0B-436D-B90F-87E71CA4BC5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1_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8B2C1C1-AAB5-4BC7-BD9A-170C4F71996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slik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950BC06-43A4-408B-8E8A-092703B6653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n-lt"/>
              </a:defRPr>
            </a:lvl1pPr>
          </a:lstStyle>
          <a:p>
            <a:fld id="{6A946723-3FFD-4D3E-AF3B-30AE28ADC35F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video" Target="file:///C:\My%20Documents\Tanja\Modeli\nikotin.avi" TargetMode="External"/><Relationship Id="rId7" Type="http://schemas.openxmlformats.org/officeDocument/2006/relationships/image" Target="../media/image2.png"/><Relationship Id="rId2" Type="http://schemas.openxmlformats.org/officeDocument/2006/relationships/video" Target="file:///C:\My%20Documents\Tanja\Modeli\Pelargo-ball.avi" TargetMode="External"/><Relationship Id="rId1" Type="http://schemas.openxmlformats.org/officeDocument/2006/relationships/video" Target="file:///C:\My%20Documents\Tanja\Modeli\kloro-stick.avi" TargetMode="External"/><Relationship Id="rId6" Type="http://schemas.openxmlformats.org/officeDocument/2006/relationships/image" Target="../media/image1.png"/><Relationship Id="rId5" Type="http://schemas.openxmlformats.org/officeDocument/2006/relationships/notesSlide" Target="../notesSlides/notesSlide1.xml"/><Relationship Id="rId4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" Target="slide9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" Target="slide9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" Target="slide9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" Target="slide9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5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4.bin"/><Relationship Id="rId5" Type="http://schemas.openxmlformats.org/officeDocument/2006/relationships/oleObject" Target="../embeddings/oleObject3.bin"/><Relationship Id="rId4" Type="http://schemas.openxmlformats.org/officeDocument/2006/relationships/oleObject" Target="../embeddings/oleObject2.bin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7" Type="http://schemas.openxmlformats.org/officeDocument/2006/relationships/oleObject" Target="../embeddings/oleObject10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9.bin"/><Relationship Id="rId5" Type="http://schemas.openxmlformats.org/officeDocument/2006/relationships/oleObject" Target="../embeddings/oleObject8.bin"/><Relationship Id="rId4" Type="http://schemas.openxmlformats.org/officeDocument/2006/relationships/oleObject" Target="../embeddings/oleObject7.bin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6" Type="http://schemas.openxmlformats.org/officeDocument/2006/relationships/slide" Target="slide9.xml"/><Relationship Id="rId5" Type="http://schemas.openxmlformats.org/officeDocument/2006/relationships/slide" Target="slide8.xml"/><Relationship Id="rId4" Type="http://schemas.openxmlformats.org/officeDocument/2006/relationships/slide" Target="slide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" Target="slide10.xml"/><Relationship Id="rId7" Type="http://schemas.openxmlformats.org/officeDocument/2006/relationships/slide" Target="slide5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6" Type="http://schemas.openxmlformats.org/officeDocument/2006/relationships/slide" Target="slide14.xml"/><Relationship Id="rId5" Type="http://schemas.openxmlformats.org/officeDocument/2006/relationships/slide" Target="slide12.xml"/><Relationship Id="rId4" Type="http://schemas.openxmlformats.org/officeDocument/2006/relationships/slide" Target="slide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WordArt 3"/>
          <p:cNvSpPr>
            <a:spLocks noChangeArrowheads="1" noChangeShapeType="1" noTextEdit="1"/>
          </p:cNvSpPr>
          <p:nvPr/>
        </p:nvSpPr>
        <p:spPr bwMode="auto">
          <a:xfrm>
            <a:off x="609600" y="1295400"/>
            <a:ext cx="8001000" cy="2362200"/>
          </a:xfrm>
          <a:prstGeom prst="rect">
            <a:avLst/>
          </a:prstGeom>
        </p:spPr>
        <p:txBody>
          <a:bodyPr spcFirstLastPara="1" wrap="none" fromWordArt="1">
            <a:prstTxWarp prst="textArchUp">
              <a:avLst>
                <a:gd name="adj" fmla="val 10824543"/>
              </a:avLst>
            </a:prstTxWarp>
          </a:bodyPr>
          <a:lstStyle/>
          <a:p>
            <a:pPr algn="ctr"/>
            <a:r>
              <a:rPr lang="sl-SI" sz="4400" b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chemeClr val="accent1"/>
                    </a:gs>
                    <a:gs pos="100000">
                      <a:srgbClr val="FFFFFF"/>
                    </a:gs>
                  </a:gsLst>
                  <a:lin ang="0" scaled="1"/>
                </a:gradFill>
                <a:latin typeface="Comic Sans MS"/>
              </a:rPr>
              <a:t>ORGANSKA KEMIJA</a:t>
            </a:r>
          </a:p>
        </p:txBody>
      </p:sp>
      <p:sp>
        <p:nvSpPr>
          <p:cNvPr id="2057" name="AutoShape 9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610600" y="6348413"/>
            <a:ext cx="381000" cy="357187"/>
          </a:xfrm>
          <a:prstGeom prst="actionButtonForwardNex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pic>
        <p:nvPicPr>
          <p:cNvPr id="2064" name="kloro-stick.avi">
            <a:hlinkClick r:id="" action="ppaction://media"/>
          </p:cNvPr>
          <p:cNvPicPr>
            <a:picLocks noRot="1" noChangeAspect="1" noChangeArrowheads="1"/>
          </p:cNvPicPr>
          <p:nvPr>
            <a:videoFile r:link="rId1"/>
          </p:nvPr>
        </p:nvPicPr>
        <p:blipFill>
          <a:blip r:embed="rId6"/>
          <a:srcRect/>
          <a:stretch>
            <a:fillRect/>
          </a:stretch>
        </p:blipFill>
        <p:spPr bwMode="auto">
          <a:xfrm>
            <a:off x="0" y="2667000"/>
            <a:ext cx="2819400" cy="3352800"/>
          </a:xfrm>
          <a:prstGeom prst="rect">
            <a:avLst/>
          </a:prstGeom>
          <a:noFill/>
        </p:spPr>
      </p:pic>
      <p:pic>
        <p:nvPicPr>
          <p:cNvPr id="2065" name="Pelargo-ball.avi">
            <a:hlinkClick r:id="" action="ppaction://media"/>
          </p:cNvPr>
          <p:cNvPicPr>
            <a:picLocks noRot="1" noChangeAspect="1" noChangeArrowheads="1"/>
          </p:cNvPicPr>
          <p:nvPr>
            <a:videoFile r:link="rId2"/>
          </p:nvPr>
        </p:nvPicPr>
        <p:blipFill>
          <a:blip r:embed="rId7"/>
          <a:srcRect/>
          <a:stretch>
            <a:fillRect/>
          </a:stretch>
        </p:blipFill>
        <p:spPr bwMode="auto">
          <a:xfrm>
            <a:off x="3048000" y="1905000"/>
            <a:ext cx="3276600" cy="2671763"/>
          </a:xfrm>
          <a:prstGeom prst="rect">
            <a:avLst/>
          </a:prstGeom>
          <a:noFill/>
        </p:spPr>
      </p:pic>
      <p:pic>
        <p:nvPicPr>
          <p:cNvPr id="2070" name="nikotin.avi">
            <a:hlinkClick r:id="" action="ppaction://media"/>
          </p:cNvPr>
          <p:cNvPicPr>
            <a:picLocks noRot="1" noChangeAspect="1" noChangeArrowheads="1"/>
          </p:cNvPicPr>
          <p:nvPr>
            <a:videoFile r:link="rId3"/>
          </p:nvPr>
        </p:nvPicPr>
        <p:blipFill>
          <a:blip r:embed="rId8"/>
          <a:srcRect/>
          <a:stretch>
            <a:fillRect/>
          </a:stretch>
        </p:blipFill>
        <p:spPr bwMode="auto">
          <a:xfrm>
            <a:off x="5943600" y="3352800"/>
            <a:ext cx="3200400" cy="2609850"/>
          </a:xfrm>
          <a:prstGeom prst="rect">
            <a:avLst/>
          </a:prstGeom>
          <a:noFill/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06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206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64"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2064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206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206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65"/>
                  </p:tgtEl>
                </p:cond>
              </p:nextCondLst>
            </p:seq>
            <p:video>
              <p:cMediaNode>
                <p:cTn id="13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2065"/>
                </p:tgtEl>
              </p:cMediaNode>
            </p:video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207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8" dur="1" fill="hold"/>
                                        <p:tgtEl>
                                          <p:spTgt spid="2070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70"/>
                  </p:tgtEl>
                </p:cond>
              </p:nextCondLst>
            </p:seq>
            <p:video>
              <p:cMediaNode>
                <p:cTn id="19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2070"/>
                </p:tgtEl>
              </p:cMediaNode>
            </p:video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Text Box 3"/>
          <p:cNvSpPr txBox="1">
            <a:spLocks noChangeArrowheads="1"/>
          </p:cNvSpPr>
          <p:nvPr/>
        </p:nvSpPr>
        <p:spPr bwMode="auto">
          <a:xfrm>
            <a:off x="685800" y="762000"/>
            <a:ext cx="23590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>
                <a:latin typeface="Comic Sans MS" pitchFamily="66" charset="0"/>
              </a:rPr>
              <a:t>4. Dokaz dušika</a:t>
            </a:r>
            <a:endParaRPr lang="en-US"/>
          </a:p>
        </p:txBody>
      </p:sp>
      <p:sp>
        <p:nvSpPr>
          <p:cNvPr id="10244" name="Text Box 4"/>
          <p:cNvSpPr txBox="1">
            <a:spLocks noChangeArrowheads="1"/>
          </p:cNvSpPr>
          <p:nvPr/>
        </p:nvSpPr>
        <p:spPr bwMode="auto">
          <a:xfrm>
            <a:off x="669925" y="1563688"/>
            <a:ext cx="27320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buFontTx/>
              <a:buChar char="•"/>
            </a:pPr>
            <a:r>
              <a:rPr lang="en-US"/>
              <a:t> posredno kot CN</a:t>
            </a:r>
            <a:r>
              <a:rPr lang="en-US" baseline="30000"/>
              <a:t>-</a:t>
            </a:r>
            <a:endParaRPr lang="en-US"/>
          </a:p>
        </p:txBody>
      </p:sp>
      <p:sp>
        <p:nvSpPr>
          <p:cNvPr id="10245" name="Text Box 5"/>
          <p:cNvSpPr txBox="1">
            <a:spLocks noChangeArrowheads="1"/>
          </p:cNvSpPr>
          <p:nvPr/>
        </p:nvSpPr>
        <p:spPr bwMode="auto">
          <a:xfrm>
            <a:off x="669925" y="2325688"/>
            <a:ext cx="45481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buFontTx/>
              <a:buChar char="•"/>
            </a:pPr>
            <a:r>
              <a:rPr lang="en-US"/>
              <a:t> nastanek ˝berlinskega modrila˝</a:t>
            </a:r>
          </a:p>
        </p:txBody>
      </p:sp>
      <p:sp>
        <p:nvSpPr>
          <p:cNvPr id="10246" name="Text Box 6"/>
          <p:cNvSpPr txBox="1">
            <a:spLocks noChangeArrowheads="1"/>
          </p:cNvSpPr>
          <p:nvPr/>
        </p:nvSpPr>
        <p:spPr bwMode="auto">
          <a:xfrm>
            <a:off x="746125" y="3316288"/>
            <a:ext cx="83978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000"/>
              <a:t>2</a:t>
            </a:r>
            <a:r>
              <a:rPr lang="en-US" sz="2000" b="1"/>
              <a:t>NaCN</a:t>
            </a:r>
            <a:r>
              <a:rPr lang="en-US" sz="2000"/>
              <a:t>(aq) + </a:t>
            </a:r>
            <a:r>
              <a:rPr lang="en-US" sz="2000" b="1"/>
              <a:t>FeSO</a:t>
            </a:r>
            <a:r>
              <a:rPr lang="en-US" sz="2000" b="1" baseline="-25000"/>
              <a:t>4</a:t>
            </a:r>
            <a:r>
              <a:rPr lang="en-US" sz="2000"/>
              <a:t>(aq)  </a:t>
            </a:r>
            <a:r>
              <a:rPr lang="en-US" sz="2000">
                <a:sym typeface="Symbol" pitchFamily="18" charset="2"/>
              </a:rPr>
              <a:t>  </a:t>
            </a:r>
            <a:r>
              <a:rPr lang="en-US" sz="2000" b="1">
                <a:sym typeface="Symbol" pitchFamily="18" charset="2"/>
              </a:rPr>
              <a:t>Fe(CN)</a:t>
            </a:r>
            <a:r>
              <a:rPr lang="en-US" sz="2000" b="1" baseline="-25000">
                <a:sym typeface="Symbol" pitchFamily="18" charset="2"/>
              </a:rPr>
              <a:t>2</a:t>
            </a:r>
            <a:r>
              <a:rPr lang="en-US" sz="2000">
                <a:sym typeface="Symbol" pitchFamily="18" charset="2"/>
              </a:rPr>
              <a:t>(aq) + </a:t>
            </a:r>
            <a:r>
              <a:rPr lang="en-US" sz="2000" b="1">
                <a:sym typeface="Symbol" pitchFamily="18" charset="2"/>
              </a:rPr>
              <a:t>Na</a:t>
            </a:r>
            <a:r>
              <a:rPr lang="en-US" sz="2000" b="1" baseline="-25000">
                <a:sym typeface="Symbol" pitchFamily="18" charset="2"/>
              </a:rPr>
              <a:t>2</a:t>
            </a:r>
            <a:r>
              <a:rPr lang="en-US" sz="2000" b="1">
                <a:sym typeface="Symbol" pitchFamily="18" charset="2"/>
              </a:rPr>
              <a:t>SO</a:t>
            </a:r>
            <a:r>
              <a:rPr lang="en-US" sz="2000" b="1" baseline="-25000">
                <a:sym typeface="Symbol" pitchFamily="18" charset="2"/>
              </a:rPr>
              <a:t>4</a:t>
            </a:r>
            <a:r>
              <a:rPr lang="en-US" sz="2000">
                <a:sym typeface="Symbol" pitchFamily="18" charset="2"/>
              </a:rPr>
              <a:t>(aq)</a:t>
            </a:r>
            <a:r>
              <a:rPr lang="en-US" sz="2000"/>
              <a:t>  </a:t>
            </a:r>
          </a:p>
        </p:txBody>
      </p:sp>
      <p:sp>
        <p:nvSpPr>
          <p:cNvPr id="10247" name="Text Box 7"/>
          <p:cNvSpPr txBox="1">
            <a:spLocks noChangeArrowheads="1"/>
          </p:cNvSpPr>
          <p:nvPr/>
        </p:nvSpPr>
        <p:spPr bwMode="auto">
          <a:xfrm>
            <a:off x="669925" y="4149725"/>
            <a:ext cx="68135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000" b="1">
                <a:sym typeface="Symbol" pitchFamily="18" charset="2"/>
              </a:rPr>
              <a:t>Fe(CN)</a:t>
            </a:r>
            <a:r>
              <a:rPr lang="en-US" sz="2000" b="1" baseline="-25000">
                <a:sym typeface="Symbol" pitchFamily="18" charset="2"/>
              </a:rPr>
              <a:t>2</a:t>
            </a:r>
            <a:r>
              <a:rPr lang="en-US" sz="2000">
                <a:sym typeface="Symbol" pitchFamily="18" charset="2"/>
              </a:rPr>
              <a:t>(aq) + </a:t>
            </a:r>
            <a:r>
              <a:rPr lang="en-US" sz="2000"/>
              <a:t>4</a:t>
            </a:r>
            <a:r>
              <a:rPr lang="en-US" sz="2000" b="1"/>
              <a:t>NaCN</a:t>
            </a:r>
            <a:r>
              <a:rPr lang="en-US" sz="2000"/>
              <a:t>(aq) </a:t>
            </a:r>
            <a:r>
              <a:rPr lang="en-US" sz="2000">
                <a:sym typeface="Symbol" pitchFamily="18" charset="2"/>
              </a:rPr>
              <a:t>  </a:t>
            </a:r>
            <a:r>
              <a:rPr lang="en-US" sz="2000" b="1">
                <a:sym typeface="Symbol" pitchFamily="18" charset="2"/>
              </a:rPr>
              <a:t>Na</a:t>
            </a:r>
            <a:r>
              <a:rPr lang="en-US" sz="2000" b="1" baseline="-25000">
                <a:sym typeface="Symbol" pitchFamily="18" charset="2"/>
              </a:rPr>
              <a:t>4</a:t>
            </a:r>
            <a:r>
              <a:rPr lang="en-US" sz="2000" b="1">
                <a:sym typeface="Symbol" pitchFamily="18" charset="2"/>
              </a:rPr>
              <a:t>Fe(CN)</a:t>
            </a:r>
            <a:r>
              <a:rPr lang="en-US" sz="2000" b="1" baseline="-25000">
                <a:sym typeface="Symbol" pitchFamily="18" charset="2"/>
              </a:rPr>
              <a:t>6</a:t>
            </a:r>
            <a:r>
              <a:rPr lang="en-US" sz="2000" b="1">
                <a:sym typeface="Symbol" pitchFamily="18" charset="2"/>
              </a:rPr>
              <a:t></a:t>
            </a:r>
            <a:r>
              <a:rPr lang="en-US" sz="2000">
                <a:sym typeface="Symbol" pitchFamily="18" charset="2"/>
              </a:rPr>
              <a:t>(aq) </a:t>
            </a:r>
          </a:p>
        </p:txBody>
      </p:sp>
      <p:sp>
        <p:nvSpPr>
          <p:cNvPr id="10248" name="Text Box 8"/>
          <p:cNvSpPr txBox="1">
            <a:spLocks noChangeArrowheads="1"/>
          </p:cNvSpPr>
          <p:nvPr/>
        </p:nvSpPr>
        <p:spPr bwMode="auto">
          <a:xfrm>
            <a:off x="685800" y="5024438"/>
            <a:ext cx="83248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b="1">
                <a:sym typeface="Symbol" pitchFamily="18" charset="2"/>
              </a:rPr>
              <a:t>3Na</a:t>
            </a:r>
            <a:r>
              <a:rPr lang="en-US" sz="2000" b="1" baseline="-25000">
                <a:sym typeface="Symbol" pitchFamily="18" charset="2"/>
              </a:rPr>
              <a:t>4</a:t>
            </a:r>
            <a:r>
              <a:rPr lang="en-US" sz="2000" b="1">
                <a:sym typeface="Symbol" pitchFamily="18" charset="2"/>
              </a:rPr>
              <a:t>Fe(CN)</a:t>
            </a:r>
            <a:r>
              <a:rPr lang="en-US" sz="2000" b="1" baseline="-25000">
                <a:sym typeface="Symbol" pitchFamily="18" charset="2"/>
              </a:rPr>
              <a:t>6</a:t>
            </a:r>
            <a:r>
              <a:rPr lang="en-US" sz="2000" b="1">
                <a:sym typeface="Symbol" pitchFamily="18" charset="2"/>
              </a:rPr>
              <a:t></a:t>
            </a:r>
            <a:r>
              <a:rPr lang="en-US" sz="2000">
                <a:sym typeface="Symbol" pitchFamily="18" charset="2"/>
              </a:rPr>
              <a:t>(aq) + 4</a:t>
            </a:r>
            <a:r>
              <a:rPr lang="en-US" sz="2000" b="1">
                <a:sym typeface="Symbol" pitchFamily="18" charset="2"/>
              </a:rPr>
              <a:t>FeCl</a:t>
            </a:r>
            <a:r>
              <a:rPr lang="en-US" sz="2000" b="1" baseline="-25000">
                <a:sym typeface="Symbol" pitchFamily="18" charset="2"/>
              </a:rPr>
              <a:t>3</a:t>
            </a:r>
            <a:r>
              <a:rPr lang="en-US" sz="2000">
                <a:sym typeface="Symbol" pitchFamily="18" charset="2"/>
              </a:rPr>
              <a:t>(aq)  </a:t>
            </a:r>
            <a:r>
              <a:rPr lang="en-US" b="1">
                <a:sym typeface="Symbol" pitchFamily="18" charset="2"/>
              </a:rPr>
              <a:t>Fe</a:t>
            </a:r>
            <a:r>
              <a:rPr lang="en-US" b="1" baseline="-25000">
                <a:sym typeface="Symbol" pitchFamily="18" charset="2"/>
              </a:rPr>
              <a:t>4</a:t>
            </a:r>
            <a:r>
              <a:rPr lang="en-US" b="1">
                <a:sym typeface="Symbol" pitchFamily="18" charset="2"/>
              </a:rPr>
              <a:t>Fe(C</a:t>
            </a:r>
            <a:r>
              <a:rPr lang="en-US" b="1">
                <a:solidFill>
                  <a:schemeClr val="accent2"/>
                </a:solidFill>
                <a:sym typeface="Symbol" pitchFamily="18" charset="2"/>
              </a:rPr>
              <a:t>N</a:t>
            </a:r>
            <a:r>
              <a:rPr lang="en-US" b="1">
                <a:sym typeface="Symbol" pitchFamily="18" charset="2"/>
              </a:rPr>
              <a:t>)</a:t>
            </a:r>
            <a:r>
              <a:rPr lang="en-US" b="1" baseline="-25000">
                <a:sym typeface="Symbol" pitchFamily="18" charset="2"/>
              </a:rPr>
              <a:t>6</a:t>
            </a:r>
            <a:r>
              <a:rPr lang="en-US" b="1">
                <a:sym typeface="Symbol" pitchFamily="18" charset="2"/>
              </a:rPr>
              <a:t></a:t>
            </a:r>
            <a:r>
              <a:rPr lang="en-US" b="1" baseline="-25000">
                <a:sym typeface="Symbol" pitchFamily="18" charset="2"/>
              </a:rPr>
              <a:t>3</a:t>
            </a:r>
            <a:r>
              <a:rPr lang="en-US">
                <a:sym typeface="Symbol" pitchFamily="18" charset="2"/>
              </a:rPr>
              <a:t>(aq)</a:t>
            </a:r>
            <a:r>
              <a:rPr lang="en-US" sz="2000">
                <a:sym typeface="Symbol" pitchFamily="18" charset="2"/>
              </a:rPr>
              <a:t> + 12</a:t>
            </a:r>
            <a:r>
              <a:rPr lang="en-US" sz="2000" b="1">
                <a:sym typeface="Symbol" pitchFamily="18" charset="2"/>
              </a:rPr>
              <a:t>NaCl</a:t>
            </a:r>
            <a:r>
              <a:rPr lang="en-US" sz="2000">
                <a:sym typeface="Symbol" pitchFamily="18" charset="2"/>
              </a:rPr>
              <a:t>(aq)</a:t>
            </a:r>
            <a:r>
              <a:rPr lang="en-US">
                <a:sym typeface="Symbol" pitchFamily="18" charset="2"/>
              </a:rPr>
              <a:t> </a:t>
            </a:r>
          </a:p>
        </p:txBody>
      </p:sp>
      <p:sp>
        <p:nvSpPr>
          <p:cNvPr id="10249" name="Text Box 9"/>
          <p:cNvSpPr txBox="1">
            <a:spLocks noChangeArrowheads="1"/>
          </p:cNvSpPr>
          <p:nvPr/>
        </p:nvSpPr>
        <p:spPr bwMode="auto">
          <a:xfrm>
            <a:off x="4784725" y="5526088"/>
            <a:ext cx="24923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berlinsko modrilo</a:t>
            </a:r>
          </a:p>
        </p:txBody>
      </p:sp>
      <p:sp>
        <p:nvSpPr>
          <p:cNvPr id="10250" name="AutoShape 10">
            <a:hlinkClick r:id="" action="ppaction://hlinkshowjump?jump=firstslide" highlightClick="1"/>
          </p:cNvPr>
          <p:cNvSpPr>
            <a:spLocks noChangeArrowheads="1"/>
          </p:cNvSpPr>
          <p:nvPr/>
        </p:nvSpPr>
        <p:spPr bwMode="auto">
          <a:xfrm>
            <a:off x="8534400" y="152400"/>
            <a:ext cx="457200" cy="509588"/>
          </a:xfrm>
          <a:prstGeom prst="actionButtonHom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10251" name="AutoShape 11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610600" y="6348413"/>
            <a:ext cx="381000" cy="357187"/>
          </a:xfrm>
          <a:prstGeom prst="actionButtonForwardNex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10252" name="AutoShape 12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177213" y="6348413"/>
            <a:ext cx="357187" cy="357187"/>
          </a:xfrm>
          <a:prstGeom prst="actionButtonBackPrevious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02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02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02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02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102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102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4" grpId="0" autoUpdateAnimBg="0"/>
      <p:bldP spid="10245" grpId="0" autoUpdateAnimBg="0"/>
      <p:bldP spid="10246" grpId="0" autoUpdateAnimBg="0"/>
      <p:bldP spid="10247" grpId="0" autoUpdateAnimBg="0"/>
      <p:bldP spid="10248" grpId="0" autoUpdateAnimBg="0"/>
      <p:bldP spid="10249" grpId="0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ext Box 2"/>
          <p:cNvSpPr txBox="1">
            <a:spLocks noChangeArrowheads="1"/>
          </p:cNvSpPr>
          <p:nvPr/>
        </p:nvSpPr>
        <p:spPr bwMode="auto">
          <a:xfrm>
            <a:off x="533400" y="533400"/>
            <a:ext cx="36671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sl-SI">
                <a:latin typeface="Comic Sans MS" pitchFamily="66" charset="0"/>
              </a:rPr>
              <a:t>5</a:t>
            </a:r>
            <a:r>
              <a:rPr lang="en-US">
                <a:latin typeface="Comic Sans MS" pitchFamily="66" charset="0"/>
              </a:rPr>
              <a:t>. Dokaz dušika in žvepla</a:t>
            </a:r>
            <a:endParaRPr lang="en-US"/>
          </a:p>
        </p:txBody>
      </p:sp>
      <p:sp>
        <p:nvSpPr>
          <p:cNvPr id="12291" name="Text Box 3"/>
          <p:cNvSpPr txBox="1">
            <a:spLocks noChangeArrowheads="1"/>
          </p:cNvSpPr>
          <p:nvPr/>
        </p:nvSpPr>
        <p:spPr bwMode="auto">
          <a:xfrm>
            <a:off x="669925" y="1563688"/>
            <a:ext cx="29352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buFontTx/>
              <a:buChar char="•"/>
            </a:pPr>
            <a:r>
              <a:rPr lang="en-US"/>
              <a:t> posredno kot SCN</a:t>
            </a:r>
            <a:r>
              <a:rPr lang="en-US" baseline="30000"/>
              <a:t>-</a:t>
            </a:r>
            <a:endParaRPr lang="en-US"/>
          </a:p>
        </p:txBody>
      </p:sp>
      <p:sp>
        <p:nvSpPr>
          <p:cNvPr id="12292" name="Text Box 4"/>
          <p:cNvSpPr txBox="1">
            <a:spLocks noChangeArrowheads="1"/>
          </p:cNvSpPr>
          <p:nvPr/>
        </p:nvSpPr>
        <p:spPr bwMode="auto">
          <a:xfrm>
            <a:off x="304800" y="2590800"/>
            <a:ext cx="88915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b="1"/>
              <a:t>2</a:t>
            </a:r>
            <a:r>
              <a:rPr lang="en-US" b="1">
                <a:solidFill>
                  <a:srgbClr val="FF0000"/>
                </a:solidFill>
              </a:rPr>
              <a:t>S</a:t>
            </a:r>
            <a:r>
              <a:rPr lang="en-US" b="1"/>
              <a:t>C</a:t>
            </a:r>
            <a:r>
              <a:rPr lang="en-US" b="1">
                <a:solidFill>
                  <a:srgbClr val="FF0000"/>
                </a:solidFill>
              </a:rPr>
              <a:t>N</a:t>
            </a:r>
            <a:r>
              <a:rPr lang="en-US" b="1" baseline="30000"/>
              <a:t>-</a:t>
            </a:r>
            <a:r>
              <a:rPr lang="en-US" b="1"/>
              <a:t>(aq)  +  2FeCl</a:t>
            </a:r>
            <a:r>
              <a:rPr lang="en-US" b="1" baseline="-25000"/>
              <a:t>3</a:t>
            </a:r>
            <a:r>
              <a:rPr lang="en-US" b="1"/>
              <a:t>(aq)  </a:t>
            </a:r>
            <a:r>
              <a:rPr lang="en-US" b="1">
                <a:sym typeface="Symbol" pitchFamily="18" charset="2"/>
              </a:rPr>
              <a:t>  2Fe(H</a:t>
            </a:r>
            <a:r>
              <a:rPr lang="en-US" b="1" baseline="-25000">
                <a:sym typeface="Symbol" pitchFamily="18" charset="2"/>
              </a:rPr>
              <a:t>2</a:t>
            </a:r>
            <a:r>
              <a:rPr lang="en-US" b="1">
                <a:sym typeface="Symbol" pitchFamily="18" charset="2"/>
              </a:rPr>
              <a:t>O)</a:t>
            </a:r>
            <a:r>
              <a:rPr lang="en-US" b="1" baseline="-25000">
                <a:sym typeface="Symbol" pitchFamily="18" charset="2"/>
              </a:rPr>
              <a:t>5</a:t>
            </a:r>
            <a:r>
              <a:rPr lang="en-US" b="1">
                <a:solidFill>
                  <a:srgbClr val="FF0000"/>
                </a:solidFill>
                <a:sym typeface="Symbol" pitchFamily="18" charset="2"/>
              </a:rPr>
              <a:t>S</a:t>
            </a:r>
            <a:r>
              <a:rPr lang="en-US" b="1">
                <a:sym typeface="Symbol" pitchFamily="18" charset="2"/>
              </a:rPr>
              <a:t>C</a:t>
            </a:r>
            <a:r>
              <a:rPr lang="en-US" b="1">
                <a:solidFill>
                  <a:srgbClr val="FF0000"/>
                </a:solidFill>
                <a:sym typeface="Symbol" pitchFamily="18" charset="2"/>
              </a:rPr>
              <a:t>N</a:t>
            </a:r>
            <a:r>
              <a:rPr lang="en-US" b="1">
                <a:sym typeface="Symbol" pitchFamily="18" charset="2"/>
              </a:rPr>
              <a:t></a:t>
            </a:r>
            <a:r>
              <a:rPr lang="en-US" b="1" baseline="30000">
                <a:sym typeface="Symbol" pitchFamily="18" charset="2"/>
              </a:rPr>
              <a:t>2+</a:t>
            </a:r>
            <a:r>
              <a:rPr lang="en-US" b="1">
                <a:sym typeface="Symbol" pitchFamily="18" charset="2"/>
              </a:rPr>
              <a:t>(aq)</a:t>
            </a:r>
            <a:r>
              <a:rPr lang="en-US" b="1" baseline="30000">
                <a:sym typeface="Symbol" pitchFamily="18" charset="2"/>
              </a:rPr>
              <a:t>  </a:t>
            </a:r>
            <a:r>
              <a:rPr lang="en-US" b="1">
                <a:sym typeface="Symbol" pitchFamily="18" charset="2"/>
              </a:rPr>
              <a:t>+  6Cl</a:t>
            </a:r>
            <a:r>
              <a:rPr lang="en-US" b="1" baseline="30000">
                <a:sym typeface="Symbol" pitchFamily="18" charset="2"/>
              </a:rPr>
              <a:t>-</a:t>
            </a:r>
            <a:r>
              <a:rPr lang="en-US" b="1">
                <a:sym typeface="Symbol" pitchFamily="18" charset="2"/>
              </a:rPr>
              <a:t>(aq)</a:t>
            </a:r>
          </a:p>
        </p:txBody>
      </p:sp>
      <p:sp>
        <p:nvSpPr>
          <p:cNvPr id="12293" name="Text Box 5"/>
          <p:cNvSpPr txBox="1">
            <a:spLocks noChangeArrowheads="1"/>
          </p:cNvSpPr>
          <p:nvPr/>
        </p:nvSpPr>
        <p:spPr bwMode="auto">
          <a:xfrm>
            <a:off x="4953000" y="3200400"/>
            <a:ext cx="1643063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/>
              <a:t>intenzivno </a:t>
            </a:r>
          </a:p>
          <a:p>
            <a:pPr algn="ctr"/>
            <a:r>
              <a:rPr lang="en-US"/>
              <a:t>rdeče </a:t>
            </a:r>
          </a:p>
          <a:p>
            <a:pPr algn="ctr"/>
            <a:r>
              <a:rPr lang="en-US"/>
              <a:t>obarvanje</a:t>
            </a:r>
          </a:p>
        </p:txBody>
      </p:sp>
      <p:sp>
        <p:nvSpPr>
          <p:cNvPr id="12294" name="AutoShape 6">
            <a:hlinkClick r:id="" action="ppaction://hlinkshowjump?jump=firstslide" highlightClick="1"/>
          </p:cNvPr>
          <p:cNvSpPr>
            <a:spLocks noChangeArrowheads="1"/>
          </p:cNvSpPr>
          <p:nvPr/>
        </p:nvSpPr>
        <p:spPr bwMode="auto">
          <a:xfrm>
            <a:off x="8534400" y="152400"/>
            <a:ext cx="457200" cy="509588"/>
          </a:xfrm>
          <a:prstGeom prst="actionButtonHom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12295" name="AutoShape 7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610600" y="6348413"/>
            <a:ext cx="381000" cy="357187"/>
          </a:xfrm>
          <a:prstGeom prst="actionButtonForwardNex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12296" name="AutoShape 8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177213" y="6348413"/>
            <a:ext cx="357187" cy="357187"/>
          </a:xfrm>
          <a:prstGeom prst="actionButtonBackPrevious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22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300"/>
                                        <p:tgtEl>
                                          <p:spTgt spid="122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22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1" grpId="0" autoUpdateAnimBg="0"/>
      <p:bldP spid="12292" grpId="0" autoUpdateAnimBg="0"/>
      <p:bldP spid="12293" grpId="0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 Box 2"/>
          <p:cNvSpPr txBox="1">
            <a:spLocks noChangeArrowheads="1"/>
          </p:cNvSpPr>
          <p:nvPr/>
        </p:nvSpPr>
        <p:spPr bwMode="auto">
          <a:xfrm>
            <a:off x="685800" y="609600"/>
            <a:ext cx="23733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>
                <a:latin typeface="Comic Sans MS" pitchFamily="66" charset="0"/>
              </a:rPr>
              <a:t>6. Dokaz žvepla</a:t>
            </a:r>
          </a:p>
        </p:txBody>
      </p:sp>
      <p:sp>
        <p:nvSpPr>
          <p:cNvPr id="13315" name="Text Box 3"/>
          <p:cNvSpPr txBox="1">
            <a:spLocks noChangeArrowheads="1"/>
          </p:cNvSpPr>
          <p:nvPr/>
        </p:nvSpPr>
        <p:spPr bwMode="auto">
          <a:xfrm>
            <a:off x="669925" y="1371600"/>
            <a:ext cx="26066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buFontTx/>
              <a:buChar char="•"/>
            </a:pPr>
            <a:r>
              <a:rPr lang="en-US"/>
              <a:t> posredno kot S</a:t>
            </a:r>
            <a:r>
              <a:rPr lang="en-US" baseline="30000"/>
              <a:t>2-</a:t>
            </a:r>
            <a:endParaRPr lang="en-US"/>
          </a:p>
        </p:txBody>
      </p:sp>
      <p:sp>
        <p:nvSpPr>
          <p:cNvPr id="13317" name="Text Box 5"/>
          <p:cNvSpPr txBox="1">
            <a:spLocks noChangeArrowheads="1"/>
          </p:cNvSpPr>
          <p:nvPr/>
        </p:nvSpPr>
        <p:spPr bwMode="auto">
          <a:xfrm>
            <a:off x="669925" y="2854325"/>
            <a:ext cx="82311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b="1">
                <a:solidFill>
                  <a:srgbClr val="FF0000"/>
                </a:solidFill>
              </a:rPr>
              <a:t>S</a:t>
            </a:r>
            <a:r>
              <a:rPr lang="en-US" b="1" baseline="30000">
                <a:solidFill>
                  <a:srgbClr val="FF0000"/>
                </a:solidFill>
              </a:rPr>
              <a:t>2-</a:t>
            </a:r>
            <a:r>
              <a:rPr lang="en-US" b="1"/>
              <a:t>(aq)  +  (CH</a:t>
            </a:r>
            <a:r>
              <a:rPr lang="en-US" b="1" baseline="-25000"/>
              <a:t>3</a:t>
            </a:r>
            <a:r>
              <a:rPr lang="en-US" b="1"/>
              <a:t>COO)</a:t>
            </a:r>
            <a:r>
              <a:rPr lang="en-US" b="1" baseline="-25000"/>
              <a:t>2</a:t>
            </a:r>
            <a:r>
              <a:rPr lang="en-US" b="1"/>
              <a:t>Pb(aq)  </a:t>
            </a:r>
            <a:r>
              <a:rPr lang="en-US" b="1">
                <a:sym typeface="Symbol" pitchFamily="18" charset="2"/>
              </a:rPr>
              <a:t>  Pb</a:t>
            </a:r>
            <a:r>
              <a:rPr lang="en-US" b="1">
                <a:solidFill>
                  <a:srgbClr val="FF0000"/>
                </a:solidFill>
                <a:sym typeface="Symbol" pitchFamily="18" charset="2"/>
              </a:rPr>
              <a:t>S</a:t>
            </a:r>
            <a:r>
              <a:rPr lang="en-US" b="1">
                <a:sym typeface="Symbol" pitchFamily="18" charset="2"/>
              </a:rPr>
              <a:t>(s)  + 2</a:t>
            </a:r>
            <a:r>
              <a:rPr lang="en-US" b="1"/>
              <a:t>CH</a:t>
            </a:r>
            <a:r>
              <a:rPr lang="en-US" b="1" baseline="-25000"/>
              <a:t>3</a:t>
            </a:r>
            <a:r>
              <a:rPr lang="en-US" b="1"/>
              <a:t>COO</a:t>
            </a:r>
            <a:r>
              <a:rPr lang="en-US" b="1" baseline="30000"/>
              <a:t>-</a:t>
            </a:r>
            <a:r>
              <a:rPr lang="en-US" b="1"/>
              <a:t>(aq)</a:t>
            </a:r>
            <a:endParaRPr lang="en-US"/>
          </a:p>
        </p:txBody>
      </p:sp>
      <p:sp>
        <p:nvSpPr>
          <p:cNvPr id="13318" name="Text Box 6"/>
          <p:cNvSpPr txBox="1">
            <a:spLocks noChangeArrowheads="1"/>
          </p:cNvSpPr>
          <p:nvPr/>
        </p:nvSpPr>
        <p:spPr bwMode="auto">
          <a:xfrm>
            <a:off x="5241925" y="3468688"/>
            <a:ext cx="1203325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/>
              <a:t>črna </a:t>
            </a:r>
          </a:p>
          <a:p>
            <a:pPr algn="ctr"/>
            <a:r>
              <a:rPr lang="en-US"/>
              <a:t>oborina</a:t>
            </a:r>
          </a:p>
        </p:txBody>
      </p:sp>
      <p:sp>
        <p:nvSpPr>
          <p:cNvPr id="13319" name="AutoShape 7">
            <a:hlinkClick r:id="" action="ppaction://hlinkshowjump?jump=firstslide" highlightClick="1"/>
          </p:cNvPr>
          <p:cNvSpPr>
            <a:spLocks noChangeArrowheads="1"/>
          </p:cNvSpPr>
          <p:nvPr/>
        </p:nvSpPr>
        <p:spPr bwMode="auto">
          <a:xfrm>
            <a:off x="8534400" y="152400"/>
            <a:ext cx="457200" cy="509588"/>
          </a:xfrm>
          <a:prstGeom prst="actionButtonHom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13320" name="AutoShape 8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610600" y="6348413"/>
            <a:ext cx="381000" cy="357187"/>
          </a:xfrm>
          <a:prstGeom prst="actionButtonForwardNex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13321" name="AutoShape 9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177213" y="6348413"/>
            <a:ext cx="357187" cy="357187"/>
          </a:xfrm>
          <a:prstGeom prst="actionButtonBackPrevious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33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300"/>
                                        <p:tgtEl>
                                          <p:spTgt spid="133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33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5" grpId="0" autoUpdateAnimBg="0"/>
      <p:bldP spid="13317" grpId="0" autoUpdateAnimBg="0"/>
      <p:bldP spid="13318" grpId="0" autoUpdateAnimBg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Box 2"/>
          <p:cNvSpPr txBox="1">
            <a:spLocks noChangeArrowheads="1"/>
          </p:cNvSpPr>
          <p:nvPr/>
        </p:nvSpPr>
        <p:spPr bwMode="auto">
          <a:xfrm>
            <a:off x="736600" y="1447800"/>
            <a:ext cx="29670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Beilsteinova reakcija</a:t>
            </a:r>
          </a:p>
        </p:txBody>
      </p:sp>
      <p:sp>
        <p:nvSpPr>
          <p:cNvPr id="16387" name="AutoShape 3">
            <a:hlinkClick r:id="" action="ppaction://hlinkshowjump?jump=firstslide" highlightClick="1"/>
          </p:cNvPr>
          <p:cNvSpPr>
            <a:spLocks noChangeArrowheads="1"/>
          </p:cNvSpPr>
          <p:nvPr/>
        </p:nvSpPr>
        <p:spPr bwMode="auto">
          <a:xfrm>
            <a:off x="8534400" y="152400"/>
            <a:ext cx="457200" cy="509588"/>
          </a:xfrm>
          <a:prstGeom prst="actionButtonHom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16388" name="AutoShape 4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610600" y="6348413"/>
            <a:ext cx="381000" cy="357187"/>
          </a:xfrm>
          <a:prstGeom prst="actionButtonForwardNex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16389" name="AutoShape 5">
            <a:hlinkClick r:id="" action="ppaction://hlinkshowjump?jump=previousslide" highlightClick="1"/>
          </p:cNvPr>
          <p:cNvSpPr>
            <a:spLocks noChangeArrowheads="1"/>
          </p:cNvSpPr>
          <p:nvPr/>
        </p:nvSpPr>
        <p:spPr bwMode="auto">
          <a:xfrm>
            <a:off x="8177213" y="6348413"/>
            <a:ext cx="357187" cy="357187"/>
          </a:xfrm>
          <a:prstGeom prst="actionButtonBackPrevious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pic>
        <p:nvPicPr>
          <p:cNvPr id="16390" name="Picture 6" descr="Beilstein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676900" y="1828800"/>
            <a:ext cx="1778000" cy="2133600"/>
          </a:xfrm>
          <a:prstGeom prst="rect">
            <a:avLst/>
          </a:prstGeom>
          <a:noFill/>
        </p:spPr>
      </p:pic>
      <p:sp>
        <p:nvSpPr>
          <p:cNvPr id="16391" name="Text Box 7"/>
          <p:cNvSpPr txBox="1">
            <a:spLocks noChangeArrowheads="1"/>
          </p:cNvSpPr>
          <p:nvPr/>
        </p:nvSpPr>
        <p:spPr bwMode="auto">
          <a:xfrm>
            <a:off x="762000" y="685800"/>
            <a:ext cx="50323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>
                <a:latin typeface="Comic Sans MS" pitchFamily="66" charset="0"/>
              </a:rPr>
              <a:t>7. Dokaz halogenov</a:t>
            </a:r>
            <a:r>
              <a:rPr lang="sl-SI">
                <a:latin typeface="Comic Sans MS" pitchFamily="66" charset="0"/>
              </a:rPr>
              <a:t> – neselektiven </a:t>
            </a:r>
            <a:endParaRPr lang="en-US"/>
          </a:p>
        </p:txBody>
      </p:sp>
      <p:sp>
        <p:nvSpPr>
          <p:cNvPr id="16392" name="Text Box 8"/>
          <p:cNvSpPr txBox="1">
            <a:spLocks noChangeArrowheads="1"/>
          </p:cNvSpPr>
          <p:nvPr/>
        </p:nvSpPr>
        <p:spPr bwMode="auto">
          <a:xfrm>
            <a:off x="1143000" y="2514600"/>
            <a:ext cx="3581400" cy="2282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l-SI"/>
              <a:t>bakrovo žičko prežarimo (plast CuO), pomočimo v preiskovano raztopino in damo v plamen – prisotni halogeni zeleno obarvajo plamen</a:t>
            </a:r>
            <a:endParaRPr lang="en-US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6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63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6" grpId="0" autoUpdateAnimBg="0"/>
      <p:bldP spid="1639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 Box 2"/>
          <p:cNvSpPr txBox="1">
            <a:spLocks noChangeArrowheads="1"/>
          </p:cNvSpPr>
          <p:nvPr/>
        </p:nvSpPr>
        <p:spPr bwMode="auto">
          <a:xfrm>
            <a:off x="762000" y="685800"/>
            <a:ext cx="28654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>
                <a:latin typeface="Comic Sans MS" pitchFamily="66" charset="0"/>
              </a:rPr>
              <a:t>7. Dokaz halogenov</a:t>
            </a:r>
            <a:endParaRPr lang="en-US"/>
          </a:p>
        </p:txBody>
      </p:sp>
      <p:sp>
        <p:nvSpPr>
          <p:cNvPr id="15363" name="Text Box 3"/>
          <p:cNvSpPr txBox="1">
            <a:spLocks noChangeArrowheads="1"/>
          </p:cNvSpPr>
          <p:nvPr/>
        </p:nvSpPr>
        <p:spPr bwMode="auto">
          <a:xfrm>
            <a:off x="669925" y="1295400"/>
            <a:ext cx="16589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buFontTx/>
              <a:buChar char="•"/>
            </a:pPr>
            <a:r>
              <a:rPr lang="en-US"/>
              <a:t>kot </a:t>
            </a:r>
            <a:r>
              <a:rPr lang="sl-SI"/>
              <a:t> </a:t>
            </a:r>
            <a:r>
              <a:rPr lang="en-US"/>
              <a:t>X</a:t>
            </a:r>
            <a:r>
              <a:rPr lang="en-US" baseline="30000"/>
              <a:t>-</a:t>
            </a:r>
            <a:r>
              <a:rPr lang="sl-SI" baseline="30000"/>
              <a:t>  </a:t>
            </a:r>
            <a:r>
              <a:rPr lang="sl-SI"/>
              <a:t>ion</a:t>
            </a:r>
            <a:endParaRPr lang="en-US"/>
          </a:p>
        </p:txBody>
      </p:sp>
      <p:sp>
        <p:nvSpPr>
          <p:cNvPr id="15365" name="Text Box 5"/>
          <p:cNvSpPr txBox="1">
            <a:spLocks noChangeArrowheads="1"/>
          </p:cNvSpPr>
          <p:nvPr/>
        </p:nvSpPr>
        <p:spPr bwMode="auto">
          <a:xfrm>
            <a:off x="2514600" y="1905000"/>
            <a:ext cx="25955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halogenidni ion </a:t>
            </a:r>
            <a:r>
              <a:rPr lang="en-US" b="1"/>
              <a:t>X</a:t>
            </a:r>
            <a:r>
              <a:rPr lang="en-US" b="1" baseline="30000"/>
              <a:t>-</a:t>
            </a:r>
            <a:endParaRPr lang="en-US"/>
          </a:p>
        </p:txBody>
      </p:sp>
      <p:grpSp>
        <p:nvGrpSpPr>
          <p:cNvPr id="15388" name="Group 28"/>
          <p:cNvGrpSpPr>
            <a:grpSpLocks/>
          </p:cNvGrpSpPr>
          <p:nvPr/>
        </p:nvGrpSpPr>
        <p:grpSpPr bwMode="auto">
          <a:xfrm>
            <a:off x="822325" y="3429000"/>
            <a:ext cx="2987675" cy="1335088"/>
            <a:chOff x="518" y="2160"/>
            <a:chExt cx="1882" cy="841"/>
          </a:xfrm>
        </p:grpSpPr>
        <p:sp>
          <p:nvSpPr>
            <p:cNvPr id="15367" name="Line 7"/>
            <p:cNvSpPr>
              <a:spLocks noChangeShapeType="1"/>
            </p:cNvSpPr>
            <p:nvPr/>
          </p:nvSpPr>
          <p:spPr bwMode="auto">
            <a:xfrm>
              <a:off x="768" y="2160"/>
              <a:ext cx="163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sl-SI"/>
            </a:p>
          </p:txBody>
        </p:sp>
        <p:sp>
          <p:nvSpPr>
            <p:cNvPr id="15368" name="Line 8"/>
            <p:cNvSpPr>
              <a:spLocks noChangeShapeType="1"/>
            </p:cNvSpPr>
            <p:nvPr/>
          </p:nvSpPr>
          <p:spPr bwMode="auto">
            <a:xfrm>
              <a:off x="768" y="2160"/>
              <a:ext cx="0" cy="48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sl-SI"/>
            </a:p>
          </p:txBody>
        </p:sp>
        <p:sp>
          <p:nvSpPr>
            <p:cNvPr id="15369" name="Text Box 9"/>
            <p:cNvSpPr txBox="1">
              <a:spLocks noChangeArrowheads="1"/>
            </p:cNvSpPr>
            <p:nvPr/>
          </p:nvSpPr>
          <p:spPr bwMode="auto">
            <a:xfrm>
              <a:off x="518" y="2713"/>
              <a:ext cx="799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b="1"/>
                <a:t>AgCl(s)</a:t>
              </a:r>
              <a:endParaRPr lang="en-US"/>
            </a:p>
          </p:txBody>
        </p:sp>
      </p:grpSp>
      <p:grpSp>
        <p:nvGrpSpPr>
          <p:cNvPr id="15386" name="Group 26"/>
          <p:cNvGrpSpPr>
            <a:grpSpLocks/>
          </p:cNvGrpSpPr>
          <p:nvPr/>
        </p:nvGrpSpPr>
        <p:grpSpPr bwMode="auto">
          <a:xfrm>
            <a:off x="3810000" y="2514600"/>
            <a:ext cx="3856038" cy="914400"/>
            <a:chOff x="2400" y="1584"/>
            <a:chExt cx="2429" cy="576"/>
          </a:xfrm>
        </p:grpSpPr>
        <p:sp>
          <p:nvSpPr>
            <p:cNvPr id="15366" name="Line 6"/>
            <p:cNvSpPr>
              <a:spLocks noChangeShapeType="1"/>
            </p:cNvSpPr>
            <p:nvPr/>
          </p:nvSpPr>
          <p:spPr bwMode="auto">
            <a:xfrm>
              <a:off x="2400" y="1584"/>
              <a:ext cx="0" cy="57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sl-SI"/>
            </a:p>
          </p:txBody>
        </p:sp>
        <p:sp>
          <p:nvSpPr>
            <p:cNvPr id="15370" name="Text Box 10"/>
            <p:cNvSpPr txBox="1">
              <a:spLocks noChangeArrowheads="1"/>
            </p:cNvSpPr>
            <p:nvPr/>
          </p:nvSpPr>
          <p:spPr bwMode="auto">
            <a:xfrm>
              <a:off x="2438" y="1657"/>
              <a:ext cx="2391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/>
                <a:t>+  </a:t>
              </a:r>
              <a:r>
                <a:rPr lang="en-US" b="1"/>
                <a:t>AgNO</a:t>
              </a:r>
              <a:r>
                <a:rPr lang="en-US" b="1" baseline="-25000"/>
                <a:t>3</a:t>
              </a:r>
              <a:r>
                <a:rPr lang="en-US"/>
                <a:t>(v kislem mediju)</a:t>
              </a:r>
            </a:p>
          </p:txBody>
        </p:sp>
      </p:grpSp>
      <p:grpSp>
        <p:nvGrpSpPr>
          <p:cNvPr id="15389" name="Group 29"/>
          <p:cNvGrpSpPr>
            <a:grpSpLocks/>
          </p:cNvGrpSpPr>
          <p:nvPr/>
        </p:nvGrpSpPr>
        <p:grpSpPr bwMode="auto">
          <a:xfrm>
            <a:off x="3489325" y="3429000"/>
            <a:ext cx="1303338" cy="1335088"/>
            <a:chOff x="2198" y="2160"/>
            <a:chExt cx="821" cy="841"/>
          </a:xfrm>
        </p:grpSpPr>
        <p:sp>
          <p:nvSpPr>
            <p:cNvPr id="15371" name="Line 11"/>
            <p:cNvSpPr>
              <a:spLocks noChangeShapeType="1"/>
            </p:cNvSpPr>
            <p:nvPr/>
          </p:nvSpPr>
          <p:spPr bwMode="auto">
            <a:xfrm>
              <a:off x="2400" y="2160"/>
              <a:ext cx="0" cy="48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sl-SI"/>
            </a:p>
          </p:txBody>
        </p:sp>
        <p:sp>
          <p:nvSpPr>
            <p:cNvPr id="15372" name="Text Box 12"/>
            <p:cNvSpPr txBox="1">
              <a:spLocks noChangeArrowheads="1"/>
            </p:cNvSpPr>
            <p:nvPr/>
          </p:nvSpPr>
          <p:spPr bwMode="auto">
            <a:xfrm>
              <a:off x="2198" y="2713"/>
              <a:ext cx="821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b="1"/>
                <a:t>AgBr(s)</a:t>
              </a:r>
              <a:endParaRPr lang="en-US"/>
            </a:p>
          </p:txBody>
        </p:sp>
      </p:grpSp>
      <p:grpSp>
        <p:nvGrpSpPr>
          <p:cNvPr id="15390" name="Group 30"/>
          <p:cNvGrpSpPr>
            <a:grpSpLocks/>
          </p:cNvGrpSpPr>
          <p:nvPr/>
        </p:nvGrpSpPr>
        <p:grpSpPr bwMode="auto">
          <a:xfrm>
            <a:off x="3810000" y="3429000"/>
            <a:ext cx="3394075" cy="1258888"/>
            <a:chOff x="2400" y="2160"/>
            <a:chExt cx="2138" cy="793"/>
          </a:xfrm>
        </p:grpSpPr>
        <p:sp>
          <p:nvSpPr>
            <p:cNvPr id="15373" name="Line 13"/>
            <p:cNvSpPr>
              <a:spLocks noChangeShapeType="1"/>
            </p:cNvSpPr>
            <p:nvPr/>
          </p:nvSpPr>
          <p:spPr bwMode="auto">
            <a:xfrm>
              <a:off x="2400" y="2160"/>
              <a:ext cx="158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sl-SI"/>
            </a:p>
          </p:txBody>
        </p:sp>
        <p:sp>
          <p:nvSpPr>
            <p:cNvPr id="15374" name="Line 14"/>
            <p:cNvSpPr>
              <a:spLocks noChangeShapeType="1"/>
            </p:cNvSpPr>
            <p:nvPr/>
          </p:nvSpPr>
          <p:spPr bwMode="auto">
            <a:xfrm>
              <a:off x="3984" y="2160"/>
              <a:ext cx="0" cy="48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sl-SI"/>
            </a:p>
          </p:txBody>
        </p:sp>
        <p:sp>
          <p:nvSpPr>
            <p:cNvPr id="15376" name="Text Box 16"/>
            <p:cNvSpPr txBox="1">
              <a:spLocks noChangeArrowheads="1"/>
            </p:cNvSpPr>
            <p:nvPr/>
          </p:nvSpPr>
          <p:spPr bwMode="auto">
            <a:xfrm>
              <a:off x="3878" y="2665"/>
              <a:ext cx="660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b="1"/>
                <a:t>AgI(s)</a:t>
              </a:r>
              <a:endParaRPr lang="en-US"/>
            </a:p>
          </p:txBody>
        </p:sp>
      </p:grpSp>
      <p:sp>
        <p:nvSpPr>
          <p:cNvPr id="15377" name="Text Box 17"/>
          <p:cNvSpPr txBox="1">
            <a:spLocks noChangeArrowheads="1"/>
          </p:cNvSpPr>
          <p:nvPr/>
        </p:nvSpPr>
        <p:spPr bwMode="auto">
          <a:xfrm>
            <a:off x="914400" y="4953000"/>
            <a:ext cx="1203325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/>
              <a:t>bela</a:t>
            </a:r>
          </a:p>
          <a:p>
            <a:pPr algn="ctr"/>
            <a:r>
              <a:rPr lang="en-US"/>
              <a:t>oborina</a:t>
            </a:r>
          </a:p>
        </p:txBody>
      </p:sp>
      <p:sp>
        <p:nvSpPr>
          <p:cNvPr id="15378" name="Text Box 18"/>
          <p:cNvSpPr txBox="1">
            <a:spLocks noChangeArrowheads="1"/>
          </p:cNvSpPr>
          <p:nvPr/>
        </p:nvSpPr>
        <p:spPr bwMode="auto">
          <a:xfrm>
            <a:off x="3065463" y="4953000"/>
            <a:ext cx="205105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/>
              <a:t>bledo rumena</a:t>
            </a:r>
          </a:p>
          <a:p>
            <a:pPr algn="ctr"/>
            <a:r>
              <a:rPr lang="en-US"/>
              <a:t>oborina</a:t>
            </a:r>
          </a:p>
        </p:txBody>
      </p:sp>
      <p:sp>
        <p:nvSpPr>
          <p:cNvPr id="15379" name="Text Box 19"/>
          <p:cNvSpPr txBox="1">
            <a:spLocks noChangeArrowheads="1"/>
          </p:cNvSpPr>
          <p:nvPr/>
        </p:nvSpPr>
        <p:spPr bwMode="auto">
          <a:xfrm>
            <a:off x="6080125" y="4916488"/>
            <a:ext cx="12192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/>
              <a:t>rumena</a:t>
            </a:r>
          </a:p>
          <a:p>
            <a:pPr algn="ctr"/>
            <a:r>
              <a:rPr lang="en-US"/>
              <a:t>oborina</a:t>
            </a:r>
          </a:p>
        </p:txBody>
      </p:sp>
      <p:sp>
        <p:nvSpPr>
          <p:cNvPr id="15383" name="AutoShape 23">
            <a:hlinkClick r:id="" action="ppaction://hlinkshowjump?jump=firstslide" highlightClick="1"/>
          </p:cNvPr>
          <p:cNvSpPr>
            <a:spLocks noChangeArrowheads="1"/>
          </p:cNvSpPr>
          <p:nvPr/>
        </p:nvSpPr>
        <p:spPr bwMode="auto">
          <a:xfrm>
            <a:off x="8534400" y="152400"/>
            <a:ext cx="457200" cy="509588"/>
          </a:xfrm>
          <a:prstGeom prst="actionButtonHom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15384" name="AutoShape 24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610600" y="6348413"/>
            <a:ext cx="381000" cy="357187"/>
          </a:xfrm>
          <a:prstGeom prst="actionButtonForwardNex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15385" name="AutoShape 25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177213" y="6348413"/>
            <a:ext cx="357187" cy="357187"/>
          </a:xfrm>
          <a:prstGeom prst="actionButtonBackPrevious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53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53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5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53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153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153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53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53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53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53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53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53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3" grpId="0" autoUpdateAnimBg="0"/>
      <p:bldP spid="15365" grpId="0" autoUpdateAnimBg="0"/>
      <p:bldP spid="15377" grpId="0" autoUpdateAnimBg="0"/>
      <p:bldP spid="15378" grpId="0" autoUpdateAnimBg="0"/>
      <p:bldP spid="15379" grpId="0" autoUpdateAnimBg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66FFCC"/>
            </a:gs>
            <a:gs pos="100000">
              <a:srgbClr val="009999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ext Box 2"/>
          <p:cNvSpPr txBox="1">
            <a:spLocks noChangeArrowheads="1"/>
          </p:cNvSpPr>
          <p:nvPr/>
        </p:nvSpPr>
        <p:spPr bwMode="auto">
          <a:xfrm>
            <a:off x="76200" y="288925"/>
            <a:ext cx="8991600" cy="2225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sl-SI" sz="2000"/>
              <a:t>Neznano spojino smo reduktivno razgradili. Filtrat smo razdelili v tri epruvete. </a:t>
            </a:r>
          </a:p>
          <a:p>
            <a:r>
              <a:rPr lang="sl-SI" sz="2000"/>
              <a:t>Filtrat smo nakisali z ocetno kislino, dodali Pb(NO</a:t>
            </a:r>
            <a:r>
              <a:rPr lang="sl-SI" sz="2000" baseline="-25000"/>
              <a:t>3</a:t>
            </a:r>
            <a:r>
              <a:rPr lang="sl-SI" sz="2000"/>
              <a:t>)</a:t>
            </a:r>
            <a:r>
              <a:rPr lang="sl-SI" sz="2000" baseline="-25000"/>
              <a:t>2</a:t>
            </a:r>
            <a:r>
              <a:rPr lang="sl-SI" sz="2000"/>
              <a:t> in dobili črno oborino.</a:t>
            </a:r>
          </a:p>
          <a:p>
            <a:r>
              <a:rPr lang="sl-SI" sz="2000"/>
              <a:t>Beilsteinova reakcija s filtratom je bila negativna.</a:t>
            </a:r>
          </a:p>
          <a:p>
            <a:r>
              <a:rPr lang="sl-SI" sz="2000"/>
              <a:t>Delu filtrata smo dodali NaOH, FeSO</a:t>
            </a:r>
            <a:r>
              <a:rPr lang="sl-SI" sz="2000" baseline="-25000"/>
              <a:t>4</a:t>
            </a:r>
            <a:r>
              <a:rPr lang="sl-SI" sz="2000"/>
              <a:t> in FeCl</a:t>
            </a:r>
            <a:r>
              <a:rPr lang="sl-SI" sz="2000" baseline="-25000"/>
              <a:t>3</a:t>
            </a:r>
            <a:r>
              <a:rPr lang="sl-SI" sz="2000"/>
              <a:t>. Po segrevanju, ohlajanju in nakisanju s HCl se je filtrat obarval modro.</a:t>
            </a:r>
          </a:p>
          <a:p>
            <a:endParaRPr lang="sl-SI" sz="2000"/>
          </a:p>
          <a:p>
            <a:r>
              <a:rPr lang="sl-SI" sz="2000"/>
              <a:t>Katero od naslednjih spojin smo dokazali?</a:t>
            </a:r>
            <a:endParaRPr lang="sl-SI">
              <a:latin typeface="Times New Roman" pitchFamily="18" charset="0"/>
            </a:endParaRPr>
          </a:p>
        </p:txBody>
      </p:sp>
      <p:graphicFrame>
        <p:nvGraphicFramePr>
          <p:cNvPr id="30723" name="Object 3"/>
          <p:cNvGraphicFramePr>
            <a:graphicFrameLocks noChangeAspect="1"/>
          </p:cNvGraphicFramePr>
          <p:nvPr/>
        </p:nvGraphicFramePr>
        <p:xfrm>
          <a:off x="152400" y="2590800"/>
          <a:ext cx="1963738" cy="2019300"/>
        </p:xfrm>
        <a:graphic>
          <a:graphicData uri="http://schemas.openxmlformats.org/presentationml/2006/ole">
            <p:oleObj spid="_x0000_s30723" name="ISIS/Draw Sketch" r:id="rId3" imgW="1000080" imgH="1028520" progId="ISISServer">
              <p:embed/>
            </p:oleObj>
          </a:graphicData>
        </a:graphic>
      </p:graphicFrame>
      <p:graphicFrame>
        <p:nvGraphicFramePr>
          <p:cNvPr id="30724" name="Object 4"/>
          <p:cNvGraphicFramePr>
            <a:graphicFrameLocks noChangeAspect="1"/>
          </p:cNvGraphicFramePr>
          <p:nvPr/>
        </p:nvGraphicFramePr>
        <p:xfrm>
          <a:off x="2514600" y="2795588"/>
          <a:ext cx="1849438" cy="2081212"/>
        </p:xfrm>
        <a:graphic>
          <a:graphicData uri="http://schemas.openxmlformats.org/presentationml/2006/ole">
            <p:oleObj spid="_x0000_s30724" name="ISIS/Draw Sketch" r:id="rId4" imgW="990360" imgH="1114200" progId="ISISServer">
              <p:embed/>
            </p:oleObj>
          </a:graphicData>
        </a:graphic>
      </p:graphicFrame>
      <p:graphicFrame>
        <p:nvGraphicFramePr>
          <p:cNvPr id="30725" name="Object 5"/>
          <p:cNvGraphicFramePr>
            <a:graphicFrameLocks noChangeAspect="1"/>
          </p:cNvGraphicFramePr>
          <p:nvPr/>
        </p:nvGraphicFramePr>
        <p:xfrm>
          <a:off x="4648200" y="2590800"/>
          <a:ext cx="2347913" cy="1878013"/>
        </p:xfrm>
        <a:graphic>
          <a:graphicData uri="http://schemas.openxmlformats.org/presentationml/2006/ole">
            <p:oleObj spid="_x0000_s30725" name="ISIS/Draw Sketch" r:id="rId5" imgW="1190520" imgH="952200" progId="ISISServer">
              <p:embed/>
            </p:oleObj>
          </a:graphicData>
        </a:graphic>
      </p:graphicFrame>
      <p:graphicFrame>
        <p:nvGraphicFramePr>
          <p:cNvPr id="30726" name="Object 6"/>
          <p:cNvGraphicFramePr>
            <a:graphicFrameLocks noChangeAspect="1"/>
          </p:cNvGraphicFramePr>
          <p:nvPr/>
        </p:nvGraphicFramePr>
        <p:xfrm>
          <a:off x="7239000" y="2286000"/>
          <a:ext cx="1341438" cy="2271713"/>
        </p:xfrm>
        <a:graphic>
          <a:graphicData uri="http://schemas.openxmlformats.org/presentationml/2006/ole">
            <p:oleObj spid="_x0000_s30726" name="ISIS/Draw Sketch" r:id="rId6" imgW="704520" imgH="1190520" progId="ISISServer">
              <p:embed/>
            </p:oleObj>
          </a:graphicData>
        </a:graphic>
      </p:graphicFrame>
      <p:graphicFrame>
        <p:nvGraphicFramePr>
          <p:cNvPr id="30727" name="Object 7"/>
          <p:cNvGraphicFramePr>
            <a:graphicFrameLocks noChangeAspect="1"/>
          </p:cNvGraphicFramePr>
          <p:nvPr/>
        </p:nvGraphicFramePr>
        <p:xfrm>
          <a:off x="6062663" y="4419600"/>
          <a:ext cx="1404937" cy="2195513"/>
        </p:xfrm>
        <a:graphic>
          <a:graphicData uri="http://schemas.openxmlformats.org/presentationml/2006/ole">
            <p:oleObj spid="_x0000_s30727" name="ISIS/Draw Sketch" r:id="rId7" imgW="761760" imgH="1190520" progId="ISISServer">
              <p:embed/>
            </p:oleObj>
          </a:graphicData>
        </a:graphic>
      </p:graphicFrame>
      <p:sp>
        <p:nvSpPr>
          <p:cNvPr id="30728" name="Text Box 8"/>
          <p:cNvSpPr txBox="1">
            <a:spLocks noChangeArrowheads="1"/>
          </p:cNvSpPr>
          <p:nvPr/>
        </p:nvSpPr>
        <p:spPr bwMode="auto">
          <a:xfrm>
            <a:off x="669925" y="4689475"/>
            <a:ext cx="4048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sl-SI" b="1">
                <a:latin typeface="Times New Roman" pitchFamily="18" charset="0"/>
              </a:rPr>
              <a:t>A</a:t>
            </a:r>
            <a:endParaRPr lang="sl-SI">
              <a:latin typeface="Times New Roman" pitchFamily="18" charset="0"/>
            </a:endParaRPr>
          </a:p>
        </p:txBody>
      </p:sp>
      <p:sp>
        <p:nvSpPr>
          <p:cNvPr id="30729" name="Text Box 9"/>
          <p:cNvSpPr txBox="1">
            <a:spLocks noChangeArrowheads="1"/>
          </p:cNvSpPr>
          <p:nvPr/>
        </p:nvSpPr>
        <p:spPr bwMode="auto">
          <a:xfrm>
            <a:off x="3108325" y="4918075"/>
            <a:ext cx="3873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sl-SI" b="1">
                <a:latin typeface="Times New Roman" pitchFamily="18" charset="0"/>
              </a:rPr>
              <a:t>B</a:t>
            </a:r>
            <a:endParaRPr lang="sl-SI">
              <a:latin typeface="Times New Roman" pitchFamily="18" charset="0"/>
            </a:endParaRPr>
          </a:p>
        </p:txBody>
      </p:sp>
      <p:sp>
        <p:nvSpPr>
          <p:cNvPr id="30730" name="Text Box 10"/>
          <p:cNvSpPr txBox="1">
            <a:spLocks noChangeArrowheads="1"/>
          </p:cNvSpPr>
          <p:nvPr/>
        </p:nvSpPr>
        <p:spPr bwMode="auto">
          <a:xfrm>
            <a:off x="5318125" y="4537075"/>
            <a:ext cx="4048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sl-SI" b="1">
                <a:latin typeface="Times New Roman" pitchFamily="18" charset="0"/>
              </a:rPr>
              <a:t>C</a:t>
            </a:r>
            <a:endParaRPr lang="sl-SI">
              <a:latin typeface="Times New Roman" pitchFamily="18" charset="0"/>
            </a:endParaRPr>
          </a:p>
        </p:txBody>
      </p:sp>
      <p:sp>
        <p:nvSpPr>
          <p:cNvPr id="30731" name="Text Box 11"/>
          <p:cNvSpPr txBox="1">
            <a:spLocks noChangeArrowheads="1"/>
          </p:cNvSpPr>
          <p:nvPr/>
        </p:nvSpPr>
        <p:spPr bwMode="auto">
          <a:xfrm>
            <a:off x="7908925" y="4613275"/>
            <a:ext cx="4048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sl-SI" b="1">
                <a:latin typeface="Times New Roman" pitchFamily="18" charset="0"/>
              </a:rPr>
              <a:t>D</a:t>
            </a:r>
            <a:endParaRPr lang="sl-SI">
              <a:latin typeface="Times New Roman" pitchFamily="18" charset="0"/>
            </a:endParaRPr>
          </a:p>
        </p:txBody>
      </p:sp>
      <p:sp>
        <p:nvSpPr>
          <p:cNvPr id="30732" name="Text Box 12"/>
          <p:cNvSpPr txBox="1">
            <a:spLocks noChangeArrowheads="1"/>
          </p:cNvSpPr>
          <p:nvPr/>
        </p:nvSpPr>
        <p:spPr bwMode="auto">
          <a:xfrm>
            <a:off x="7215188" y="6213475"/>
            <a:ext cx="3873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sl-SI" b="1">
                <a:latin typeface="Times New Roman" pitchFamily="18" charset="0"/>
              </a:rPr>
              <a:t>E</a:t>
            </a:r>
            <a:endParaRPr lang="sl-SI"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66FFFF"/>
            </a:gs>
            <a:gs pos="100000">
              <a:srgbClr val="00FF99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ext Box 2"/>
          <p:cNvSpPr txBox="1">
            <a:spLocks noChangeArrowheads="1"/>
          </p:cNvSpPr>
          <p:nvPr/>
        </p:nvSpPr>
        <p:spPr bwMode="auto">
          <a:xfrm>
            <a:off x="76200" y="288925"/>
            <a:ext cx="8991600" cy="2530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sl-SI" sz="2000"/>
              <a:t>Neznano spojino smo reduktivno razgradili. Filtrat smo razdelili v tri epruvete. </a:t>
            </a:r>
          </a:p>
          <a:p>
            <a:r>
              <a:rPr lang="sl-SI" sz="2000"/>
              <a:t>Filtrat smo nakisali z ocetno kislino in  dodali raztopino Pb(NO</a:t>
            </a:r>
            <a:r>
              <a:rPr lang="sl-SI" sz="2000" baseline="-25000"/>
              <a:t>3</a:t>
            </a:r>
            <a:r>
              <a:rPr lang="sl-SI" sz="2000"/>
              <a:t>)</a:t>
            </a:r>
            <a:r>
              <a:rPr lang="sl-SI" sz="2000" baseline="-25000"/>
              <a:t>2</a:t>
            </a:r>
            <a:r>
              <a:rPr lang="sl-SI" sz="2000"/>
              <a:t>, vendar se pri tem barva filtrata ni bistveno spremenila. .</a:t>
            </a:r>
          </a:p>
          <a:p>
            <a:r>
              <a:rPr lang="sl-SI" sz="2000"/>
              <a:t>Beilsteinova reakcija s filtratom je bila negativna.</a:t>
            </a:r>
          </a:p>
          <a:p>
            <a:r>
              <a:rPr lang="sl-SI" sz="2000"/>
              <a:t>Delu filtrata smo dodali NaOH, FeSO</a:t>
            </a:r>
            <a:r>
              <a:rPr lang="sl-SI" sz="2000" baseline="-25000"/>
              <a:t>4</a:t>
            </a:r>
            <a:r>
              <a:rPr lang="sl-SI" sz="2000"/>
              <a:t> in FeCl</a:t>
            </a:r>
            <a:r>
              <a:rPr lang="sl-SI" sz="2000" baseline="-25000"/>
              <a:t>3</a:t>
            </a:r>
            <a:r>
              <a:rPr lang="sl-SI" sz="2000"/>
              <a:t>. Po segrevanju, ohlajanju in nakisanju s HCl se je filtrat obarval modro.</a:t>
            </a:r>
          </a:p>
          <a:p>
            <a:endParaRPr lang="sl-SI" sz="2000"/>
          </a:p>
          <a:p>
            <a:r>
              <a:rPr lang="sl-SI" sz="2000"/>
              <a:t>Katero od naslednjih spojin smo dokazali?</a:t>
            </a:r>
            <a:endParaRPr lang="sl-SI">
              <a:latin typeface="Times New Roman" pitchFamily="18" charset="0"/>
            </a:endParaRPr>
          </a:p>
        </p:txBody>
      </p:sp>
      <p:graphicFrame>
        <p:nvGraphicFramePr>
          <p:cNvPr id="31747" name="Object 3"/>
          <p:cNvGraphicFramePr>
            <a:graphicFrameLocks noChangeAspect="1"/>
          </p:cNvGraphicFramePr>
          <p:nvPr/>
        </p:nvGraphicFramePr>
        <p:xfrm>
          <a:off x="152400" y="2590800"/>
          <a:ext cx="1963738" cy="2019300"/>
        </p:xfrm>
        <a:graphic>
          <a:graphicData uri="http://schemas.openxmlformats.org/presentationml/2006/ole">
            <p:oleObj spid="_x0000_s31747" name="ISIS/Draw Sketch" r:id="rId3" imgW="1000080" imgH="1028520" progId="ISISServer">
              <p:embed/>
            </p:oleObj>
          </a:graphicData>
        </a:graphic>
      </p:graphicFrame>
      <p:graphicFrame>
        <p:nvGraphicFramePr>
          <p:cNvPr id="31748" name="Object 4"/>
          <p:cNvGraphicFramePr>
            <a:graphicFrameLocks noChangeAspect="1"/>
          </p:cNvGraphicFramePr>
          <p:nvPr/>
        </p:nvGraphicFramePr>
        <p:xfrm>
          <a:off x="2514600" y="2795588"/>
          <a:ext cx="1849438" cy="2081212"/>
        </p:xfrm>
        <a:graphic>
          <a:graphicData uri="http://schemas.openxmlformats.org/presentationml/2006/ole">
            <p:oleObj spid="_x0000_s31748" name="ISIS/Draw Sketch" r:id="rId4" imgW="990360" imgH="1114200" progId="ISISServer">
              <p:embed/>
            </p:oleObj>
          </a:graphicData>
        </a:graphic>
      </p:graphicFrame>
      <p:graphicFrame>
        <p:nvGraphicFramePr>
          <p:cNvPr id="31749" name="Object 5"/>
          <p:cNvGraphicFramePr>
            <a:graphicFrameLocks noChangeAspect="1"/>
          </p:cNvGraphicFramePr>
          <p:nvPr/>
        </p:nvGraphicFramePr>
        <p:xfrm>
          <a:off x="4648200" y="2590800"/>
          <a:ext cx="2347913" cy="1878013"/>
        </p:xfrm>
        <a:graphic>
          <a:graphicData uri="http://schemas.openxmlformats.org/presentationml/2006/ole">
            <p:oleObj spid="_x0000_s31749" name="ISIS/Draw Sketch" r:id="rId5" imgW="1190520" imgH="952200" progId="ISISServer">
              <p:embed/>
            </p:oleObj>
          </a:graphicData>
        </a:graphic>
      </p:graphicFrame>
      <p:graphicFrame>
        <p:nvGraphicFramePr>
          <p:cNvPr id="31750" name="Object 6"/>
          <p:cNvGraphicFramePr>
            <a:graphicFrameLocks noChangeAspect="1"/>
          </p:cNvGraphicFramePr>
          <p:nvPr/>
        </p:nvGraphicFramePr>
        <p:xfrm>
          <a:off x="7239000" y="2286000"/>
          <a:ext cx="1341438" cy="2271713"/>
        </p:xfrm>
        <a:graphic>
          <a:graphicData uri="http://schemas.openxmlformats.org/presentationml/2006/ole">
            <p:oleObj spid="_x0000_s31750" name="ISIS/Draw Sketch" r:id="rId6" imgW="704520" imgH="1190520" progId="ISISServer">
              <p:embed/>
            </p:oleObj>
          </a:graphicData>
        </a:graphic>
      </p:graphicFrame>
      <p:graphicFrame>
        <p:nvGraphicFramePr>
          <p:cNvPr id="31751" name="Object 7"/>
          <p:cNvGraphicFramePr>
            <a:graphicFrameLocks noChangeAspect="1"/>
          </p:cNvGraphicFramePr>
          <p:nvPr/>
        </p:nvGraphicFramePr>
        <p:xfrm>
          <a:off x="6062663" y="4419600"/>
          <a:ext cx="1404937" cy="2195513"/>
        </p:xfrm>
        <a:graphic>
          <a:graphicData uri="http://schemas.openxmlformats.org/presentationml/2006/ole">
            <p:oleObj spid="_x0000_s31751" name="ISIS/Draw Sketch" r:id="rId7" imgW="761760" imgH="1190520" progId="ISISServer">
              <p:embed/>
            </p:oleObj>
          </a:graphicData>
        </a:graphic>
      </p:graphicFrame>
      <p:sp>
        <p:nvSpPr>
          <p:cNvPr id="31752" name="Text Box 8"/>
          <p:cNvSpPr txBox="1">
            <a:spLocks noChangeArrowheads="1"/>
          </p:cNvSpPr>
          <p:nvPr/>
        </p:nvSpPr>
        <p:spPr bwMode="auto">
          <a:xfrm>
            <a:off x="669925" y="4689475"/>
            <a:ext cx="4048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sl-SI" b="1">
                <a:latin typeface="Times New Roman" pitchFamily="18" charset="0"/>
              </a:rPr>
              <a:t>A</a:t>
            </a:r>
            <a:endParaRPr lang="sl-SI">
              <a:latin typeface="Times New Roman" pitchFamily="18" charset="0"/>
            </a:endParaRPr>
          </a:p>
        </p:txBody>
      </p:sp>
      <p:sp>
        <p:nvSpPr>
          <p:cNvPr id="31753" name="Text Box 9"/>
          <p:cNvSpPr txBox="1">
            <a:spLocks noChangeArrowheads="1"/>
          </p:cNvSpPr>
          <p:nvPr/>
        </p:nvSpPr>
        <p:spPr bwMode="auto">
          <a:xfrm>
            <a:off x="3108325" y="4918075"/>
            <a:ext cx="3873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sl-SI" b="1">
                <a:latin typeface="Times New Roman" pitchFamily="18" charset="0"/>
              </a:rPr>
              <a:t>B</a:t>
            </a:r>
            <a:endParaRPr lang="sl-SI">
              <a:latin typeface="Times New Roman" pitchFamily="18" charset="0"/>
            </a:endParaRPr>
          </a:p>
        </p:txBody>
      </p:sp>
      <p:sp>
        <p:nvSpPr>
          <p:cNvPr id="31754" name="Text Box 10"/>
          <p:cNvSpPr txBox="1">
            <a:spLocks noChangeArrowheads="1"/>
          </p:cNvSpPr>
          <p:nvPr/>
        </p:nvSpPr>
        <p:spPr bwMode="auto">
          <a:xfrm>
            <a:off x="5318125" y="4537075"/>
            <a:ext cx="4048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sl-SI" b="1">
                <a:latin typeface="Times New Roman" pitchFamily="18" charset="0"/>
              </a:rPr>
              <a:t>C</a:t>
            </a:r>
            <a:endParaRPr lang="sl-SI">
              <a:latin typeface="Times New Roman" pitchFamily="18" charset="0"/>
            </a:endParaRPr>
          </a:p>
        </p:txBody>
      </p:sp>
      <p:sp>
        <p:nvSpPr>
          <p:cNvPr id="31755" name="Text Box 11"/>
          <p:cNvSpPr txBox="1">
            <a:spLocks noChangeArrowheads="1"/>
          </p:cNvSpPr>
          <p:nvPr/>
        </p:nvSpPr>
        <p:spPr bwMode="auto">
          <a:xfrm>
            <a:off x="7908925" y="4613275"/>
            <a:ext cx="4048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sl-SI" b="1">
                <a:latin typeface="Times New Roman" pitchFamily="18" charset="0"/>
              </a:rPr>
              <a:t>D</a:t>
            </a:r>
            <a:endParaRPr lang="sl-SI">
              <a:latin typeface="Times New Roman" pitchFamily="18" charset="0"/>
            </a:endParaRPr>
          </a:p>
        </p:txBody>
      </p:sp>
      <p:sp>
        <p:nvSpPr>
          <p:cNvPr id="31756" name="Text Box 12"/>
          <p:cNvSpPr txBox="1">
            <a:spLocks noChangeArrowheads="1"/>
          </p:cNvSpPr>
          <p:nvPr/>
        </p:nvSpPr>
        <p:spPr bwMode="auto">
          <a:xfrm>
            <a:off x="7215188" y="6213475"/>
            <a:ext cx="3873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sl-SI" b="1">
                <a:latin typeface="Times New Roman" pitchFamily="18" charset="0"/>
              </a:rPr>
              <a:t>E</a:t>
            </a:r>
            <a:endParaRPr lang="sl-SI"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58" name="AutoShape 26">
            <a:hlinkClick r:id="" action="ppaction://hlinkshowjump?jump=firstslide" highlightClick="1"/>
          </p:cNvPr>
          <p:cNvSpPr>
            <a:spLocks noChangeArrowheads="1"/>
          </p:cNvSpPr>
          <p:nvPr/>
        </p:nvSpPr>
        <p:spPr bwMode="auto">
          <a:xfrm>
            <a:off x="8534400" y="152400"/>
            <a:ext cx="457200" cy="509588"/>
          </a:xfrm>
          <a:prstGeom prst="actionButtonHom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18459" name="AutoShape 27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610600" y="6348413"/>
            <a:ext cx="381000" cy="357187"/>
          </a:xfrm>
          <a:prstGeom prst="actionButtonForwardNex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18460" name="AutoShape 28">
            <a:hlinkClick r:id="" action="ppaction://hlinkshowjump?jump=previousslide" highlightClick="1"/>
          </p:cNvPr>
          <p:cNvSpPr>
            <a:spLocks noChangeArrowheads="1"/>
          </p:cNvSpPr>
          <p:nvPr/>
        </p:nvSpPr>
        <p:spPr bwMode="auto">
          <a:xfrm>
            <a:off x="8177213" y="6348413"/>
            <a:ext cx="357187" cy="357187"/>
          </a:xfrm>
          <a:prstGeom prst="actionButtonBackPrevious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18462" name="Text Box 30"/>
          <p:cNvSpPr txBox="1">
            <a:spLocks noChangeArrowheads="1"/>
          </p:cNvSpPr>
          <p:nvPr/>
        </p:nvSpPr>
        <p:spPr bwMode="auto">
          <a:xfrm>
            <a:off x="762000" y="4876800"/>
            <a:ext cx="63912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iz anorganskih snovi sintetizira organsko snov</a:t>
            </a:r>
          </a:p>
        </p:txBody>
      </p:sp>
      <p:grpSp>
        <p:nvGrpSpPr>
          <p:cNvPr id="18466" name="Group 34"/>
          <p:cNvGrpSpPr>
            <a:grpSpLocks/>
          </p:cNvGrpSpPr>
          <p:nvPr/>
        </p:nvGrpSpPr>
        <p:grpSpPr bwMode="auto">
          <a:xfrm>
            <a:off x="669925" y="304800"/>
            <a:ext cx="6921500" cy="4419600"/>
            <a:chOff x="422" y="192"/>
            <a:chExt cx="4360" cy="2784"/>
          </a:xfrm>
        </p:grpSpPr>
        <p:sp>
          <p:nvSpPr>
            <p:cNvPr id="18461" name="Text Box 29"/>
            <p:cNvSpPr txBox="1">
              <a:spLocks noChangeArrowheads="1"/>
            </p:cNvSpPr>
            <p:nvPr/>
          </p:nvSpPr>
          <p:spPr bwMode="auto">
            <a:xfrm>
              <a:off x="422" y="409"/>
              <a:ext cx="2124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/>
                <a:t>1828 - Friedrich Wöhler</a:t>
              </a:r>
            </a:p>
          </p:txBody>
        </p:sp>
        <p:pic>
          <p:nvPicPr>
            <p:cNvPr id="18463" name="Picture 31" descr="Wohler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2648" y="192"/>
              <a:ext cx="2134" cy="2784"/>
            </a:xfrm>
            <a:prstGeom prst="rect">
              <a:avLst/>
            </a:prstGeom>
            <a:noFill/>
          </p:spPr>
        </p:pic>
      </p:grpSp>
      <p:sp>
        <p:nvSpPr>
          <p:cNvPr id="18464" name="Text Box 32"/>
          <p:cNvSpPr txBox="1">
            <a:spLocks noChangeArrowheads="1"/>
          </p:cNvSpPr>
          <p:nvPr/>
        </p:nvSpPr>
        <p:spPr bwMode="auto">
          <a:xfrm>
            <a:off x="822325" y="5445125"/>
            <a:ext cx="67786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/>
              <a:t>2KCNO  +  (NH</a:t>
            </a:r>
            <a:r>
              <a:rPr lang="en-US" baseline="-25000"/>
              <a:t>4</a:t>
            </a:r>
            <a:r>
              <a:rPr lang="en-US"/>
              <a:t>)</a:t>
            </a:r>
            <a:r>
              <a:rPr lang="en-US" baseline="-25000"/>
              <a:t>2</a:t>
            </a:r>
            <a:r>
              <a:rPr lang="en-US"/>
              <a:t>SO</a:t>
            </a:r>
            <a:r>
              <a:rPr lang="en-US" baseline="-25000"/>
              <a:t>4</a:t>
            </a:r>
            <a:r>
              <a:rPr lang="en-US"/>
              <a:t>  </a:t>
            </a:r>
            <a:r>
              <a:rPr lang="en-US">
                <a:sym typeface="Symbol" pitchFamily="18" charset="2"/>
              </a:rPr>
              <a:t>  2NH</a:t>
            </a:r>
            <a:r>
              <a:rPr lang="en-US" baseline="-25000">
                <a:sym typeface="Symbol" pitchFamily="18" charset="2"/>
              </a:rPr>
              <a:t>4</a:t>
            </a:r>
            <a:r>
              <a:rPr lang="en-US">
                <a:sym typeface="Symbol" pitchFamily="18" charset="2"/>
              </a:rPr>
              <a:t>NCO  +  K</a:t>
            </a:r>
            <a:r>
              <a:rPr lang="en-US" baseline="-25000">
                <a:sym typeface="Symbol" pitchFamily="18" charset="2"/>
              </a:rPr>
              <a:t>2</a:t>
            </a:r>
            <a:r>
              <a:rPr lang="en-US">
                <a:sym typeface="Symbol" pitchFamily="18" charset="2"/>
              </a:rPr>
              <a:t>SO</a:t>
            </a:r>
            <a:r>
              <a:rPr lang="en-US" baseline="-25000">
                <a:sym typeface="Symbol" pitchFamily="18" charset="2"/>
              </a:rPr>
              <a:t>4</a:t>
            </a:r>
            <a:r>
              <a:rPr lang="en-US"/>
              <a:t>  </a:t>
            </a:r>
          </a:p>
        </p:txBody>
      </p:sp>
      <p:sp>
        <p:nvSpPr>
          <p:cNvPr id="18465" name="Text Box 33"/>
          <p:cNvSpPr txBox="1">
            <a:spLocks noChangeArrowheads="1"/>
          </p:cNvSpPr>
          <p:nvPr/>
        </p:nvSpPr>
        <p:spPr bwMode="auto">
          <a:xfrm>
            <a:off x="838200" y="5943600"/>
            <a:ext cx="38385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>
                <a:sym typeface="Symbol" pitchFamily="18" charset="2"/>
              </a:rPr>
              <a:t>NH</a:t>
            </a:r>
            <a:r>
              <a:rPr lang="en-US" baseline="-25000">
                <a:sym typeface="Symbol" pitchFamily="18" charset="2"/>
              </a:rPr>
              <a:t>4</a:t>
            </a:r>
            <a:r>
              <a:rPr lang="en-US">
                <a:sym typeface="Symbol" pitchFamily="18" charset="2"/>
              </a:rPr>
              <a:t>NCO    H</a:t>
            </a:r>
            <a:r>
              <a:rPr lang="en-US" baseline="-25000">
                <a:sym typeface="Symbol" pitchFamily="18" charset="2"/>
              </a:rPr>
              <a:t>2</a:t>
            </a:r>
            <a:r>
              <a:rPr lang="en-US">
                <a:sym typeface="Symbol" pitchFamily="18" charset="2"/>
              </a:rPr>
              <a:t>N-CO-NH</a:t>
            </a:r>
            <a:r>
              <a:rPr lang="en-US" baseline="-25000">
                <a:sym typeface="Symbol" pitchFamily="18" charset="2"/>
              </a:rPr>
              <a:t>2</a:t>
            </a:r>
            <a:endParaRPr lang="en-US">
              <a:sym typeface="Symbol" pitchFamily="18" charset="2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84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84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84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84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62" grpId="0" autoUpdateAnimBg="0"/>
      <p:bldP spid="18464" grpId="0" autoUpdateAnimBg="0"/>
      <p:bldP spid="18465" grpId="0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7" name="Text Box 5"/>
          <p:cNvSpPr txBox="1">
            <a:spLocks noChangeArrowheads="1"/>
          </p:cNvSpPr>
          <p:nvPr/>
        </p:nvSpPr>
        <p:spPr bwMode="auto">
          <a:xfrm>
            <a:off x="517525" y="228600"/>
            <a:ext cx="60039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Primerjava anorganskih in organskih spojin</a:t>
            </a:r>
          </a:p>
        </p:txBody>
      </p:sp>
      <p:sp>
        <p:nvSpPr>
          <p:cNvPr id="3085" name="Text Box 13"/>
          <p:cNvSpPr txBox="1">
            <a:spLocks noChangeArrowheads="1"/>
          </p:cNvSpPr>
          <p:nvPr/>
        </p:nvSpPr>
        <p:spPr bwMode="auto">
          <a:xfrm>
            <a:off x="4860925" y="3392488"/>
            <a:ext cx="184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en-GB"/>
          </a:p>
        </p:txBody>
      </p:sp>
      <p:sp>
        <p:nvSpPr>
          <p:cNvPr id="3088" name="Text Box 16"/>
          <p:cNvSpPr txBox="1">
            <a:spLocks noChangeArrowheads="1"/>
          </p:cNvSpPr>
          <p:nvPr/>
        </p:nvSpPr>
        <p:spPr bwMode="auto">
          <a:xfrm>
            <a:off x="669925" y="762000"/>
            <a:ext cx="27987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buFontTx/>
              <a:buChar char="•"/>
            </a:pPr>
            <a:r>
              <a:rPr lang="en-US"/>
              <a:t> temperature tališč</a:t>
            </a:r>
          </a:p>
        </p:txBody>
      </p:sp>
      <p:sp>
        <p:nvSpPr>
          <p:cNvPr id="3089" name="Text Box 17"/>
          <p:cNvSpPr txBox="1">
            <a:spLocks noChangeArrowheads="1"/>
          </p:cNvSpPr>
          <p:nvPr/>
        </p:nvSpPr>
        <p:spPr bwMode="auto">
          <a:xfrm>
            <a:off x="669925" y="1219200"/>
            <a:ext cx="22558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buFontTx/>
              <a:buChar char="•"/>
            </a:pPr>
            <a:r>
              <a:rPr lang="en-US"/>
              <a:t> topnost v vodi</a:t>
            </a:r>
          </a:p>
        </p:txBody>
      </p:sp>
      <p:sp>
        <p:nvSpPr>
          <p:cNvPr id="3090" name="Text Box 18"/>
          <p:cNvSpPr txBox="1">
            <a:spLocks noChangeArrowheads="1"/>
          </p:cNvSpPr>
          <p:nvPr/>
        </p:nvSpPr>
        <p:spPr bwMode="auto">
          <a:xfrm>
            <a:off x="669925" y="1676400"/>
            <a:ext cx="15795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buFontTx/>
              <a:buChar char="•"/>
            </a:pPr>
            <a:r>
              <a:rPr lang="en-US"/>
              <a:t> gorljivost</a:t>
            </a:r>
          </a:p>
        </p:txBody>
      </p:sp>
      <p:sp>
        <p:nvSpPr>
          <p:cNvPr id="3091" name="Text Box 19"/>
          <p:cNvSpPr txBox="1">
            <a:spLocks noChangeArrowheads="1"/>
          </p:cNvSpPr>
          <p:nvPr/>
        </p:nvSpPr>
        <p:spPr bwMode="auto">
          <a:xfrm>
            <a:off x="669925" y="2133600"/>
            <a:ext cx="29511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buFontTx/>
              <a:buChar char="•"/>
            </a:pPr>
            <a:r>
              <a:rPr lang="en-US"/>
              <a:t> prevodnost el. toka</a:t>
            </a:r>
          </a:p>
        </p:txBody>
      </p:sp>
      <p:sp>
        <p:nvSpPr>
          <p:cNvPr id="3092" name="Text Box 20"/>
          <p:cNvSpPr txBox="1">
            <a:spLocks noChangeArrowheads="1"/>
          </p:cNvSpPr>
          <p:nvPr/>
        </p:nvSpPr>
        <p:spPr bwMode="auto">
          <a:xfrm>
            <a:off x="685800" y="2667000"/>
            <a:ext cx="20367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buFontTx/>
              <a:buChar char="•"/>
            </a:pPr>
            <a:r>
              <a:rPr lang="en-US"/>
              <a:t> tvorba ionov</a:t>
            </a:r>
          </a:p>
        </p:txBody>
      </p:sp>
      <p:sp>
        <p:nvSpPr>
          <p:cNvPr id="3093" name="Text Box 21"/>
          <p:cNvSpPr txBox="1">
            <a:spLocks noChangeArrowheads="1"/>
          </p:cNvSpPr>
          <p:nvPr/>
        </p:nvSpPr>
        <p:spPr bwMode="auto">
          <a:xfrm>
            <a:off x="669925" y="3200400"/>
            <a:ext cx="33416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buFontTx/>
              <a:buChar char="•"/>
            </a:pPr>
            <a:r>
              <a:rPr lang="en-US"/>
              <a:t> zastopanost elemetov</a:t>
            </a:r>
          </a:p>
        </p:txBody>
      </p:sp>
      <p:grpSp>
        <p:nvGrpSpPr>
          <p:cNvPr id="3114" name="Group 42"/>
          <p:cNvGrpSpPr>
            <a:grpSpLocks/>
          </p:cNvGrpSpPr>
          <p:nvPr/>
        </p:nvGrpSpPr>
        <p:grpSpPr bwMode="auto">
          <a:xfrm>
            <a:off x="609600" y="3733800"/>
            <a:ext cx="7848600" cy="2971800"/>
            <a:chOff x="384" y="2352"/>
            <a:chExt cx="4944" cy="1872"/>
          </a:xfrm>
        </p:grpSpPr>
        <p:sp>
          <p:nvSpPr>
            <p:cNvPr id="3078" name="Text Box 6"/>
            <p:cNvSpPr txBox="1">
              <a:spLocks noChangeArrowheads="1"/>
            </p:cNvSpPr>
            <p:nvPr/>
          </p:nvSpPr>
          <p:spPr bwMode="auto">
            <a:xfrm>
              <a:off x="432" y="2400"/>
              <a:ext cx="2345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/>
                <a:t>ANORGANSKE SPOJINE</a:t>
              </a:r>
            </a:p>
          </p:txBody>
        </p:sp>
        <p:sp>
          <p:nvSpPr>
            <p:cNvPr id="3079" name="Text Box 7"/>
            <p:cNvSpPr txBox="1">
              <a:spLocks noChangeArrowheads="1"/>
            </p:cNvSpPr>
            <p:nvPr/>
          </p:nvSpPr>
          <p:spPr bwMode="auto">
            <a:xfrm>
              <a:off x="2976" y="2400"/>
              <a:ext cx="2078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/>
                <a:t>ORGANSKE SPOJINE</a:t>
              </a:r>
            </a:p>
          </p:txBody>
        </p:sp>
        <p:sp>
          <p:nvSpPr>
            <p:cNvPr id="3097" name="Line 25"/>
            <p:cNvSpPr>
              <a:spLocks noChangeShapeType="1"/>
            </p:cNvSpPr>
            <p:nvPr/>
          </p:nvSpPr>
          <p:spPr bwMode="auto">
            <a:xfrm>
              <a:off x="2880" y="2352"/>
              <a:ext cx="0" cy="187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sl-SI"/>
            </a:p>
          </p:txBody>
        </p:sp>
        <p:sp>
          <p:nvSpPr>
            <p:cNvPr id="3098" name="Line 26"/>
            <p:cNvSpPr>
              <a:spLocks noChangeShapeType="1"/>
            </p:cNvSpPr>
            <p:nvPr/>
          </p:nvSpPr>
          <p:spPr bwMode="auto">
            <a:xfrm>
              <a:off x="384" y="2688"/>
              <a:ext cx="494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sl-SI"/>
            </a:p>
          </p:txBody>
        </p:sp>
      </p:grpSp>
      <p:sp>
        <p:nvSpPr>
          <p:cNvPr id="3099" name="Text Box 27"/>
          <p:cNvSpPr txBox="1">
            <a:spLocks noChangeArrowheads="1"/>
          </p:cNvSpPr>
          <p:nvPr/>
        </p:nvSpPr>
        <p:spPr bwMode="auto">
          <a:xfrm>
            <a:off x="1889125" y="4267200"/>
            <a:ext cx="10493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visoke</a:t>
            </a:r>
          </a:p>
        </p:txBody>
      </p:sp>
      <p:sp>
        <p:nvSpPr>
          <p:cNvPr id="3100" name="Text Box 28"/>
          <p:cNvSpPr txBox="1">
            <a:spLocks noChangeArrowheads="1"/>
          </p:cNvSpPr>
          <p:nvPr/>
        </p:nvSpPr>
        <p:spPr bwMode="auto">
          <a:xfrm>
            <a:off x="5927725" y="4267200"/>
            <a:ext cx="8969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nizke</a:t>
            </a:r>
          </a:p>
        </p:txBody>
      </p:sp>
      <p:sp>
        <p:nvSpPr>
          <p:cNvPr id="3101" name="Text Box 29"/>
          <p:cNvSpPr txBox="1">
            <a:spLocks noChangeArrowheads="1"/>
          </p:cNvSpPr>
          <p:nvPr/>
        </p:nvSpPr>
        <p:spPr bwMode="auto">
          <a:xfrm>
            <a:off x="2193925" y="4687888"/>
            <a:ext cx="5238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da</a:t>
            </a:r>
          </a:p>
        </p:txBody>
      </p:sp>
      <p:sp>
        <p:nvSpPr>
          <p:cNvPr id="3102" name="Text Box 30"/>
          <p:cNvSpPr txBox="1">
            <a:spLocks noChangeArrowheads="1"/>
          </p:cNvSpPr>
          <p:nvPr/>
        </p:nvSpPr>
        <p:spPr bwMode="auto">
          <a:xfrm>
            <a:off x="6080125" y="4687888"/>
            <a:ext cx="5238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ne</a:t>
            </a:r>
          </a:p>
        </p:txBody>
      </p:sp>
      <p:sp>
        <p:nvSpPr>
          <p:cNvPr id="3103" name="Text Box 31"/>
          <p:cNvSpPr txBox="1">
            <a:spLocks noChangeArrowheads="1"/>
          </p:cNvSpPr>
          <p:nvPr/>
        </p:nvSpPr>
        <p:spPr bwMode="auto">
          <a:xfrm>
            <a:off x="2193925" y="5068888"/>
            <a:ext cx="5238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ne</a:t>
            </a:r>
          </a:p>
        </p:txBody>
      </p:sp>
      <p:sp>
        <p:nvSpPr>
          <p:cNvPr id="3104" name="Text Box 32"/>
          <p:cNvSpPr txBox="1">
            <a:spLocks noChangeArrowheads="1"/>
          </p:cNvSpPr>
          <p:nvPr/>
        </p:nvSpPr>
        <p:spPr bwMode="auto">
          <a:xfrm>
            <a:off x="6080125" y="5068888"/>
            <a:ext cx="5238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da</a:t>
            </a:r>
          </a:p>
        </p:txBody>
      </p:sp>
      <p:sp>
        <p:nvSpPr>
          <p:cNvPr id="3105" name="Text Box 33"/>
          <p:cNvSpPr txBox="1">
            <a:spLocks noChangeArrowheads="1"/>
          </p:cNvSpPr>
          <p:nvPr/>
        </p:nvSpPr>
        <p:spPr bwMode="auto">
          <a:xfrm>
            <a:off x="2193925" y="5449888"/>
            <a:ext cx="5238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da</a:t>
            </a:r>
          </a:p>
        </p:txBody>
      </p:sp>
      <p:sp>
        <p:nvSpPr>
          <p:cNvPr id="3106" name="Text Box 34"/>
          <p:cNvSpPr txBox="1">
            <a:spLocks noChangeArrowheads="1"/>
          </p:cNvSpPr>
          <p:nvPr/>
        </p:nvSpPr>
        <p:spPr bwMode="auto">
          <a:xfrm>
            <a:off x="6080125" y="5449888"/>
            <a:ext cx="5238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ne</a:t>
            </a:r>
          </a:p>
        </p:txBody>
      </p:sp>
      <p:sp>
        <p:nvSpPr>
          <p:cNvPr id="3107" name="Text Box 35"/>
          <p:cNvSpPr txBox="1">
            <a:spLocks noChangeArrowheads="1"/>
          </p:cNvSpPr>
          <p:nvPr/>
        </p:nvSpPr>
        <p:spPr bwMode="auto">
          <a:xfrm>
            <a:off x="2209800" y="5830888"/>
            <a:ext cx="5238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da</a:t>
            </a:r>
          </a:p>
        </p:txBody>
      </p:sp>
      <p:sp>
        <p:nvSpPr>
          <p:cNvPr id="3108" name="Text Box 36"/>
          <p:cNvSpPr txBox="1">
            <a:spLocks noChangeArrowheads="1"/>
          </p:cNvSpPr>
          <p:nvPr/>
        </p:nvSpPr>
        <p:spPr bwMode="auto">
          <a:xfrm>
            <a:off x="6096000" y="5830888"/>
            <a:ext cx="5238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ne</a:t>
            </a:r>
          </a:p>
        </p:txBody>
      </p:sp>
      <p:sp>
        <p:nvSpPr>
          <p:cNvPr id="3109" name="Text Box 37"/>
          <p:cNvSpPr txBox="1">
            <a:spLocks noChangeArrowheads="1"/>
          </p:cNvSpPr>
          <p:nvPr/>
        </p:nvSpPr>
        <p:spPr bwMode="auto">
          <a:xfrm>
            <a:off x="1600200" y="6135688"/>
            <a:ext cx="17954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vsi elementi</a:t>
            </a:r>
          </a:p>
        </p:txBody>
      </p:sp>
      <p:sp>
        <p:nvSpPr>
          <p:cNvPr id="3110" name="Text Box 38"/>
          <p:cNvSpPr txBox="1">
            <a:spLocks noChangeArrowheads="1"/>
          </p:cNvSpPr>
          <p:nvPr/>
        </p:nvSpPr>
        <p:spPr bwMode="auto">
          <a:xfrm>
            <a:off x="5165725" y="6211888"/>
            <a:ext cx="31400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b="1"/>
              <a:t>C, H, O, N, S, P</a:t>
            </a:r>
            <a:r>
              <a:rPr lang="sl-SI" b="1"/>
              <a:t>, Cl ...</a:t>
            </a:r>
            <a:endParaRPr lang="en-US" b="1"/>
          </a:p>
        </p:txBody>
      </p:sp>
      <p:sp>
        <p:nvSpPr>
          <p:cNvPr id="3111" name="AutoShape 39">
            <a:hlinkClick r:id="" action="ppaction://hlinkshowjump?jump=firstslide" highlightClick="1"/>
          </p:cNvPr>
          <p:cNvSpPr>
            <a:spLocks noChangeArrowheads="1"/>
          </p:cNvSpPr>
          <p:nvPr/>
        </p:nvSpPr>
        <p:spPr bwMode="auto">
          <a:xfrm>
            <a:off x="8534400" y="152400"/>
            <a:ext cx="457200" cy="509588"/>
          </a:xfrm>
          <a:prstGeom prst="actionButtonHom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3112" name="AutoShape 40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610600" y="6348413"/>
            <a:ext cx="381000" cy="357187"/>
          </a:xfrm>
          <a:prstGeom prst="actionButtonForwardNex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3113" name="AutoShape 41">
            <a:hlinkClick r:id="" action="ppaction://hlinkshowjump?jump=previousslide" highlightClick="1"/>
          </p:cNvPr>
          <p:cNvSpPr>
            <a:spLocks noChangeArrowheads="1"/>
          </p:cNvSpPr>
          <p:nvPr/>
        </p:nvSpPr>
        <p:spPr bwMode="auto">
          <a:xfrm>
            <a:off x="8177213" y="6348413"/>
            <a:ext cx="357187" cy="357187"/>
          </a:xfrm>
          <a:prstGeom prst="actionButtonBackPrevious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0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0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3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30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3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3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30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2" dur="500"/>
                                        <p:tgtEl>
                                          <p:spTgt spid="3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7" dur="500"/>
                                        <p:tgtEl>
                                          <p:spTgt spid="3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2" dur="500"/>
                                        <p:tgtEl>
                                          <p:spTgt spid="30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7" dur="500"/>
                                        <p:tgtEl>
                                          <p:spTgt spid="3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2" dur="500"/>
                                        <p:tgtEl>
                                          <p:spTgt spid="3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7" dur="500"/>
                                        <p:tgtEl>
                                          <p:spTgt spid="30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2" dur="500"/>
                                        <p:tgtEl>
                                          <p:spTgt spid="3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7" dur="500"/>
                                        <p:tgtEl>
                                          <p:spTgt spid="3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2" dur="500"/>
                                        <p:tgtEl>
                                          <p:spTgt spid="30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7" dur="500"/>
                                        <p:tgtEl>
                                          <p:spTgt spid="3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2" dur="500"/>
                                        <p:tgtEl>
                                          <p:spTgt spid="3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7" grpId="0" autoUpdateAnimBg="0"/>
      <p:bldP spid="3088" grpId="0" autoUpdateAnimBg="0"/>
      <p:bldP spid="3089" grpId="0" autoUpdateAnimBg="0"/>
      <p:bldP spid="3090" grpId="0" autoUpdateAnimBg="0"/>
      <p:bldP spid="3091" grpId="0" autoUpdateAnimBg="0"/>
      <p:bldP spid="3092" grpId="0" autoUpdateAnimBg="0"/>
      <p:bldP spid="3093" grpId="0" autoUpdateAnimBg="0"/>
      <p:bldP spid="3099" grpId="0" autoUpdateAnimBg="0"/>
      <p:bldP spid="3100" grpId="0" autoUpdateAnimBg="0"/>
      <p:bldP spid="3101" grpId="0" autoUpdateAnimBg="0"/>
      <p:bldP spid="3102" grpId="0" autoUpdateAnimBg="0"/>
      <p:bldP spid="3103" grpId="0" autoUpdateAnimBg="0"/>
      <p:bldP spid="3104" grpId="0" autoUpdateAnimBg="0"/>
      <p:bldP spid="3105" grpId="0" autoUpdateAnimBg="0"/>
      <p:bldP spid="3106" grpId="0" autoUpdateAnimBg="0"/>
      <p:bldP spid="3107" grpId="0" autoUpdateAnimBg="0"/>
      <p:bldP spid="3108" grpId="0" autoUpdateAnimBg="0"/>
      <p:bldP spid="3109" grpId="0" autoUpdateAnimBg="0"/>
      <p:bldP spid="3110" grpId="0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2"/>
          <p:cNvSpPr txBox="1">
            <a:spLocks noChangeArrowheads="1"/>
          </p:cNvSpPr>
          <p:nvPr/>
        </p:nvSpPr>
        <p:spPr bwMode="auto">
          <a:xfrm>
            <a:off x="593725" y="268288"/>
            <a:ext cx="50688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Elementna sestava organskih spojin</a:t>
            </a:r>
          </a:p>
        </p:txBody>
      </p:sp>
      <p:grpSp>
        <p:nvGrpSpPr>
          <p:cNvPr id="4114" name="Group 18"/>
          <p:cNvGrpSpPr>
            <a:grpSpLocks/>
          </p:cNvGrpSpPr>
          <p:nvPr/>
        </p:nvGrpSpPr>
        <p:grpSpPr bwMode="auto">
          <a:xfrm>
            <a:off x="609600" y="762000"/>
            <a:ext cx="3897313" cy="5657850"/>
            <a:chOff x="384" y="480"/>
            <a:chExt cx="2455" cy="3564"/>
          </a:xfrm>
        </p:grpSpPr>
        <p:sp>
          <p:nvSpPr>
            <p:cNvPr id="4099" name="Text Box 3"/>
            <p:cNvSpPr txBox="1">
              <a:spLocks noChangeArrowheads="1"/>
            </p:cNvSpPr>
            <p:nvPr/>
          </p:nvSpPr>
          <p:spPr bwMode="auto">
            <a:xfrm>
              <a:off x="384" y="480"/>
              <a:ext cx="2455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/>
                <a:t>Elementna sestava človeka</a:t>
              </a:r>
            </a:p>
          </p:txBody>
        </p:sp>
        <p:pic>
          <p:nvPicPr>
            <p:cNvPr id="4100" name="Picture 4" descr="David"/>
            <p:cNvPicPr>
              <a:picLocks noChangeAspect="1" noChangeArrowheads="1"/>
            </p:cNvPicPr>
            <p:nvPr/>
          </p:nvPicPr>
          <p:blipFill>
            <a:blip r:embed="rId4"/>
            <a:srcRect l="26190" t="8888" r="21428" b="31606"/>
            <a:stretch>
              <a:fillRect/>
            </a:stretch>
          </p:blipFill>
          <p:spPr bwMode="auto">
            <a:xfrm>
              <a:off x="960" y="1008"/>
              <a:ext cx="1663" cy="3036"/>
            </a:xfrm>
            <a:prstGeom prst="rect">
              <a:avLst/>
            </a:prstGeom>
            <a:noFill/>
          </p:spPr>
        </p:pic>
      </p:grpSp>
      <p:sp>
        <p:nvSpPr>
          <p:cNvPr id="4101" name="Text Box 5"/>
          <p:cNvSpPr txBox="1">
            <a:spLocks noChangeArrowheads="1"/>
          </p:cNvSpPr>
          <p:nvPr/>
        </p:nvSpPr>
        <p:spPr bwMode="auto">
          <a:xfrm>
            <a:off x="5562600" y="801688"/>
            <a:ext cx="21463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b="1"/>
              <a:t>kisik       65 %</a:t>
            </a:r>
          </a:p>
        </p:txBody>
      </p:sp>
      <p:sp>
        <p:nvSpPr>
          <p:cNvPr id="4102" name="Text Box 6"/>
          <p:cNvSpPr txBox="1">
            <a:spLocks noChangeArrowheads="1"/>
          </p:cNvSpPr>
          <p:nvPr/>
        </p:nvSpPr>
        <p:spPr bwMode="auto">
          <a:xfrm>
            <a:off x="5562600" y="1258888"/>
            <a:ext cx="20939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b="1"/>
              <a:t>ogljik     18 %</a:t>
            </a:r>
          </a:p>
        </p:txBody>
      </p:sp>
      <p:sp>
        <p:nvSpPr>
          <p:cNvPr id="4103" name="Text Box 7"/>
          <p:cNvSpPr txBox="1">
            <a:spLocks noChangeArrowheads="1"/>
          </p:cNvSpPr>
          <p:nvPr/>
        </p:nvSpPr>
        <p:spPr bwMode="auto">
          <a:xfrm>
            <a:off x="5562600" y="1716088"/>
            <a:ext cx="20955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b="1"/>
              <a:t>vodik     10 %</a:t>
            </a:r>
          </a:p>
        </p:txBody>
      </p:sp>
      <p:sp>
        <p:nvSpPr>
          <p:cNvPr id="4104" name="Text Box 8"/>
          <p:cNvSpPr txBox="1">
            <a:spLocks noChangeArrowheads="1"/>
          </p:cNvSpPr>
          <p:nvPr/>
        </p:nvSpPr>
        <p:spPr bwMode="auto">
          <a:xfrm>
            <a:off x="5562600" y="2209800"/>
            <a:ext cx="20097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b="1"/>
              <a:t>dušik      3 %</a:t>
            </a:r>
          </a:p>
        </p:txBody>
      </p:sp>
      <p:sp>
        <p:nvSpPr>
          <p:cNvPr id="4105" name="Text Box 9"/>
          <p:cNvSpPr txBox="1">
            <a:spLocks noChangeArrowheads="1"/>
          </p:cNvSpPr>
          <p:nvPr/>
        </p:nvSpPr>
        <p:spPr bwMode="auto">
          <a:xfrm>
            <a:off x="5562600" y="2706688"/>
            <a:ext cx="19764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b="1"/>
              <a:t>kalcij      2 %</a:t>
            </a:r>
          </a:p>
        </p:txBody>
      </p:sp>
      <p:sp>
        <p:nvSpPr>
          <p:cNvPr id="4106" name="Text Box 10"/>
          <p:cNvSpPr txBox="1">
            <a:spLocks noChangeArrowheads="1"/>
          </p:cNvSpPr>
          <p:nvPr/>
        </p:nvSpPr>
        <p:spPr bwMode="auto">
          <a:xfrm>
            <a:off x="5562600" y="3200400"/>
            <a:ext cx="19939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b="1"/>
              <a:t>fosfor     1 %</a:t>
            </a:r>
          </a:p>
        </p:txBody>
      </p:sp>
      <p:sp>
        <p:nvSpPr>
          <p:cNvPr id="4107" name="Text Box 11"/>
          <p:cNvSpPr txBox="1">
            <a:spLocks noChangeArrowheads="1"/>
          </p:cNvSpPr>
          <p:nvPr/>
        </p:nvSpPr>
        <p:spPr bwMode="auto">
          <a:xfrm>
            <a:off x="5562600" y="3736975"/>
            <a:ext cx="2606675" cy="2647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kalij         0,35 %</a:t>
            </a:r>
          </a:p>
          <a:p>
            <a:r>
              <a:rPr lang="en-US"/>
              <a:t>žveplo     0,25 %</a:t>
            </a:r>
          </a:p>
          <a:p>
            <a:r>
              <a:rPr lang="en-US"/>
              <a:t>klor         0,15 %</a:t>
            </a:r>
          </a:p>
          <a:p>
            <a:r>
              <a:rPr lang="en-US"/>
              <a:t>natrij       0,15 %</a:t>
            </a:r>
          </a:p>
          <a:p>
            <a:r>
              <a:rPr lang="en-US"/>
              <a:t>magnezij 0,05 %</a:t>
            </a:r>
          </a:p>
          <a:p>
            <a:r>
              <a:rPr lang="en-US"/>
              <a:t>železo     0,004 %</a:t>
            </a:r>
          </a:p>
          <a:p>
            <a:r>
              <a:rPr lang="en-US"/>
              <a:t>drugi       0,046 %</a:t>
            </a:r>
          </a:p>
        </p:txBody>
      </p:sp>
      <p:sp>
        <p:nvSpPr>
          <p:cNvPr id="4108" name="AutoShape 12">
            <a:hlinkClick r:id="" action="ppaction://hlinkshowjump?jump=firstslide" highlightClick="1"/>
          </p:cNvPr>
          <p:cNvSpPr>
            <a:spLocks noChangeArrowheads="1"/>
          </p:cNvSpPr>
          <p:nvPr/>
        </p:nvSpPr>
        <p:spPr bwMode="auto">
          <a:xfrm>
            <a:off x="8534400" y="152400"/>
            <a:ext cx="457200" cy="509588"/>
          </a:xfrm>
          <a:prstGeom prst="actionButtonHom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4109" name="AutoShape 13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610600" y="6348413"/>
            <a:ext cx="381000" cy="357187"/>
          </a:xfrm>
          <a:prstGeom prst="actionButtonForwardNex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4110" name="AutoShape 14">
            <a:hlinkClick r:id="" action="ppaction://hlinkshowjump?jump=previousslide" highlightClick="1"/>
          </p:cNvPr>
          <p:cNvSpPr>
            <a:spLocks noChangeArrowheads="1"/>
          </p:cNvSpPr>
          <p:nvPr/>
        </p:nvSpPr>
        <p:spPr bwMode="auto">
          <a:xfrm>
            <a:off x="8177213" y="6348413"/>
            <a:ext cx="357187" cy="357187"/>
          </a:xfrm>
          <a:prstGeom prst="actionButtonBackPrevious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4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410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101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410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102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410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103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410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104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410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105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410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106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410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107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 autoUpdateAnimBg="0"/>
      <p:bldP spid="4101" grpId="0" autoUpdateAnimBg="0"/>
      <p:bldP spid="4102" grpId="0" autoUpdateAnimBg="0"/>
      <p:bldP spid="4103" grpId="0" autoUpdateAnimBg="0"/>
      <p:bldP spid="4104" grpId="0" autoUpdateAnimBg="0"/>
      <p:bldP spid="4105" grpId="0" autoUpdateAnimBg="0"/>
      <p:bldP spid="4106" grpId="0" autoUpdateAnimBg="0"/>
      <p:bldP spid="4107" grpId="0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2"/>
          <p:cNvSpPr txBox="1">
            <a:spLocks noChangeArrowheads="1"/>
          </p:cNvSpPr>
          <p:nvPr/>
        </p:nvSpPr>
        <p:spPr bwMode="auto">
          <a:xfrm>
            <a:off x="152400" y="381000"/>
            <a:ext cx="89344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b="1"/>
              <a:t>Dokazne reakcije</a:t>
            </a:r>
            <a:r>
              <a:rPr lang="en-US"/>
              <a:t> za posamezne elemente v organskih spojinah</a:t>
            </a:r>
          </a:p>
        </p:txBody>
      </p:sp>
      <p:sp>
        <p:nvSpPr>
          <p:cNvPr id="5124" name="Text Box 4">
            <a:hlinkClick r:id="" action="ppaction://hlinkshowjump?jump=nextslide"/>
          </p:cNvPr>
          <p:cNvSpPr txBox="1">
            <a:spLocks noChangeArrowheads="1"/>
          </p:cNvSpPr>
          <p:nvPr/>
        </p:nvSpPr>
        <p:spPr bwMode="auto">
          <a:xfrm>
            <a:off x="669925" y="2743200"/>
            <a:ext cx="23780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>
                <a:latin typeface="Comic Sans MS" pitchFamily="66" charset="0"/>
              </a:rPr>
              <a:t>1. Dokaz ogljika</a:t>
            </a:r>
            <a:endParaRPr lang="en-US"/>
          </a:p>
        </p:txBody>
      </p:sp>
      <p:sp>
        <p:nvSpPr>
          <p:cNvPr id="5125" name="Text Box 5">
            <a:hlinkClick r:id="rId4" action="ppaction://hlinksldjump"/>
          </p:cNvPr>
          <p:cNvSpPr txBox="1">
            <a:spLocks noChangeArrowheads="1"/>
          </p:cNvSpPr>
          <p:nvPr/>
        </p:nvSpPr>
        <p:spPr bwMode="auto">
          <a:xfrm>
            <a:off x="609600" y="3276600"/>
            <a:ext cx="23860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>
                <a:latin typeface="Comic Sans MS" pitchFamily="66" charset="0"/>
              </a:rPr>
              <a:t>2. Dokaz vodika</a:t>
            </a:r>
            <a:endParaRPr lang="en-US"/>
          </a:p>
        </p:txBody>
      </p:sp>
      <p:sp>
        <p:nvSpPr>
          <p:cNvPr id="5126" name="Text Box 6">
            <a:hlinkClick r:id="rId5" action="ppaction://hlinksldjump"/>
          </p:cNvPr>
          <p:cNvSpPr txBox="1">
            <a:spLocks noChangeArrowheads="1"/>
          </p:cNvSpPr>
          <p:nvPr/>
        </p:nvSpPr>
        <p:spPr bwMode="auto">
          <a:xfrm>
            <a:off x="609600" y="3733800"/>
            <a:ext cx="58943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>
                <a:latin typeface="Comic Sans MS" pitchFamily="66" charset="0"/>
              </a:rPr>
              <a:t>3. Dokaz dušika, vezanega v -NH</a:t>
            </a:r>
            <a:r>
              <a:rPr lang="en-US" baseline="-25000">
                <a:latin typeface="Comic Sans MS" pitchFamily="66" charset="0"/>
              </a:rPr>
              <a:t>2 </a:t>
            </a:r>
            <a:r>
              <a:rPr lang="en-US">
                <a:latin typeface="Comic Sans MS" pitchFamily="66" charset="0"/>
              </a:rPr>
              <a:t>skupini</a:t>
            </a:r>
            <a:endParaRPr lang="en-US"/>
          </a:p>
        </p:txBody>
      </p:sp>
      <p:sp>
        <p:nvSpPr>
          <p:cNvPr id="5127" name="Text Box 7"/>
          <p:cNvSpPr txBox="1">
            <a:spLocks noChangeArrowheads="1"/>
          </p:cNvSpPr>
          <p:nvPr/>
        </p:nvSpPr>
        <p:spPr bwMode="auto">
          <a:xfrm>
            <a:off x="609600" y="4191000"/>
            <a:ext cx="23590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>
                <a:latin typeface="Comic Sans MS" pitchFamily="66" charset="0"/>
              </a:rPr>
              <a:t>4. Dokaz dušika</a:t>
            </a:r>
            <a:endParaRPr lang="en-US"/>
          </a:p>
        </p:txBody>
      </p:sp>
      <p:sp>
        <p:nvSpPr>
          <p:cNvPr id="5129" name="Text Box 9"/>
          <p:cNvSpPr txBox="1">
            <a:spLocks noChangeArrowheads="1"/>
          </p:cNvSpPr>
          <p:nvPr/>
        </p:nvSpPr>
        <p:spPr bwMode="auto">
          <a:xfrm>
            <a:off x="609600" y="5181600"/>
            <a:ext cx="23733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>
                <a:latin typeface="Comic Sans MS" pitchFamily="66" charset="0"/>
              </a:rPr>
              <a:t>6. Dokaz žvepla</a:t>
            </a:r>
          </a:p>
        </p:txBody>
      </p:sp>
      <p:sp>
        <p:nvSpPr>
          <p:cNvPr id="5130" name="Text Box 10"/>
          <p:cNvSpPr txBox="1">
            <a:spLocks noChangeArrowheads="1"/>
          </p:cNvSpPr>
          <p:nvPr/>
        </p:nvSpPr>
        <p:spPr bwMode="auto">
          <a:xfrm>
            <a:off x="633413" y="4724400"/>
            <a:ext cx="36671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>
                <a:latin typeface="Comic Sans MS" pitchFamily="66" charset="0"/>
              </a:rPr>
              <a:t>5. Dokaz dušika in žvepla</a:t>
            </a:r>
            <a:endParaRPr lang="en-US"/>
          </a:p>
        </p:txBody>
      </p:sp>
      <p:sp>
        <p:nvSpPr>
          <p:cNvPr id="5131" name="Text Box 11"/>
          <p:cNvSpPr txBox="1">
            <a:spLocks noChangeArrowheads="1"/>
          </p:cNvSpPr>
          <p:nvPr/>
        </p:nvSpPr>
        <p:spPr bwMode="auto">
          <a:xfrm>
            <a:off x="609600" y="5715000"/>
            <a:ext cx="28654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>
                <a:latin typeface="Comic Sans MS" pitchFamily="66" charset="0"/>
              </a:rPr>
              <a:t>7. Dokaz halogenov</a:t>
            </a:r>
            <a:endParaRPr lang="en-US"/>
          </a:p>
        </p:txBody>
      </p:sp>
      <p:sp>
        <p:nvSpPr>
          <p:cNvPr id="5132" name="AutoShape 12">
            <a:hlinkClick r:id="" action="ppaction://hlinkshowjump?jump=firstslide" highlightClick="1"/>
          </p:cNvPr>
          <p:cNvSpPr>
            <a:spLocks noChangeArrowheads="1"/>
          </p:cNvSpPr>
          <p:nvPr/>
        </p:nvSpPr>
        <p:spPr bwMode="auto">
          <a:xfrm>
            <a:off x="8534400" y="990600"/>
            <a:ext cx="457200" cy="509588"/>
          </a:xfrm>
          <a:prstGeom prst="actionButtonHom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5133" name="AutoShape 13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610600" y="6348413"/>
            <a:ext cx="381000" cy="357187"/>
          </a:xfrm>
          <a:prstGeom prst="actionButtonForwardNex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5134" name="AutoShape 14">
            <a:hlinkClick r:id="" action="ppaction://hlinkshowjump?jump=previousslide" highlightClick="1"/>
          </p:cNvPr>
          <p:cNvSpPr>
            <a:spLocks noChangeArrowheads="1"/>
          </p:cNvSpPr>
          <p:nvPr/>
        </p:nvSpPr>
        <p:spPr bwMode="auto">
          <a:xfrm>
            <a:off x="8177213" y="6348413"/>
            <a:ext cx="357187" cy="357187"/>
          </a:xfrm>
          <a:prstGeom prst="actionButtonBackPrevious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grpSp>
        <p:nvGrpSpPr>
          <p:cNvPr id="5143" name="Group 23"/>
          <p:cNvGrpSpPr>
            <a:grpSpLocks/>
          </p:cNvGrpSpPr>
          <p:nvPr/>
        </p:nvGrpSpPr>
        <p:grpSpPr bwMode="auto">
          <a:xfrm>
            <a:off x="533400" y="1524000"/>
            <a:ext cx="5486400" cy="762000"/>
            <a:chOff x="336" y="960"/>
            <a:chExt cx="3456" cy="480"/>
          </a:xfrm>
        </p:grpSpPr>
        <p:sp>
          <p:nvSpPr>
            <p:cNvPr id="5128" name="Text Box 8">
              <a:hlinkClick r:id="rId6" action="ppaction://hlinksldjump"/>
            </p:cNvPr>
            <p:cNvSpPr txBox="1">
              <a:spLocks noChangeArrowheads="1"/>
            </p:cNvSpPr>
            <p:nvPr/>
          </p:nvSpPr>
          <p:spPr bwMode="auto">
            <a:xfrm>
              <a:off x="336" y="1056"/>
              <a:ext cx="248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b="1"/>
                <a:t>Razklop organske spojine</a:t>
              </a:r>
              <a:endParaRPr lang="en-US"/>
            </a:p>
          </p:txBody>
        </p:sp>
        <p:grpSp>
          <p:nvGrpSpPr>
            <p:cNvPr id="5140" name="Group 20"/>
            <p:cNvGrpSpPr>
              <a:grpSpLocks/>
            </p:cNvGrpSpPr>
            <p:nvPr/>
          </p:nvGrpSpPr>
          <p:grpSpPr bwMode="auto">
            <a:xfrm>
              <a:off x="2784" y="960"/>
              <a:ext cx="1008" cy="480"/>
              <a:chOff x="2880" y="1776"/>
              <a:chExt cx="1008" cy="480"/>
            </a:xfrm>
          </p:grpSpPr>
          <p:sp>
            <p:nvSpPr>
              <p:cNvPr id="5135" name="Line 15"/>
              <p:cNvSpPr>
                <a:spLocks noChangeShapeType="1"/>
              </p:cNvSpPr>
              <p:nvPr/>
            </p:nvSpPr>
            <p:spPr bwMode="auto">
              <a:xfrm>
                <a:off x="2880" y="2016"/>
                <a:ext cx="48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sl-SI"/>
              </a:p>
            </p:txBody>
          </p:sp>
          <p:sp>
            <p:nvSpPr>
              <p:cNvPr id="5136" name="Line 16"/>
              <p:cNvSpPr>
                <a:spLocks noChangeShapeType="1"/>
              </p:cNvSpPr>
              <p:nvPr/>
            </p:nvSpPr>
            <p:spPr bwMode="auto">
              <a:xfrm>
                <a:off x="3360" y="1776"/>
                <a:ext cx="0" cy="48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sl-SI"/>
              </a:p>
            </p:txBody>
          </p:sp>
          <p:sp>
            <p:nvSpPr>
              <p:cNvPr id="5137" name="Line 17"/>
              <p:cNvSpPr>
                <a:spLocks noChangeShapeType="1"/>
              </p:cNvSpPr>
              <p:nvPr/>
            </p:nvSpPr>
            <p:spPr bwMode="auto">
              <a:xfrm>
                <a:off x="3360" y="2256"/>
                <a:ext cx="528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sl-SI"/>
              </a:p>
            </p:txBody>
          </p:sp>
          <p:sp>
            <p:nvSpPr>
              <p:cNvPr id="5139" name="Line 19"/>
              <p:cNvSpPr>
                <a:spLocks noChangeShapeType="1"/>
              </p:cNvSpPr>
              <p:nvPr/>
            </p:nvSpPr>
            <p:spPr bwMode="auto">
              <a:xfrm>
                <a:off x="3360" y="1776"/>
                <a:ext cx="528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sl-SI"/>
              </a:p>
            </p:txBody>
          </p:sp>
        </p:grpSp>
      </p:grpSp>
      <p:sp>
        <p:nvSpPr>
          <p:cNvPr id="5141" name="Text Box 21"/>
          <p:cNvSpPr txBox="1">
            <a:spLocks noChangeArrowheads="1"/>
          </p:cNvSpPr>
          <p:nvPr/>
        </p:nvSpPr>
        <p:spPr bwMode="auto">
          <a:xfrm>
            <a:off x="6019800" y="1295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l-SI"/>
              <a:t>oksidativni (CuO)</a:t>
            </a:r>
            <a:endParaRPr lang="en-US"/>
          </a:p>
        </p:txBody>
      </p:sp>
      <p:sp>
        <p:nvSpPr>
          <p:cNvPr id="5142" name="Text Box 22"/>
          <p:cNvSpPr txBox="1">
            <a:spLocks noChangeArrowheads="1"/>
          </p:cNvSpPr>
          <p:nvPr/>
        </p:nvSpPr>
        <p:spPr bwMode="auto">
          <a:xfrm>
            <a:off x="6172200" y="1905000"/>
            <a:ext cx="25908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l-SI"/>
              <a:t>reduktivni    (Na ali Mg/Na</a:t>
            </a:r>
            <a:r>
              <a:rPr lang="sl-SI" baseline="-25000"/>
              <a:t>2</a:t>
            </a:r>
            <a:r>
              <a:rPr lang="sl-SI"/>
              <a:t>CO</a:t>
            </a:r>
            <a:r>
              <a:rPr lang="sl-SI" baseline="-25000"/>
              <a:t>3</a:t>
            </a:r>
            <a:r>
              <a:rPr lang="sl-SI"/>
              <a:t>)</a:t>
            </a:r>
            <a:endParaRPr lang="en-US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1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1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1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1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1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1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5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5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" dur="500"/>
                                        <p:tgtEl>
                                          <p:spTgt spid="5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5" dur="500"/>
                                        <p:tgtEl>
                                          <p:spTgt spid="5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0" dur="500"/>
                                        <p:tgtEl>
                                          <p:spTgt spid="5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5" dur="500"/>
                                        <p:tgtEl>
                                          <p:spTgt spid="5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0" dur="500"/>
                                        <p:tgtEl>
                                          <p:spTgt spid="5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2" grpId="0" autoUpdateAnimBg="0"/>
      <p:bldP spid="5124" grpId="0" autoUpdateAnimBg="0"/>
      <p:bldP spid="5125" grpId="0" autoUpdateAnimBg="0"/>
      <p:bldP spid="5126" grpId="0" autoUpdateAnimBg="0"/>
      <p:bldP spid="5127" grpId="0" autoUpdateAnimBg="0"/>
      <p:bldP spid="5129" grpId="0" autoUpdateAnimBg="0"/>
      <p:bldP spid="5130" grpId="0" autoUpdateAnimBg="0"/>
      <p:bldP spid="5131" grpId="0" autoUpdateAnimBg="0"/>
      <p:bldP spid="5141" grpId="0" autoUpdateAnimBg="0"/>
      <p:bldP spid="5142" grpId="0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2"/>
          <p:cNvSpPr txBox="1">
            <a:spLocks noChangeArrowheads="1"/>
          </p:cNvSpPr>
          <p:nvPr/>
        </p:nvSpPr>
        <p:spPr bwMode="auto">
          <a:xfrm>
            <a:off x="457200" y="609600"/>
            <a:ext cx="23780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>
                <a:latin typeface="Comic Sans MS" pitchFamily="66" charset="0"/>
              </a:rPr>
              <a:t>1. Dokaz ogljika</a:t>
            </a:r>
            <a:endParaRPr lang="en-US"/>
          </a:p>
        </p:txBody>
      </p:sp>
      <p:sp>
        <p:nvSpPr>
          <p:cNvPr id="6153" name="Text Box 9"/>
          <p:cNvSpPr txBox="1">
            <a:spLocks noChangeArrowheads="1"/>
          </p:cNvSpPr>
          <p:nvPr/>
        </p:nvSpPr>
        <p:spPr bwMode="auto">
          <a:xfrm>
            <a:off x="517525" y="1411288"/>
            <a:ext cx="4597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buFontTx/>
              <a:buChar char="•"/>
            </a:pPr>
            <a:r>
              <a:rPr lang="en-US"/>
              <a:t> po oksidativni razgradnji s CuO</a:t>
            </a:r>
          </a:p>
        </p:txBody>
      </p:sp>
      <p:sp>
        <p:nvSpPr>
          <p:cNvPr id="6154" name="Text Box 10"/>
          <p:cNvSpPr txBox="1">
            <a:spLocks noChangeArrowheads="1"/>
          </p:cNvSpPr>
          <p:nvPr/>
        </p:nvSpPr>
        <p:spPr bwMode="auto">
          <a:xfrm>
            <a:off x="609600" y="2743200"/>
            <a:ext cx="16478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buFontTx/>
              <a:buChar char="•"/>
            </a:pPr>
            <a:r>
              <a:rPr lang="en-US"/>
              <a:t> posredno</a:t>
            </a:r>
          </a:p>
        </p:txBody>
      </p:sp>
      <p:grpSp>
        <p:nvGrpSpPr>
          <p:cNvPr id="6176" name="Group 32"/>
          <p:cNvGrpSpPr>
            <a:grpSpLocks/>
          </p:cNvGrpSpPr>
          <p:nvPr/>
        </p:nvGrpSpPr>
        <p:grpSpPr bwMode="auto">
          <a:xfrm>
            <a:off x="593725" y="3468688"/>
            <a:ext cx="3559175" cy="1143000"/>
            <a:chOff x="374" y="2185"/>
            <a:chExt cx="2242" cy="720"/>
          </a:xfrm>
        </p:grpSpPr>
        <p:sp>
          <p:nvSpPr>
            <p:cNvPr id="6155" name="Text Box 11"/>
            <p:cNvSpPr txBox="1">
              <a:spLocks noChangeArrowheads="1"/>
            </p:cNvSpPr>
            <p:nvPr/>
          </p:nvSpPr>
          <p:spPr bwMode="auto">
            <a:xfrm>
              <a:off x="374" y="2185"/>
              <a:ext cx="2242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/>
                <a:t>Primer: benzojska kislina</a:t>
              </a:r>
            </a:p>
          </p:txBody>
        </p:sp>
        <p:sp>
          <p:nvSpPr>
            <p:cNvPr id="6156" name="Text Box 12"/>
            <p:cNvSpPr txBox="1">
              <a:spLocks noChangeArrowheads="1"/>
            </p:cNvSpPr>
            <p:nvPr/>
          </p:nvSpPr>
          <p:spPr bwMode="auto">
            <a:xfrm>
              <a:off x="422" y="2617"/>
              <a:ext cx="1347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b="1">
                  <a:solidFill>
                    <a:schemeClr val="accent2"/>
                  </a:solidFill>
                </a:rPr>
                <a:t>C</a:t>
              </a:r>
              <a:r>
                <a:rPr lang="en-US" b="1" baseline="-25000"/>
                <a:t>6</a:t>
              </a:r>
              <a:r>
                <a:rPr lang="en-US" b="1"/>
                <a:t>H</a:t>
              </a:r>
              <a:r>
                <a:rPr lang="en-US" b="1" baseline="-25000"/>
                <a:t>5</a:t>
              </a:r>
              <a:r>
                <a:rPr lang="en-US" b="1">
                  <a:solidFill>
                    <a:schemeClr val="accent2"/>
                  </a:solidFill>
                </a:rPr>
                <a:t>C</a:t>
              </a:r>
              <a:r>
                <a:rPr lang="en-US" b="1"/>
                <a:t>OOH(s)</a:t>
              </a:r>
              <a:endParaRPr lang="en-US"/>
            </a:p>
          </p:txBody>
        </p:sp>
      </p:grpSp>
      <p:grpSp>
        <p:nvGrpSpPr>
          <p:cNvPr id="6177" name="Group 33"/>
          <p:cNvGrpSpPr>
            <a:grpSpLocks/>
          </p:cNvGrpSpPr>
          <p:nvPr/>
        </p:nvGrpSpPr>
        <p:grpSpPr bwMode="auto">
          <a:xfrm>
            <a:off x="2819400" y="3962400"/>
            <a:ext cx="2133600" cy="457200"/>
            <a:chOff x="1776" y="2496"/>
            <a:chExt cx="1344" cy="288"/>
          </a:xfrm>
        </p:grpSpPr>
        <p:sp>
          <p:nvSpPr>
            <p:cNvPr id="6157" name="Line 13"/>
            <p:cNvSpPr>
              <a:spLocks noChangeShapeType="1"/>
            </p:cNvSpPr>
            <p:nvPr/>
          </p:nvSpPr>
          <p:spPr bwMode="auto">
            <a:xfrm>
              <a:off x="1776" y="2784"/>
              <a:ext cx="1344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arrow" w="med" len="med"/>
            </a:ln>
            <a:effectLst/>
          </p:spPr>
          <p:txBody>
            <a:bodyPr wrap="none" anchor="ctr"/>
            <a:lstStyle/>
            <a:p>
              <a:endParaRPr lang="sl-SI"/>
            </a:p>
          </p:txBody>
        </p:sp>
        <p:sp>
          <p:nvSpPr>
            <p:cNvPr id="6158" name="Text Box 14"/>
            <p:cNvSpPr txBox="1">
              <a:spLocks noChangeArrowheads="1"/>
            </p:cNvSpPr>
            <p:nvPr/>
          </p:nvSpPr>
          <p:spPr bwMode="auto">
            <a:xfrm>
              <a:off x="2016" y="2496"/>
              <a:ext cx="745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b="1" i="1"/>
                <a:t>CuO, </a:t>
              </a:r>
              <a:r>
                <a:rPr lang="en-US" b="1" i="1">
                  <a:sym typeface="Symbol" pitchFamily="18" charset="2"/>
                </a:rPr>
                <a:t></a:t>
              </a:r>
              <a:endParaRPr lang="en-US"/>
            </a:p>
          </p:txBody>
        </p:sp>
      </p:grpSp>
      <p:sp>
        <p:nvSpPr>
          <p:cNvPr id="6159" name="Text Box 15"/>
          <p:cNvSpPr txBox="1">
            <a:spLocks noChangeArrowheads="1"/>
          </p:cNvSpPr>
          <p:nvPr/>
        </p:nvSpPr>
        <p:spPr bwMode="auto">
          <a:xfrm>
            <a:off x="5089525" y="4154488"/>
            <a:ext cx="2616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b="1">
                <a:solidFill>
                  <a:schemeClr val="accent2"/>
                </a:solidFill>
              </a:rPr>
              <a:t>C</a:t>
            </a:r>
            <a:r>
              <a:rPr lang="en-US" b="1"/>
              <a:t>O</a:t>
            </a:r>
            <a:r>
              <a:rPr lang="en-US" b="1" baseline="-25000"/>
              <a:t>2</a:t>
            </a:r>
            <a:r>
              <a:rPr lang="en-US" b="1"/>
              <a:t>(g)  +  H</a:t>
            </a:r>
            <a:r>
              <a:rPr lang="en-US" b="1" baseline="-25000"/>
              <a:t>2</a:t>
            </a:r>
            <a:r>
              <a:rPr lang="en-US" b="1"/>
              <a:t>O(g)</a:t>
            </a:r>
            <a:endParaRPr lang="en-US"/>
          </a:p>
        </p:txBody>
      </p:sp>
      <p:sp>
        <p:nvSpPr>
          <p:cNvPr id="6160" name="Text Box 16"/>
          <p:cNvSpPr txBox="1">
            <a:spLocks noChangeArrowheads="1"/>
          </p:cNvSpPr>
          <p:nvPr/>
        </p:nvSpPr>
        <p:spPr bwMode="auto">
          <a:xfrm>
            <a:off x="746125" y="4916488"/>
            <a:ext cx="35972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b="1">
                <a:solidFill>
                  <a:schemeClr val="accent2"/>
                </a:solidFill>
              </a:rPr>
              <a:t>C</a:t>
            </a:r>
            <a:r>
              <a:rPr lang="en-US" b="1"/>
              <a:t>O</a:t>
            </a:r>
            <a:r>
              <a:rPr lang="en-US" b="1" baseline="-25000"/>
              <a:t>2</a:t>
            </a:r>
            <a:r>
              <a:rPr lang="en-US" b="1"/>
              <a:t>(g)  +  Ca(OH)</a:t>
            </a:r>
            <a:r>
              <a:rPr lang="en-US" b="1" baseline="-25000"/>
              <a:t>2</a:t>
            </a:r>
            <a:r>
              <a:rPr lang="en-US" b="1"/>
              <a:t>(aq)</a:t>
            </a:r>
            <a:r>
              <a:rPr lang="en-US"/>
              <a:t>  </a:t>
            </a:r>
          </a:p>
        </p:txBody>
      </p:sp>
      <p:grpSp>
        <p:nvGrpSpPr>
          <p:cNvPr id="6178" name="Group 34"/>
          <p:cNvGrpSpPr>
            <a:grpSpLocks/>
          </p:cNvGrpSpPr>
          <p:nvPr/>
        </p:nvGrpSpPr>
        <p:grpSpPr bwMode="auto">
          <a:xfrm>
            <a:off x="4267200" y="4953000"/>
            <a:ext cx="4419600" cy="457200"/>
            <a:chOff x="2688" y="3120"/>
            <a:chExt cx="2784" cy="288"/>
          </a:xfrm>
        </p:grpSpPr>
        <p:sp>
          <p:nvSpPr>
            <p:cNvPr id="6161" name="Line 17"/>
            <p:cNvSpPr>
              <a:spLocks noChangeShapeType="1"/>
            </p:cNvSpPr>
            <p:nvPr/>
          </p:nvSpPr>
          <p:spPr bwMode="auto">
            <a:xfrm>
              <a:off x="2688" y="3264"/>
              <a:ext cx="67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arrow" w="med" len="med"/>
            </a:ln>
            <a:effectLst/>
          </p:spPr>
          <p:txBody>
            <a:bodyPr wrap="none" anchor="ctr"/>
            <a:lstStyle/>
            <a:p>
              <a:endParaRPr lang="sl-SI"/>
            </a:p>
          </p:txBody>
        </p:sp>
        <p:sp>
          <p:nvSpPr>
            <p:cNvPr id="6162" name="Text Box 18"/>
            <p:cNvSpPr txBox="1">
              <a:spLocks noChangeArrowheads="1"/>
            </p:cNvSpPr>
            <p:nvPr/>
          </p:nvSpPr>
          <p:spPr bwMode="auto">
            <a:xfrm>
              <a:off x="3456" y="3120"/>
              <a:ext cx="2016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en-US" b="1"/>
                <a:t>Ca</a:t>
              </a:r>
              <a:r>
                <a:rPr lang="en-US" b="1">
                  <a:solidFill>
                    <a:schemeClr val="accent2"/>
                  </a:solidFill>
                </a:rPr>
                <a:t>C</a:t>
              </a:r>
              <a:r>
                <a:rPr lang="en-US" b="1"/>
                <a:t>O</a:t>
              </a:r>
              <a:r>
                <a:rPr lang="en-US" b="1" baseline="-25000"/>
                <a:t>3</a:t>
              </a:r>
              <a:r>
                <a:rPr lang="en-US" b="1"/>
                <a:t>(s)  +  H</a:t>
              </a:r>
              <a:r>
                <a:rPr lang="en-US" b="1" baseline="-25000"/>
                <a:t>2</a:t>
              </a:r>
              <a:r>
                <a:rPr lang="en-US" b="1"/>
                <a:t>O(l)</a:t>
              </a:r>
              <a:endParaRPr lang="en-US"/>
            </a:p>
          </p:txBody>
        </p:sp>
      </p:grpSp>
      <p:sp>
        <p:nvSpPr>
          <p:cNvPr id="6163" name="Text Box 19"/>
          <p:cNvSpPr txBox="1">
            <a:spLocks noChangeArrowheads="1"/>
          </p:cNvSpPr>
          <p:nvPr/>
        </p:nvSpPr>
        <p:spPr bwMode="auto">
          <a:xfrm>
            <a:off x="5257800" y="5562600"/>
            <a:ext cx="18653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bela oborina</a:t>
            </a:r>
          </a:p>
        </p:txBody>
      </p:sp>
      <p:sp>
        <p:nvSpPr>
          <p:cNvPr id="6164" name="Text Box 20"/>
          <p:cNvSpPr txBox="1">
            <a:spLocks noChangeArrowheads="1"/>
          </p:cNvSpPr>
          <p:nvPr/>
        </p:nvSpPr>
        <p:spPr bwMode="auto">
          <a:xfrm>
            <a:off x="746125" y="2097088"/>
            <a:ext cx="8112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CuO</a:t>
            </a:r>
          </a:p>
        </p:txBody>
      </p:sp>
      <p:grpSp>
        <p:nvGrpSpPr>
          <p:cNvPr id="6174" name="Group 30"/>
          <p:cNvGrpSpPr>
            <a:grpSpLocks/>
          </p:cNvGrpSpPr>
          <p:nvPr/>
        </p:nvGrpSpPr>
        <p:grpSpPr bwMode="auto">
          <a:xfrm>
            <a:off x="1828800" y="2057400"/>
            <a:ext cx="1685925" cy="496888"/>
            <a:chOff x="1152" y="1296"/>
            <a:chExt cx="1062" cy="313"/>
          </a:xfrm>
        </p:grpSpPr>
        <p:sp>
          <p:nvSpPr>
            <p:cNvPr id="6166" name="Text Box 22"/>
            <p:cNvSpPr txBox="1">
              <a:spLocks noChangeArrowheads="1"/>
            </p:cNvSpPr>
            <p:nvPr/>
          </p:nvSpPr>
          <p:spPr bwMode="auto">
            <a:xfrm>
              <a:off x="1632" y="1321"/>
              <a:ext cx="582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/>
                <a:t>Cu</a:t>
              </a:r>
              <a:r>
                <a:rPr lang="en-US" baseline="-25000"/>
                <a:t>2</a:t>
              </a:r>
              <a:r>
                <a:rPr lang="en-US"/>
                <a:t>O</a:t>
              </a:r>
            </a:p>
          </p:txBody>
        </p:sp>
        <p:sp>
          <p:nvSpPr>
            <p:cNvPr id="6169" name="Text Box 25"/>
            <p:cNvSpPr txBox="1">
              <a:spLocks noChangeArrowheads="1"/>
            </p:cNvSpPr>
            <p:nvPr/>
          </p:nvSpPr>
          <p:spPr bwMode="auto">
            <a:xfrm>
              <a:off x="1152" y="1296"/>
              <a:ext cx="394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en-US">
                  <a:sym typeface="Symbol" pitchFamily="18" charset="2"/>
                </a:rPr>
                <a:t></a:t>
              </a:r>
              <a:endParaRPr lang="en-US"/>
            </a:p>
          </p:txBody>
        </p:sp>
      </p:grpSp>
      <p:grpSp>
        <p:nvGrpSpPr>
          <p:cNvPr id="6175" name="Group 31"/>
          <p:cNvGrpSpPr>
            <a:grpSpLocks/>
          </p:cNvGrpSpPr>
          <p:nvPr/>
        </p:nvGrpSpPr>
        <p:grpSpPr bwMode="auto">
          <a:xfrm>
            <a:off x="3870325" y="2057400"/>
            <a:ext cx="1428750" cy="496888"/>
            <a:chOff x="2438" y="1296"/>
            <a:chExt cx="900" cy="313"/>
          </a:xfrm>
        </p:grpSpPr>
        <p:sp>
          <p:nvSpPr>
            <p:cNvPr id="6168" name="Text Box 24"/>
            <p:cNvSpPr txBox="1">
              <a:spLocks noChangeArrowheads="1"/>
            </p:cNvSpPr>
            <p:nvPr/>
          </p:nvSpPr>
          <p:spPr bwMode="auto">
            <a:xfrm>
              <a:off x="2976" y="1321"/>
              <a:ext cx="362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/>
                <a:t>Cu</a:t>
              </a:r>
            </a:p>
          </p:txBody>
        </p:sp>
        <p:sp>
          <p:nvSpPr>
            <p:cNvPr id="6170" name="Text Box 26"/>
            <p:cNvSpPr txBox="1">
              <a:spLocks noChangeArrowheads="1"/>
            </p:cNvSpPr>
            <p:nvPr/>
          </p:nvSpPr>
          <p:spPr bwMode="auto">
            <a:xfrm>
              <a:off x="2438" y="1296"/>
              <a:ext cx="394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en-US">
                  <a:sym typeface="Symbol" pitchFamily="18" charset="2"/>
                </a:rPr>
                <a:t></a:t>
              </a:r>
              <a:endParaRPr lang="en-US"/>
            </a:p>
          </p:txBody>
        </p:sp>
      </p:grpSp>
      <p:sp>
        <p:nvSpPr>
          <p:cNvPr id="6171" name="AutoShape 27">
            <a:hlinkClick r:id="" action="ppaction://hlinkshowjump?jump=firstslide" highlightClick="1"/>
          </p:cNvPr>
          <p:cNvSpPr>
            <a:spLocks noChangeArrowheads="1"/>
          </p:cNvSpPr>
          <p:nvPr/>
        </p:nvSpPr>
        <p:spPr bwMode="auto">
          <a:xfrm>
            <a:off x="8534400" y="152400"/>
            <a:ext cx="457200" cy="509588"/>
          </a:xfrm>
          <a:prstGeom prst="actionButtonHom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6172" name="AutoShape 28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610600" y="6348413"/>
            <a:ext cx="381000" cy="357187"/>
          </a:xfrm>
          <a:prstGeom prst="actionButtonForwardNex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6173" name="AutoShape 29">
            <a:hlinkClick r:id="" action="ppaction://hlinkshowjump?jump=previousslide" highlightClick="1"/>
          </p:cNvPr>
          <p:cNvSpPr>
            <a:spLocks noChangeArrowheads="1"/>
          </p:cNvSpPr>
          <p:nvPr/>
        </p:nvSpPr>
        <p:spPr bwMode="auto">
          <a:xfrm>
            <a:off x="8177213" y="6348413"/>
            <a:ext cx="357187" cy="357187"/>
          </a:xfrm>
          <a:prstGeom prst="actionButtonBackPrevious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61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6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6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6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6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6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6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6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2" dur="500"/>
                                        <p:tgtEl>
                                          <p:spTgt spid="6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7" dur="500"/>
                                        <p:tgtEl>
                                          <p:spTgt spid="6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53" grpId="0" autoUpdateAnimBg="0"/>
      <p:bldP spid="6154" grpId="0" autoUpdateAnimBg="0"/>
      <p:bldP spid="6159" grpId="0" autoUpdateAnimBg="0"/>
      <p:bldP spid="6160" grpId="0" autoUpdateAnimBg="0"/>
      <p:bldP spid="6163" grpId="0" autoUpdateAnimBg="0"/>
      <p:bldP spid="6164" grpId="0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2"/>
          <p:cNvSpPr txBox="1">
            <a:spLocks noChangeArrowheads="1"/>
          </p:cNvSpPr>
          <p:nvPr/>
        </p:nvSpPr>
        <p:spPr bwMode="auto">
          <a:xfrm>
            <a:off x="457200" y="609600"/>
            <a:ext cx="23860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sl-SI">
                <a:latin typeface="Comic Sans MS" pitchFamily="66" charset="0"/>
              </a:rPr>
              <a:t>2</a:t>
            </a:r>
            <a:r>
              <a:rPr lang="en-US">
                <a:latin typeface="Comic Sans MS" pitchFamily="66" charset="0"/>
              </a:rPr>
              <a:t>. Dokaz vodika</a:t>
            </a:r>
            <a:endParaRPr lang="en-US"/>
          </a:p>
        </p:txBody>
      </p:sp>
      <p:sp>
        <p:nvSpPr>
          <p:cNvPr id="7171" name="Text Box 3"/>
          <p:cNvSpPr txBox="1">
            <a:spLocks noChangeArrowheads="1"/>
          </p:cNvSpPr>
          <p:nvPr/>
        </p:nvSpPr>
        <p:spPr bwMode="auto">
          <a:xfrm>
            <a:off x="517525" y="1411288"/>
            <a:ext cx="4597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buFontTx/>
              <a:buChar char="•"/>
            </a:pPr>
            <a:r>
              <a:rPr lang="en-US"/>
              <a:t> po oksidativni razgradnji s CuO</a:t>
            </a:r>
          </a:p>
        </p:txBody>
      </p:sp>
      <p:sp>
        <p:nvSpPr>
          <p:cNvPr id="7172" name="Text Box 4"/>
          <p:cNvSpPr txBox="1">
            <a:spLocks noChangeArrowheads="1"/>
          </p:cNvSpPr>
          <p:nvPr/>
        </p:nvSpPr>
        <p:spPr bwMode="auto">
          <a:xfrm>
            <a:off x="517525" y="2097088"/>
            <a:ext cx="16478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buFontTx/>
              <a:buChar char="•"/>
            </a:pPr>
            <a:r>
              <a:rPr lang="en-US"/>
              <a:t> posredno</a:t>
            </a:r>
          </a:p>
        </p:txBody>
      </p:sp>
      <p:grpSp>
        <p:nvGrpSpPr>
          <p:cNvPr id="7204" name="Group 36"/>
          <p:cNvGrpSpPr>
            <a:grpSpLocks/>
          </p:cNvGrpSpPr>
          <p:nvPr/>
        </p:nvGrpSpPr>
        <p:grpSpPr bwMode="auto">
          <a:xfrm>
            <a:off x="593725" y="3011488"/>
            <a:ext cx="3559175" cy="1143000"/>
            <a:chOff x="374" y="1897"/>
            <a:chExt cx="2242" cy="720"/>
          </a:xfrm>
        </p:grpSpPr>
        <p:sp>
          <p:nvSpPr>
            <p:cNvPr id="7173" name="Text Box 5"/>
            <p:cNvSpPr txBox="1">
              <a:spLocks noChangeArrowheads="1"/>
            </p:cNvSpPr>
            <p:nvPr/>
          </p:nvSpPr>
          <p:spPr bwMode="auto">
            <a:xfrm>
              <a:off x="374" y="1897"/>
              <a:ext cx="2242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/>
                <a:t>Primer: benzojska kislina</a:t>
              </a:r>
            </a:p>
          </p:txBody>
        </p:sp>
        <p:sp>
          <p:nvSpPr>
            <p:cNvPr id="7174" name="Text Box 6"/>
            <p:cNvSpPr txBox="1">
              <a:spLocks noChangeArrowheads="1"/>
            </p:cNvSpPr>
            <p:nvPr/>
          </p:nvSpPr>
          <p:spPr bwMode="auto">
            <a:xfrm>
              <a:off x="422" y="2329"/>
              <a:ext cx="1347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b="1"/>
                <a:t>C</a:t>
              </a:r>
              <a:r>
                <a:rPr lang="en-US" b="1" baseline="-25000"/>
                <a:t>6</a:t>
              </a:r>
              <a:r>
                <a:rPr lang="en-US" b="1">
                  <a:solidFill>
                    <a:srgbClr val="FF0000"/>
                  </a:solidFill>
                </a:rPr>
                <a:t>H</a:t>
              </a:r>
              <a:r>
                <a:rPr lang="en-US" b="1" baseline="-25000"/>
                <a:t>5</a:t>
              </a:r>
              <a:r>
                <a:rPr lang="en-US" b="1"/>
                <a:t>COO</a:t>
              </a:r>
              <a:r>
                <a:rPr lang="en-US" b="1">
                  <a:solidFill>
                    <a:srgbClr val="FF0000"/>
                  </a:solidFill>
                </a:rPr>
                <a:t>H</a:t>
              </a:r>
              <a:r>
                <a:rPr lang="en-US" b="1"/>
                <a:t>(s)</a:t>
              </a:r>
            </a:p>
          </p:txBody>
        </p:sp>
      </p:grpSp>
      <p:grpSp>
        <p:nvGrpSpPr>
          <p:cNvPr id="7205" name="Group 37"/>
          <p:cNvGrpSpPr>
            <a:grpSpLocks/>
          </p:cNvGrpSpPr>
          <p:nvPr/>
        </p:nvGrpSpPr>
        <p:grpSpPr bwMode="auto">
          <a:xfrm>
            <a:off x="2819400" y="3505200"/>
            <a:ext cx="2133600" cy="457200"/>
            <a:chOff x="1776" y="2208"/>
            <a:chExt cx="1344" cy="288"/>
          </a:xfrm>
        </p:grpSpPr>
        <p:sp>
          <p:nvSpPr>
            <p:cNvPr id="7175" name="Line 7"/>
            <p:cNvSpPr>
              <a:spLocks noChangeShapeType="1"/>
            </p:cNvSpPr>
            <p:nvPr/>
          </p:nvSpPr>
          <p:spPr bwMode="auto">
            <a:xfrm>
              <a:off x="1776" y="2496"/>
              <a:ext cx="1344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arrow" w="med" len="med"/>
            </a:ln>
            <a:effectLst/>
          </p:spPr>
          <p:txBody>
            <a:bodyPr wrap="none" anchor="ctr"/>
            <a:lstStyle/>
            <a:p>
              <a:endParaRPr lang="sl-SI"/>
            </a:p>
          </p:txBody>
        </p:sp>
        <p:sp>
          <p:nvSpPr>
            <p:cNvPr id="7176" name="Text Box 8"/>
            <p:cNvSpPr txBox="1">
              <a:spLocks noChangeArrowheads="1"/>
            </p:cNvSpPr>
            <p:nvPr/>
          </p:nvSpPr>
          <p:spPr bwMode="auto">
            <a:xfrm>
              <a:off x="2016" y="2208"/>
              <a:ext cx="745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b="1" i="1"/>
                <a:t>CuO, </a:t>
              </a:r>
              <a:r>
                <a:rPr lang="en-US" b="1" i="1">
                  <a:sym typeface="Symbol" pitchFamily="18" charset="2"/>
                </a:rPr>
                <a:t></a:t>
              </a:r>
              <a:endParaRPr lang="en-US" b="1"/>
            </a:p>
          </p:txBody>
        </p:sp>
      </p:grpSp>
      <p:sp>
        <p:nvSpPr>
          <p:cNvPr id="7177" name="Text Box 9"/>
          <p:cNvSpPr txBox="1">
            <a:spLocks noChangeArrowheads="1"/>
          </p:cNvSpPr>
          <p:nvPr/>
        </p:nvSpPr>
        <p:spPr bwMode="auto">
          <a:xfrm>
            <a:off x="5089525" y="3697288"/>
            <a:ext cx="2616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b="1"/>
              <a:t>CO</a:t>
            </a:r>
            <a:r>
              <a:rPr lang="en-US" b="1" baseline="-25000"/>
              <a:t>2</a:t>
            </a:r>
            <a:r>
              <a:rPr lang="en-US" b="1"/>
              <a:t>(g)  +  </a:t>
            </a:r>
            <a:r>
              <a:rPr lang="en-US" b="1">
                <a:solidFill>
                  <a:srgbClr val="FF0000"/>
                </a:solidFill>
              </a:rPr>
              <a:t>H</a:t>
            </a:r>
            <a:r>
              <a:rPr lang="en-US" b="1" baseline="-25000"/>
              <a:t>2</a:t>
            </a:r>
            <a:r>
              <a:rPr lang="en-US" b="1"/>
              <a:t>O(g)</a:t>
            </a:r>
            <a:endParaRPr lang="en-US"/>
          </a:p>
        </p:txBody>
      </p:sp>
      <p:sp>
        <p:nvSpPr>
          <p:cNvPr id="7194" name="Text Box 26"/>
          <p:cNvSpPr txBox="1">
            <a:spLocks noChangeArrowheads="1"/>
          </p:cNvSpPr>
          <p:nvPr/>
        </p:nvSpPr>
        <p:spPr bwMode="auto">
          <a:xfrm>
            <a:off x="746125" y="4611688"/>
            <a:ext cx="31400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b="1">
                <a:solidFill>
                  <a:srgbClr val="FF0000"/>
                </a:solidFill>
              </a:rPr>
              <a:t>H</a:t>
            </a:r>
            <a:r>
              <a:rPr lang="en-US" b="1" baseline="-25000"/>
              <a:t>2</a:t>
            </a:r>
            <a:r>
              <a:rPr lang="en-US" b="1"/>
              <a:t>O(g)  +   CuSO</a:t>
            </a:r>
            <a:r>
              <a:rPr lang="en-US" b="1" baseline="-25000"/>
              <a:t>4</a:t>
            </a:r>
            <a:r>
              <a:rPr lang="en-US" b="1"/>
              <a:t>(s)</a:t>
            </a:r>
          </a:p>
        </p:txBody>
      </p:sp>
      <p:sp>
        <p:nvSpPr>
          <p:cNvPr id="7195" name="Text Box 27"/>
          <p:cNvSpPr txBox="1">
            <a:spLocks noChangeArrowheads="1"/>
          </p:cNvSpPr>
          <p:nvPr/>
        </p:nvSpPr>
        <p:spPr bwMode="auto">
          <a:xfrm>
            <a:off x="2270125" y="5221288"/>
            <a:ext cx="16097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bela barva</a:t>
            </a:r>
          </a:p>
        </p:txBody>
      </p:sp>
      <p:sp>
        <p:nvSpPr>
          <p:cNvPr id="7201" name="AutoShape 33">
            <a:hlinkClick r:id="" action="ppaction://hlinkshowjump?jump=firstslide" highlightClick="1"/>
          </p:cNvPr>
          <p:cNvSpPr>
            <a:spLocks noChangeArrowheads="1"/>
          </p:cNvSpPr>
          <p:nvPr/>
        </p:nvSpPr>
        <p:spPr bwMode="auto">
          <a:xfrm>
            <a:off x="8534400" y="152400"/>
            <a:ext cx="457200" cy="509588"/>
          </a:xfrm>
          <a:prstGeom prst="actionButtonHom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7202" name="AutoShape 34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610600" y="6348413"/>
            <a:ext cx="381000" cy="357187"/>
          </a:xfrm>
          <a:prstGeom prst="actionButtonForwardNex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7203" name="AutoShape 35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177213" y="6348413"/>
            <a:ext cx="357187" cy="357187"/>
          </a:xfrm>
          <a:prstGeom prst="actionButtonBackPrevious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grpSp>
        <p:nvGrpSpPr>
          <p:cNvPr id="7208" name="Group 40"/>
          <p:cNvGrpSpPr>
            <a:grpSpLocks/>
          </p:cNvGrpSpPr>
          <p:nvPr/>
        </p:nvGrpSpPr>
        <p:grpSpPr bwMode="auto">
          <a:xfrm>
            <a:off x="3851275" y="4648200"/>
            <a:ext cx="4824413" cy="1952625"/>
            <a:chOff x="2290" y="2928"/>
            <a:chExt cx="3039" cy="1230"/>
          </a:xfrm>
        </p:grpSpPr>
        <p:grpSp>
          <p:nvGrpSpPr>
            <p:cNvPr id="7206" name="Group 38"/>
            <p:cNvGrpSpPr>
              <a:grpSpLocks/>
            </p:cNvGrpSpPr>
            <p:nvPr/>
          </p:nvGrpSpPr>
          <p:grpSpPr bwMode="auto">
            <a:xfrm>
              <a:off x="2593" y="2928"/>
              <a:ext cx="2736" cy="1230"/>
              <a:chOff x="2544" y="2928"/>
              <a:chExt cx="2736" cy="1230"/>
            </a:xfrm>
          </p:grpSpPr>
          <p:sp>
            <p:nvSpPr>
              <p:cNvPr id="7196" name="Line 28"/>
              <p:cNvSpPr>
                <a:spLocks noChangeShapeType="1"/>
              </p:cNvSpPr>
              <p:nvPr/>
            </p:nvSpPr>
            <p:spPr bwMode="auto">
              <a:xfrm>
                <a:off x="2544" y="3024"/>
                <a:ext cx="816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 type="arrow" w="med" len="med"/>
              </a:ln>
              <a:effectLst/>
            </p:spPr>
            <p:txBody>
              <a:bodyPr wrap="none" anchor="ctr"/>
              <a:lstStyle/>
              <a:p>
                <a:endParaRPr lang="sl-SI"/>
              </a:p>
            </p:txBody>
          </p:sp>
          <p:sp>
            <p:nvSpPr>
              <p:cNvPr id="7198" name="Text Box 30"/>
              <p:cNvSpPr txBox="1">
                <a:spLocks noChangeArrowheads="1"/>
              </p:cNvSpPr>
              <p:nvPr/>
            </p:nvSpPr>
            <p:spPr bwMode="auto">
              <a:xfrm>
                <a:off x="3446" y="2928"/>
                <a:ext cx="1834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r>
                  <a:rPr lang="en-US" b="1"/>
                  <a:t>CuSO</a:t>
                </a:r>
                <a:r>
                  <a:rPr lang="en-US" b="1" baseline="-25000"/>
                  <a:t>4 </a:t>
                </a:r>
                <a:r>
                  <a:rPr lang="en-US" b="1"/>
                  <a:t> · 5</a:t>
                </a:r>
                <a:r>
                  <a:rPr lang="en-US" b="1">
                    <a:solidFill>
                      <a:srgbClr val="FF0000"/>
                    </a:solidFill>
                  </a:rPr>
                  <a:t>H</a:t>
                </a:r>
                <a:r>
                  <a:rPr lang="en-US" b="1" baseline="-25000"/>
                  <a:t>2</a:t>
                </a:r>
                <a:r>
                  <a:rPr lang="en-US" b="1"/>
                  <a:t>O</a:t>
                </a:r>
                <a:endParaRPr lang="en-US" baseline="-25000"/>
              </a:p>
            </p:txBody>
          </p:sp>
          <p:pic>
            <p:nvPicPr>
              <p:cNvPr id="7199" name="Picture 31" descr="ModraGalicaČ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>
                <a:off x="3504" y="3312"/>
                <a:ext cx="1272" cy="846"/>
              </a:xfrm>
              <a:prstGeom prst="rect">
                <a:avLst/>
              </a:prstGeom>
              <a:noFill/>
            </p:spPr>
          </p:pic>
        </p:grpSp>
        <p:pic>
          <p:nvPicPr>
            <p:cNvPr id="7207" name="Picture 39" descr="CuSO4-fot"/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2290" y="3292"/>
              <a:ext cx="1134" cy="851"/>
            </a:xfrm>
            <a:prstGeom prst="rect">
              <a:avLst/>
            </a:prstGeom>
            <a:noFill/>
          </p:spPr>
        </p:pic>
      </p:grp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7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7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72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72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7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7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7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72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1" grpId="0" autoUpdateAnimBg="0"/>
      <p:bldP spid="7172" grpId="0" autoUpdateAnimBg="0"/>
      <p:bldP spid="7177" grpId="0" autoUpdateAnimBg="0"/>
      <p:bldP spid="7194" grpId="0" autoUpdateAnimBg="0"/>
      <p:bldP spid="7195" grpId="0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2"/>
          <p:cNvSpPr txBox="1">
            <a:spLocks noChangeArrowheads="1"/>
          </p:cNvSpPr>
          <p:nvPr/>
        </p:nvSpPr>
        <p:spPr bwMode="auto">
          <a:xfrm>
            <a:off x="533400" y="533400"/>
            <a:ext cx="58943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>
                <a:latin typeface="Comic Sans MS" pitchFamily="66" charset="0"/>
              </a:rPr>
              <a:t>3. Dokaz dušika, vezanega v -NH</a:t>
            </a:r>
            <a:r>
              <a:rPr lang="en-US" baseline="-25000">
                <a:latin typeface="Comic Sans MS" pitchFamily="66" charset="0"/>
              </a:rPr>
              <a:t>2 </a:t>
            </a:r>
            <a:r>
              <a:rPr lang="en-US">
                <a:latin typeface="Comic Sans MS" pitchFamily="66" charset="0"/>
              </a:rPr>
              <a:t>skupini</a:t>
            </a:r>
            <a:endParaRPr lang="en-US"/>
          </a:p>
        </p:txBody>
      </p:sp>
      <p:sp>
        <p:nvSpPr>
          <p:cNvPr id="8195" name="Text Box 3"/>
          <p:cNvSpPr txBox="1">
            <a:spLocks noChangeArrowheads="1"/>
          </p:cNvSpPr>
          <p:nvPr/>
        </p:nvSpPr>
        <p:spPr bwMode="auto">
          <a:xfrm>
            <a:off x="593725" y="1828800"/>
            <a:ext cx="68024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buFontTx/>
              <a:buChar char="•"/>
            </a:pPr>
            <a:r>
              <a:rPr lang="en-US"/>
              <a:t> dušik v -NH</a:t>
            </a:r>
            <a:r>
              <a:rPr lang="en-US" baseline="-25000"/>
              <a:t>2 </a:t>
            </a:r>
            <a:r>
              <a:rPr lang="en-US"/>
              <a:t>skupini izpodrinemo z močno bazo</a:t>
            </a:r>
          </a:p>
        </p:txBody>
      </p:sp>
      <p:sp>
        <p:nvSpPr>
          <p:cNvPr id="8197" name="Text Box 5"/>
          <p:cNvSpPr txBox="1">
            <a:spLocks noChangeArrowheads="1"/>
          </p:cNvSpPr>
          <p:nvPr/>
        </p:nvSpPr>
        <p:spPr bwMode="auto">
          <a:xfrm>
            <a:off x="593725" y="1182688"/>
            <a:ext cx="16478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buFontTx/>
              <a:buChar char="•"/>
            </a:pPr>
            <a:r>
              <a:rPr lang="en-US"/>
              <a:t> posredno</a:t>
            </a:r>
          </a:p>
        </p:txBody>
      </p:sp>
      <p:grpSp>
        <p:nvGrpSpPr>
          <p:cNvPr id="8208" name="Group 16"/>
          <p:cNvGrpSpPr>
            <a:grpSpLocks/>
          </p:cNvGrpSpPr>
          <p:nvPr/>
        </p:nvGrpSpPr>
        <p:grpSpPr bwMode="auto">
          <a:xfrm>
            <a:off x="669925" y="2782888"/>
            <a:ext cx="2587625" cy="1295400"/>
            <a:chOff x="422" y="1753"/>
            <a:chExt cx="1630" cy="816"/>
          </a:xfrm>
        </p:grpSpPr>
        <p:sp>
          <p:nvSpPr>
            <p:cNvPr id="8198" name="Text Box 6"/>
            <p:cNvSpPr txBox="1">
              <a:spLocks noChangeArrowheads="1"/>
            </p:cNvSpPr>
            <p:nvPr/>
          </p:nvSpPr>
          <p:spPr bwMode="auto">
            <a:xfrm>
              <a:off x="422" y="1753"/>
              <a:ext cx="1451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/>
                <a:t>Primer: sečnina</a:t>
              </a:r>
            </a:p>
          </p:txBody>
        </p:sp>
        <p:sp>
          <p:nvSpPr>
            <p:cNvPr id="8199" name="Text Box 7"/>
            <p:cNvSpPr txBox="1">
              <a:spLocks noChangeArrowheads="1"/>
            </p:cNvSpPr>
            <p:nvPr/>
          </p:nvSpPr>
          <p:spPr bwMode="auto">
            <a:xfrm>
              <a:off x="470" y="2281"/>
              <a:ext cx="1582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b="1"/>
                <a:t>H</a:t>
              </a:r>
              <a:r>
                <a:rPr lang="en-US" b="1" baseline="-25000"/>
                <a:t>2</a:t>
              </a:r>
              <a:r>
                <a:rPr lang="en-US" b="1">
                  <a:solidFill>
                    <a:srgbClr val="FFFF00"/>
                  </a:solidFill>
                </a:rPr>
                <a:t>N</a:t>
              </a:r>
              <a:r>
                <a:rPr lang="en-US" b="1"/>
                <a:t>-CO-</a:t>
              </a:r>
              <a:r>
                <a:rPr lang="en-US" b="1">
                  <a:solidFill>
                    <a:srgbClr val="FFFF00"/>
                  </a:solidFill>
                </a:rPr>
                <a:t>N</a:t>
              </a:r>
              <a:r>
                <a:rPr lang="en-US" b="1"/>
                <a:t>H</a:t>
              </a:r>
              <a:r>
                <a:rPr lang="en-US" b="1" baseline="-25000"/>
                <a:t>2</a:t>
              </a:r>
              <a:r>
                <a:rPr lang="en-US" b="1"/>
                <a:t>(aq)</a:t>
              </a:r>
              <a:endParaRPr lang="en-US"/>
            </a:p>
          </p:txBody>
        </p:sp>
      </p:grpSp>
      <p:grpSp>
        <p:nvGrpSpPr>
          <p:cNvPr id="8209" name="Group 17"/>
          <p:cNvGrpSpPr>
            <a:grpSpLocks/>
          </p:cNvGrpSpPr>
          <p:nvPr/>
        </p:nvGrpSpPr>
        <p:grpSpPr bwMode="auto">
          <a:xfrm>
            <a:off x="5105400" y="3621088"/>
            <a:ext cx="3925888" cy="457200"/>
            <a:chOff x="3216" y="2281"/>
            <a:chExt cx="2473" cy="288"/>
          </a:xfrm>
        </p:grpSpPr>
        <p:sp>
          <p:nvSpPr>
            <p:cNvPr id="8200" name="Line 8"/>
            <p:cNvSpPr>
              <a:spLocks noChangeShapeType="1"/>
            </p:cNvSpPr>
            <p:nvPr/>
          </p:nvSpPr>
          <p:spPr bwMode="auto">
            <a:xfrm>
              <a:off x="3216" y="2400"/>
              <a:ext cx="43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arrow" w="med" len="med"/>
            </a:ln>
            <a:effectLst/>
          </p:spPr>
          <p:txBody>
            <a:bodyPr wrap="none" anchor="ctr"/>
            <a:lstStyle/>
            <a:p>
              <a:endParaRPr lang="sl-SI"/>
            </a:p>
          </p:txBody>
        </p:sp>
        <p:sp>
          <p:nvSpPr>
            <p:cNvPr id="8202" name="Text Box 10"/>
            <p:cNvSpPr txBox="1">
              <a:spLocks noChangeArrowheads="1"/>
            </p:cNvSpPr>
            <p:nvPr/>
          </p:nvSpPr>
          <p:spPr bwMode="auto">
            <a:xfrm>
              <a:off x="3734" y="2281"/>
              <a:ext cx="1955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b="1">
                  <a:solidFill>
                    <a:srgbClr val="FFFF00"/>
                  </a:solidFill>
                </a:rPr>
                <a:t>N</a:t>
              </a:r>
              <a:r>
                <a:rPr lang="en-US" b="1"/>
                <a:t>H</a:t>
              </a:r>
              <a:r>
                <a:rPr lang="en-US" b="1" baseline="-25000"/>
                <a:t>3</a:t>
              </a:r>
              <a:r>
                <a:rPr lang="en-US" b="1"/>
                <a:t>(g)  +  K</a:t>
              </a:r>
              <a:r>
                <a:rPr lang="en-US" b="1" baseline="-25000"/>
                <a:t>2</a:t>
              </a:r>
              <a:r>
                <a:rPr lang="en-US" b="1"/>
                <a:t>CO</a:t>
              </a:r>
              <a:r>
                <a:rPr lang="en-US" b="1" baseline="-25000"/>
                <a:t>3</a:t>
              </a:r>
              <a:r>
                <a:rPr lang="en-US" b="1"/>
                <a:t>(aq)</a:t>
              </a:r>
              <a:endParaRPr lang="en-US"/>
            </a:p>
          </p:txBody>
        </p:sp>
      </p:grpSp>
      <p:sp>
        <p:nvSpPr>
          <p:cNvPr id="8203" name="Text Box 11"/>
          <p:cNvSpPr txBox="1">
            <a:spLocks noChangeArrowheads="1"/>
          </p:cNvSpPr>
          <p:nvPr/>
        </p:nvSpPr>
        <p:spPr bwMode="auto">
          <a:xfrm>
            <a:off x="5486400" y="4191000"/>
            <a:ext cx="22352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rdeč lakmusov </a:t>
            </a:r>
          </a:p>
          <a:p>
            <a:r>
              <a:rPr lang="en-US"/>
              <a:t>papir pomodri</a:t>
            </a:r>
          </a:p>
        </p:txBody>
      </p:sp>
      <p:sp>
        <p:nvSpPr>
          <p:cNvPr id="8204" name="AutoShape 12">
            <a:hlinkClick r:id="" action="ppaction://hlinkshowjump?jump=firstslide" highlightClick="1"/>
          </p:cNvPr>
          <p:cNvSpPr>
            <a:spLocks noChangeArrowheads="1"/>
          </p:cNvSpPr>
          <p:nvPr/>
        </p:nvSpPr>
        <p:spPr bwMode="auto">
          <a:xfrm>
            <a:off x="8534400" y="152400"/>
            <a:ext cx="457200" cy="509588"/>
          </a:xfrm>
          <a:prstGeom prst="actionButtonHom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8205" name="AutoShape 13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610600" y="6348413"/>
            <a:ext cx="381000" cy="357187"/>
          </a:xfrm>
          <a:prstGeom prst="actionButtonForwardNex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8206" name="AutoShape 14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177213" y="6348413"/>
            <a:ext cx="357187" cy="357187"/>
          </a:xfrm>
          <a:prstGeom prst="actionButtonBackPrevious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8207" name="Text Box 15"/>
          <p:cNvSpPr txBox="1">
            <a:spLocks noChangeArrowheads="1"/>
          </p:cNvSpPr>
          <p:nvPr/>
        </p:nvSpPr>
        <p:spPr bwMode="auto">
          <a:xfrm>
            <a:off x="3276600" y="3657600"/>
            <a:ext cx="16827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b="1"/>
              <a:t>+ KOH(aq)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8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8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82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82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82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82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5" grpId="0" autoUpdateAnimBg="0"/>
      <p:bldP spid="8197" grpId="0" autoUpdateAnimBg="0"/>
      <p:bldP spid="8203" grpId="0" autoUpdateAnimBg="0"/>
      <p:bldP spid="8207" grpId="0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2"/>
          <p:cNvSpPr txBox="1">
            <a:spLocks noChangeArrowheads="1"/>
          </p:cNvSpPr>
          <p:nvPr/>
        </p:nvSpPr>
        <p:spPr bwMode="auto">
          <a:xfrm>
            <a:off x="1676400" y="1004888"/>
            <a:ext cx="54816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sl-SI" b="1"/>
              <a:t>Reduktivni </a:t>
            </a:r>
            <a:r>
              <a:rPr lang="en-US" b="1"/>
              <a:t>razklop organske spojine</a:t>
            </a:r>
            <a:endParaRPr lang="en-US"/>
          </a:p>
        </p:txBody>
      </p:sp>
      <p:sp>
        <p:nvSpPr>
          <p:cNvPr id="9221" name="Text Box 5">
            <a:hlinkClick r:id="rId3" action="ppaction://hlinksldjump"/>
          </p:cNvPr>
          <p:cNvSpPr txBox="1">
            <a:spLocks noChangeArrowheads="1"/>
          </p:cNvSpPr>
          <p:nvPr/>
        </p:nvSpPr>
        <p:spPr bwMode="auto">
          <a:xfrm>
            <a:off x="898525" y="4194175"/>
            <a:ext cx="779463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/>
              <a:t>CN</a:t>
            </a:r>
            <a:r>
              <a:rPr lang="en-US" sz="2800" baseline="30000"/>
              <a:t>-</a:t>
            </a:r>
            <a:endParaRPr lang="en-US" sz="2800"/>
          </a:p>
        </p:txBody>
      </p:sp>
      <p:sp>
        <p:nvSpPr>
          <p:cNvPr id="9226" name="Text Box 10">
            <a:hlinkClick r:id="rId4" action="ppaction://hlinksldjump"/>
          </p:cNvPr>
          <p:cNvSpPr txBox="1">
            <a:spLocks noChangeArrowheads="1"/>
          </p:cNvSpPr>
          <p:nvPr/>
        </p:nvSpPr>
        <p:spPr bwMode="auto">
          <a:xfrm>
            <a:off x="2870200" y="4194175"/>
            <a:ext cx="1016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/>
              <a:t>SCN</a:t>
            </a:r>
            <a:r>
              <a:rPr lang="en-US" sz="2800" baseline="30000"/>
              <a:t>-</a:t>
            </a:r>
            <a:endParaRPr lang="en-US"/>
          </a:p>
        </p:txBody>
      </p:sp>
      <p:sp>
        <p:nvSpPr>
          <p:cNvPr id="9227" name="Text Box 11">
            <a:hlinkClick r:id="rId5" action="ppaction://hlinksldjump"/>
          </p:cNvPr>
          <p:cNvSpPr txBox="1">
            <a:spLocks noChangeArrowheads="1"/>
          </p:cNvSpPr>
          <p:nvPr/>
        </p:nvSpPr>
        <p:spPr bwMode="auto">
          <a:xfrm>
            <a:off x="5241925" y="4205288"/>
            <a:ext cx="636588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/>
              <a:t>S</a:t>
            </a:r>
            <a:r>
              <a:rPr lang="en-US" sz="2800" baseline="30000"/>
              <a:t>2-</a:t>
            </a:r>
            <a:endParaRPr lang="en-US" sz="2800"/>
          </a:p>
        </p:txBody>
      </p:sp>
      <p:sp>
        <p:nvSpPr>
          <p:cNvPr id="9229" name="Text Box 13">
            <a:hlinkClick r:id="rId6" action="ppaction://hlinksldjump"/>
          </p:cNvPr>
          <p:cNvSpPr txBox="1">
            <a:spLocks noChangeArrowheads="1"/>
          </p:cNvSpPr>
          <p:nvPr/>
        </p:nvSpPr>
        <p:spPr bwMode="auto">
          <a:xfrm>
            <a:off x="7070725" y="4194175"/>
            <a:ext cx="50165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/>
              <a:t>X</a:t>
            </a:r>
            <a:r>
              <a:rPr lang="en-US" sz="2800" baseline="30000"/>
              <a:t>-</a:t>
            </a:r>
            <a:endParaRPr lang="en-US"/>
          </a:p>
        </p:txBody>
      </p:sp>
      <p:grpSp>
        <p:nvGrpSpPr>
          <p:cNvPr id="9246" name="Group 30"/>
          <p:cNvGrpSpPr>
            <a:grpSpLocks/>
          </p:cNvGrpSpPr>
          <p:nvPr/>
        </p:nvGrpSpPr>
        <p:grpSpPr bwMode="auto">
          <a:xfrm>
            <a:off x="2971800" y="1524000"/>
            <a:ext cx="3046413" cy="1524000"/>
            <a:chOff x="1728" y="969"/>
            <a:chExt cx="1919" cy="960"/>
          </a:xfrm>
        </p:grpSpPr>
        <p:sp>
          <p:nvSpPr>
            <p:cNvPr id="9219" name="Text Box 3"/>
            <p:cNvSpPr txBox="1">
              <a:spLocks noChangeArrowheads="1"/>
            </p:cNvSpPr>
            <p:nvPr/>
          </p:nvSpPr>
          <p:spPr bwMode="auto">
            <a:xfrm>
              <a:off x="1728" y="1305"/>
              <a:ext cx="1919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2800" i="1"/>
                <a:t>Na</a:t>
              </a:r>
              <a:r>
                <a:rPr lang="sl-SI" sz="2800" i="1"/>
                <a:t> ali</a:t>
              </a:r>
              <a:r>
                <a:rPr lang="en-US" sz="2800" i="1"/>
                <a:t> Mg/Na</a:t>
              </a:r>
              <a:r>
                <a:rPr lang="en-US" sz="2800" i="1" baseline="-25000"/>
                <a:t>2</a:t>
              </a:r>
              <a:r>
                <a:rPr lang="en-US" sz="2800" i="1"/>
                <a:t>CO</a:t>
              </a:r>
              <a:r>
                <a:rPr lang="en-US" sz="2800" i="1" baseline="-25000"/>
                <a:t>3</a:t>
              </a:r>
              <a:endParaRPr lang="en-US"/>
            </a:p>
          </p:txBody>
        </p:sp>
        <p:sp>
          <p:nvSpPr>
            <p:cNvPr id="9230" name="Line 14"/>
            <p:cNvSpPr>
              <a:spLocks noChangeShapeType="1"/>
            </p:cNvSpPr>
            <p:nvPr/>
          </p:nvSpPr>
          <p:spPr bwMode="auto">
            <a:xfrm>
              <a:off x="2592" y="969"/>
              <a:ext cx="0" cy="3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sl-SI"/>
            </a:p>
          </p:txBody>
        </p:sp>
        <p:sp>
          <p:nvSpPr>
            <p:cNvPr id="9231" name="Line 15"/>
            <p:cNvSpPr>
              <a:spLocks noChangeShapeType="1"/>
            </p:cNvSpPr>
            <p:nvPr/>
          </p:nvSpPr>
          <p:spPr bwMode="auto">
            <a:xfrm>
              <a:off x="2592" y="1641"/>
              <a:ext cx="0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sl-SI"/>
            </a:p>
          </p:txBody>
        </p:sp>
      </p:grpSp>
      <p:grpSp>
        <p:nvGrpSpPr>
          <p:cNvPr id="9250" name="Group 34"/>
          <p:cNvGrpSpPr>
            <a:grpSpLocks/>
          </p:cNvGrpSpPr>
          <p:nvPr/>
        </p:nvGrpSpPr>
        <p:grpSpPr bwMode="auto">
          <a:xfrm>
            <a:off x="685800" y="3062288"/>
            <a:ext cx="3505200" cy="838200"/>
            <a:chOff x="432" y="1929"/>
            <a:chExt cx="2208" cy="528"/>
          </a:xfrm>
        </p:grpSpPr>
        <p:sp>
          <p:nvSpPr>
            <p:cNvPr id="9220" name="Text Box 4"/>
            <p:cNvSpPr txBox="1">
              <a:spLocks noChangeArrowheads="1"/>
            </p:cNvSpPr>
            <p:nvPr/>
          </p:nvSpPr>
          <p:spPr bwMode="auto">
            <a:xfrm>
              <a:off x="432" y="2169"/>
              <a:ext cx="992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/>
                <a:t>prisoten N</a:t>
              </a:r>
            </a:p>
          </p:txBody>
        </p:sp>
        <p:sp>
          <p:nvSpPr>
            <p:cNvPr id="9232" name="Line 16"/>
            <p:cNvSpPr>
              <a:spLocks noChangeShapeType="1"/>
            </p:cNvSpPr>
            <p:nvPr/>
          </p:nvSpPr>
          <p:spPr bwMode="auto">
            <a:xfrm>
              <a:off x="768" y="1929"/>
              <a:ext cx="187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sl-SI"/>
            </a:p>
          </p:txBody>
        </p:sp>
        <p:sp>
          <p:nvSpPr>
            <p:cNvPr id="9233" name="Line 17"/>
            <p:cNvSpPr>
              <a:spLocks noChangeShapeType="1"/>
            </p:cNvSpPr>
            <p:nvPr/>
          </p:nvSpPr>
          <p:spPr bwMode="auto">
            <a:xfrm>
              <a:off x="768" y="1929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sl-SI"/>
            </a:p>
          </p:txBody>
        </p:sp>
      </p:grpSp>
      <p:grpSp>
        <p:nvGrpSpPr>
          <p:cNvPr id="9247" name="Group 31"/>
          <p:cNvGrpSpPr>
            <a:grpSpLocks/>
          </p:cNvGrpSpPr>
          <p:nvPr/>
        </p:nvGrpSpPr>
        <p:grpSpPr bwMode="auto">
          <a:xfrm>
            <a:off x="2590800" y="3062288"/>
            <a:ext cx="1862138" cy="838200"/>
            <a:chOff x="1632" y="1929"/>
            <a:chExt cx="1173" cy="528"/>
          </a:xfrm>
        </p:grpSpPr>
        <p:sp>
          <p:nvSpPr>
            <p:cNvPr id="9222" name="Text Box 6"/>
            <p:cNvSpPr txBox="1">
              <a:spLocks noChangeArrowheads="1"/>
            </p:cNvSpPr>
            <p:nvPr/>
          </p:nvSpPr>
          <p:spPr bwMode="auto">
            <a:xfrm>
              <a:off x="1632" y="2169"/>
              <a:ext cx="117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/>
                <a:t>prisotna N,S</a:t>
              </a:r>
            </a:p>
          </p:txBody>
        </p:sp>
        <p:sp>
          <p:nvSpPr>
            <p:cNvPr id="9234" name="Line 18"/>
            <p:cNvSpPr>
              <a:spLocks noChangeShapeType="1"/>
            </p:cNvSpPr>
            <p:nvPr/>
          </p:nvSpPr>
          <p:spPr bwMode="auto">
            <a:xfrm>
              <a:off x="2112" y="1929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sl-SI"/>
            </a:p>
          </p:txBody>
        </p:sp>
      </p:grpSp>
      <p:grpSp>
        <p:nvGrpSpPr>
          <p:cNvPr id="9248" name="Group 32"/>
          <p:cNvGrpSpPr>
            <a:grpSpLocks/>
          </p:cNvGrpSpPr>
          <p:nvPr/>
        </p:nvGrpSpPr>
        <p:grpSpPr bwMode="auto">
          <a:xfrm>
            <a:off x="4191000" y="3062288"/>
            <a:ext cx="2166938" cy="838200"/>
            <a:chOff x="2640" y="1929"/>
            <a:chExt cx="1365" cy="528"/>
          </a:xfrm>
        </p:grpSpPr>
        <p:sp>
          <p:nvSpPr>
            <p:cNvPr id="9223" name="Text Box 7"/>
            <p:cNvSpPr txBox="1">
              <a:spLocks noChangeArrowheads="1"/>
            </p:cNvSpPr>
            <p:nvPr/>
          </p:nvSpPr>
          <p:spPr bwMode="auto">
            <a:xfrm>
              <a:off x="3024" y="2169"/>
              <a:ext cx="981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/>
                <a:t>prisotno S</a:t>
              </a:r>
            </a:p>
          </p:txBody>
        </p:sp>
        <p:sp>
          <p:nvSpPr>
            <p:cNvPr id="9235" name="Line 19"/>
            <p:cNvSpPr>
              <a:spLocks noChangeShapeType="1"/>
            </p:cNvSpPr>
            <p:nvPr/>
          </p:nvSpPr>
          <p:spPr bwMode="auto">
            <a:xfrm>
              <a:off x="2640" y="1929"/>
              <a:ext cx="76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sl-SI"/>
            </a:p>
          </p:txBody>
        </p:sp>
        <p:sp>
          <p:nvSpPr>
            <p:cNvPr id="9236" name="Line 20"/>
            <p:cNvSpPr>
              <a:spLocks noChangeShapeType="1"/>
            </p:cNvSpPr>
            <p:nvPr/>
          </p:nvSpPr>
          <p:spPr bwMode="auto">
            <a:xfrm>
              <a:off x="3408" y="1929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sl-SI"/>
            </a:p>
          </p:txBody>
        </p:sp>
      </p:grpSp>
      <p:grpSp>
        <p:nvGrpSpPr>
          <p:cNvPr id="9249" name="Group 33"/>
          <p:cNvGrpSpPr>
            <a:grpSpLocks/>
          </p:cNvGrpSpPr>
          <p:nvPr/>
        </p:nvGrpSpPr>
        <p:grpSpPr bwMode="auto">
          <a:xfrm>
            <a:off x="5334000" y="3062288"/>
            <a:ext cx="2852738" cy="838200"/>
            <a:chOff x="3360" y="1929"/>
            <a:chExt cx="1797" cy="528"/>
          </a:xfrm>
        </p:grpSpPr>
        <p:sp>
          <p:nvSpPr>
            <p:cNvPr id="9224" name="Text Box 8"/>
            <p:cNvSpPr txBox="1">
              <a:spLocks noChangeArrowheads="1"/>
            </p:cNvSpPr>
            <p:nvPr/>
          </p:nvSpPr>
          <p:spPr bwMode="auto">
            <a:xfrm>
              <a:off x="4176" y="2169"/>
              <a:ext cx="981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/>
                <a:t>prisoten X</a:t>
              </a:r>
            </a:p>
          </p:txBody>
        </p:sp>
        <p:sp>
          <p:nvSpPr>
            <p:cNvPr id="9237" name="Line 21"/>
            <p:cNvSpPr>
              <a:spLocks noChangeShapeType="1"/>
            </p:cNvSpPr>
            <p:nvPr/>
          </p:nvSpPr>
          <p:spPr bwMode="auto">
            <a:xfrm>
              <a:off x="3360" y="1929"/>
              <a:ext cx="12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sl-SI"/>
            </a:p>
          </p:txBody>
        </p:sp>
        <p:sp>
          <p:nvSpPr>
            <p:cNvPr id="9238" name="Line 22"/>
            <p:cNvSpPr>
              <a:spLocks noChangeShapeType="1"/>
            </p:cNvSpPr>
            <p:nvPr/>
          </p:nvSpPr>
          <p:spPr bwMode="auto">
            <a:xfrm>
              <a:off x="4560" y="1929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sl-SI"/>
            </a:p>
          </p:txBody>
        </p:sp>
      </p:grpSp>
      <p:sp>
        <p:nvSpPr>
          <p:cNvPr id="9243" name="AutoShape 27">
            <a:hlinkClick r:id="" action="ppaction://hlinkshowjump?jump=firstslide" highlightClick="1"/>
          </p:cNvPr>
          <p:cNvSpPr>
            <a:spLocks noChangeArrowheads="1"/>
          </p:cNvSpPr>
          <p:nvPr/>
        </p:nvSpPr>
        <p:spPr bwMode="auto">
          <a:xfrm>
            <a:off x="8534400" y="152400"/>
            <a:ext cx="457200" cy="509588"/>
          </a:xfrm>
          <a:prstGeom prst="actionButtonHom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9244" name="AutoShape 28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610600" y="6348413"/>
            <a:ext cx="381000" cy="357187"/>
          </a:xfrm>
          <a:prstGeom prst="actionButtonForwardNex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9245" name="AutoShape 29">
            <a:hlinkClick r:id="rId7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177213" y="6348413"/>
            <a:ext cx="357187" cy="357187"/>
          </a:xfrm>
          <a:prstGeom prst="actionButtonBackPrevious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92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92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92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92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92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92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92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92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92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92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5" dur="500"/>
                                        <p:tgtEl>
                                          <p:spTgt spid="92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92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92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1" grpId="0" autoUpdateAnimBg="0"/>
      <p:bldP spid="9226" grpId="0" autoUpdateAnimBg="0"/>
      <p:bldP spid="9227" grpId="0" autoUpdateAnimBg="0"/>
      <p:bldP spid="9229" grpId="0" autoUpdateAnimBg="0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ova t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Pisar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ova t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Pisar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311</TotalTime>
  <Words>650</Words>
  <Application>Microsoft PowerPoint</Application>
  <PresentationFormat>Diaprojekcija na zaslonu (4:3)</PresentationFormat>
  <Paragraphs>157</Paragraphs>
  <Slides>16</Slides>
  <Notes>5</Notes>
  <HiddenSlides>0</HiddenSlides>
  <MMClips>3</MMClips>
  <ScaleCrop>false</ScaleCrop>
  <HeadingPairs>
    <vt:vector size="8" baseType="variant">
      <vt:variant>
        <vt:lpstr>Uporabljene pisave</vt:lpstr>
      </vt:variant>
      <vt:variant>
        <vt:i4>4</vt:i4>
      </vt:variant>
      <vt:variant>
        <vt:lpstr>Tema</vt:lpstr>
      </vt:variant>
      <vt:variant>
        <vt:i4>1</vt:i4>
      </vt:variant>
      <vt:variant>
        <vt:lpstr>Vdelani OLE strežniki</vt:lpstr>
      </vt:variant>
      <vt:variant>
        <vt:i4>1</vt:i4>
      </vt:variant>
      <vt:variant>
        <vt:lpstr>Naslovi diapozitivov</vt:lpstr>
      </vt:variant>
      <vt:variant>
        <vt:i4>16</vt:i4>
      </vt:variant>
    </vt:vector>
  </HeadingPairs>
  <TitlesOfParts>
    <vt:vector size="22" baseType="lpstr">
      <vt:lpstr>Times New Roman</vt:lpstr>
      <vt:lpstr>Arial</vt:lpstr>
      <vt:lpstr>Symbol</vt:lpstr>
      <vt:lpstr>Comic Sans MS</vt:lpstr>
      <vt:lpstr>Default Design</vt:lpstr>
      <vt:lpstr>ISIS/Draw Sketch</vt:lpstr>
      <vt:lpstr>Diapozitiv 1</vt:lpstr>
      <vt:lpstr>Diapozitiv 2</vt:lpstr>
      <vt:lpstr>Diapozitiv 3</vt:lpstr>
      <vt:lpstr>Diapozitiv 4</vt:lpstr>
      <vt:lpstr>Diapozitiv 5</vt:lpstr>
      <vt:lpstr>Diapozitiv 6</vt:lpstr>
      <vt:lpstr>Diapozitiv 7</vt:lpstr>
      <vt:lpstr>Diapozitiv 8</vt:lpstr>
      <vt:lpstr>Diapozitiv 9</vt:lpstr>
      <vt:lpstr>Diapozitiv 10</vt:lpstr>
      <vt:lpstr>Diapozitiv 11</vt:lpstr>
      <vt:lpstr>Diapozitiv 12</vt:lpstr>
      <vt:lpstr>Diapozitiv 13</vt:lpstr>
      <vt:lpstr>Diapozitiv 14</vt:lpstr>
      <vt:lpstr>Diapozitiv 15</vt:lpstr>
      <vt:lpstr>Diapozitiv 16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 Slide Title</dc:title>
  <dc:creator>Mojca</dc:creator>
  <cp:lastModifiedBy>Mojca</cp:lastModifiedBy>
  <cp:revision>98</cp:revision>
  <cp:lastPrinted>2000-12-03T10:29:07Z</cp:lastPrinted>
  <dcterms:created xsi:type="dcterms:W3CDTF">2000-11-26T19:08:35Z</dcterms:created>
  <dcterms:modified xsi:type="dcterms:W3CDTF">2010-08-23T18:08:31Z</dcterms:modified>
</cp:coreProperties>
</file>