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8"/>
  </p:notesMasterIdLst>
  <p:sldIdLst>
    <p:sldId id="304" r:id="rId2"/>
    <p:sldId id="314" r:id="rId3"/>
    <p:sldId id="315" r:id="rId4"/>
    <p:sldId id="316" r:id="rId5"/>
    <p:sldId id="321" r:id="rId6"/>
    <p:sldId id="332" r:id="rId7"/>
    <p:sldId id="333" r:id="rId8"/>
    <p:sldId id="334" r:id="rId9"/>
    <p:sldId id="335" r:id="rId10"/>
    <p:sldId id="336" r:id="rId11"/>
    <p:sldId id="337" r:id="rId12"/>
    <p:sldId id="326" r:id="rId13"/>
    <p:sldId id="323" r:id="rId14"/>
    <p:sldId id="320" r:id="rId15"/>
    <p:sldId id="317" r:id="rId16"/>
    <p:sldId id="324" r:id="rId17"/>
    <p:sldId id="319" r:id="rId18"/>
    <p:sldId id="331" r:id="rId19"/>
    <p:sldId id="328" r:id="rId20"/>
    <p:sldId id="330" r:id="rId21"/>
    <p:sldId id="338" r:id="rId22"/>
    <p:sldId id="339" r:id="rId23"/>
    <p:sldId id="340" r:id="rId24"/>
    <p:sldId id="341" r:id="rId25"/>
    <p:sldId id="342" r:id="rId26"/>
    <p:sldId id="31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5A14B2AE-12D8-4A52-87FD-1E0F05C1BDC1}">
          <p14:sldIdLst>
            <p14:sldId id="304"/>
            <p14:sldId id="314"/>
            <p14:sldId id="315"/>
            <p14:sldId id="316"/>
            <p14:sldId id="321"/>
            <p14:sldId id="332"/>
            <p14:sldId id="333"/>
            <p14:sldId id="334"/>
            <p14:sldId id="335"/>
            <p14:sldId id="336"/>
            <p14:sldId id="337"/>
            <p14:sldId id="326"/>
            <p14:sldId id="323"/>
            <p14:sldId id="320"/>
            <p14:sldId id="317"/>
            <p14:sldId id="324"/>
            <p14:sldId id="319"/>
            <p14:sldId id="331"/>
            <p14:sldId id="328"/>
            <p14:sldId id="330"/>
            <p14:sldId id="338"/>
            <p14:sldId id="339"/>
            <p14:sldId id="340"/>
            <p14:sldId id="341"/>
            <p14:sldId id="342"/>
            <p14:sldId id="3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7290"/>
    <a:srgbClr val="FEBED5"/>
    <a:srgbClr val="157B9B"/>
    <a:srgbClr val="147694"/>
    <a:srgbClr val="1996BD"/>
    <a:srgbClr val="15B9C1"/>
    <a:srgbClr val="59BFFD"/>
    <a:srgbClr val="09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3418" autoAdjust="0"/>
  </p:normalViewPr>
  <p:slideViewPr>
    <p:cSldViewPr snapToGrid="0">
      <p:cViewPr>
        <p:scale>
          <a:sx n="60" d="100"/>
          <a:sy n="60" d="100"/>
        </p:scale>
        <p:origin x="264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MOOC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MOOC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List1!$A$2:$A$5</c:f>
              <c:strCache>
                <c:ptCount val="4"/>
                <c:pt idx="0">
                  <c:v>OPRAVILO</c:v>
                </c:pt>
                <c:pt idx="1">
                  <c:v>DELNO</c:v>
                </c:pt>
                <c:pt idx="2">
                  <c:v>NI VSTOPILO</c:v>
                </c:pt>
                <c:pt idx="3">
                  <c:v>OPRAVIČENI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38</c:v>
                </c:pt>
                <c:pt idx="1">
                  <c:v>45</c:v>
                </c:pt>
                <c:pt idx="2">
                  <c:v>12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97-4662-9FEE-C6C9AB20939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8B8A7-7140-4E13-B816-FBB35B4B90F2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BA887-6BD8-4A8F-957F-6C6E35DEDBE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04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3" name="Google Shape;15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l-SI"/>
              <a:t>Bernarda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0739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BA887-6BD8-4A8F-957F-6C6E35DEDBEC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2981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Analiza ON</a:t>
            </a:r>
            <a:r>
              <a:rPr lang="sl-SI" baseline="0" dirty="0" smtClean="0"/>
              <a:t> – zelo različna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BA887-6BD8-4A8F-957F-6C6E35DEDBEC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093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9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18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9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mele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994" y="181521"/>
            <a:ext cx="3329863" cy="19935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643" y="777874"/>
            <a:ext cx="982183" cy="500063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073" y="482886"/>
            <a:ext cx="8725851" cy="10793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740073" y="2075381"/>
            <a:ext cx="9465591" cy="431514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content</a:t>
            </a:r>
          </a:p>
        </p:txBody>
      </p:sp>
    </p:spTree>
    <p:extLst>
      <p:ext uri="{BB962C8B-B14F-4D97-AF65-F5344CB8AC3E}">
        <p14:creationId xmlns:p14="http://schemas.microsoft.com/office/powerpoint/2010/main" val="80099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1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407" name="Google Shape;407;p4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156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41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000" cy="1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41"/>
          <p:cNvSpPr txBox="1">
            <a:spLocks noGrp="1"/>
          </p:cNvSpPr>
          <p:nvPr>
            <p:ph type="body" idx="1"/>
          </p:nvPr>
        </p:nvSpPr>
        <p:spPr>
          <a:xfrm>
            <a:off x="1738400" y="2653400"/>
            <a:ext cx="9374000" cy="3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11" name="Google Shape;411;p41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lvl="1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lvl="2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lvl="3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lvl="4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lvl="5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lvl="6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lvl="7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lvl="8" indent="0" algn="r">
              <a:buClr>
                <a:schemeClr val="dk2"/>
              </a:buClr>
              <a:buSzPts val="1200"/>
              <a:buFont typeface="Nunito"/>
              <a:buNone/>
              <a:defRPr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556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9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0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09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4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8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65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2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5/13/2020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8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NUL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FAA43-227E-4F11-92D3-0B5ECCA277CE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3D1D6-B1F3-4478-9636-E4F676B80F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10"/>
          <p:cNvSpPr txBox="1"/>
          <p:nvPr userDrawn="1"/>
        </p:nvSpPr>
        <p:spPr>
          <a:xfrm>
            <a:off x="10798167" y="224171"/>
            <a:ext cx="9084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350" b="0" dirty="0">
                <a:solidFill>
                  <a:srgbClr val="F7A601"/>
                </a:solidFill>
                <a:latin typeface="+mj-lt"/>
              </a:rPr>
              <a:t>#</a:t>
            </a:r>
            <a:r>
              <a:rPr lang="sl-SI" sz="1350" b="0" dirty="0">
                <a:solidFill>
                  <a:srgbClr val="F7A601"/>
                </a:solidFill>
                <a:latin typeface="+mj-lt"/>
              </a:rPr>
              <a:t>ATSSTEM</a:t>
            </a:r>
            <a:endParaRPr lang="en-IE" sz="1350" b="0" dirty="0">
              <a:solidFill>
                <a:srgbClr val="F7A601"/>
              </a:solidFill>
              <a:latin typeface="+mj-lt"/>
            </a:endParaRPr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241E7149-C88A-4ADC-A327-4944F2AF64E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315047" y="6027135"/>
            <a:ext cx="1813432" cy="626700"/>
          </a:xfrm>
          <a:prstGeom prst="rect">
            <a:avLst/>
          </a:prstGeom>
        </p:spPr>
      </p:pic>
      <p:pic>
        <p:nvPicPr>
          <p:cNvPr id="9" name="Graphic 15">
            <a:extLst>
              <a:ext uri="{FF2B5EF4-FFF2-40B4-BE49-F238E27FC236}">
                <a16:creationId xmlns:a16="http://schemas.microsoft.com/office/drawing/2014/main" id="{77E8F489-39DE-4F97-9640-FCCD82D51B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0" y="0"/>
            <a:ext cx="12192000" cy="146050"/>
          </a:xfrm>
          <a:prstGeom prst="rect">
            <a:avLst/>
          </a:prstGeom>
        </p:spPr>
      </p:pic>
      <p:pic>
        <p:nvPicPr>
          <p:cNvPr id="10" name="Graphic 17">
            <a:extLst>
              <a:ext uri="{FF2B5EF4-FFF2-40B4-BE49-F238E27FC236}">
                <a16:creationId xmlns:a16="http://schemas.microsoft.com/office/drawing/2014/main" id="{455C4150-DD8F-4B93-9871-E39DB1A6630A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5491163" y="6223000"/>
            <a:ext cx="1209675" cy="266700"/>
          </a:xfrm>
          <a:prstGeom prst="rect">
            <a:avLst/>
          </a:prstGeom>
        </p:spPr>
      </p:pic>
      <p:pic>
        <p:nvPicPr>
          <p:cNvPr id="11" name="Graphic 6">
            <a:extLst>
              <a:ext uri="{FF2B5EF4-FFF2-40B4-BE49-F238E27FC236}">
                <a16:creationId xmlns:a16="http://schemas.microsoft.com/office/drawing/2014/main" id="{0F64DB9F-8CE9-4734-9890-965AC870ECCE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8805928" y="6278684"/>
            <a:ext cx="2974337" cy="1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689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6. mesečni sestanek vodij ŠPT v projektu ATS STEM </a:t>
            </a:r>
            <a:endParaRPr lang="en-IE" dirty="0"/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524000" y="4667534"/>
            <a:ext cx="9144000" cy="590266"/>
          </a:xfrm>
        </p:spPr>
        <p:txBody>
          <a:bodyPr/>
          <a:lstStyle/>
          <a:p>
            <a:r>
              <a:rPr lang="sl-SI" dirty="0" smtClean="0"/>
              <a:t>14. maj 2020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966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t="4992"/>
          <a:stretch/>
        </p:blipFill>
        <p:spPr>
          <a:xfrm>
            <a:off x="2179059" y="99696"/>
            <a:ext cx="3709122" cy="675830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12113"/>
          <a:stretch/>
        </p:blipFill>
        <p:spPr>
          <a:xfrm>
            <a:off x="5596128" y="380820"/>
            <a:ext cx="1837944" cy="601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2"/>
          <a:srcRect t="4992"/>
          <a:stretch/>
        </p:blipFill>
        <p:spPr>
          <a:xfrm>
            <a:off x="341101" y="2058410"/>
            <a:ext cx="1524201" cy="277721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276" y="4581136"/>
            <a:ext cx="3371541" cy="198822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b="28171"/>
          <a:stretch/>
        </p:blipFill>
        <p:spPr>
          <a:xfrm>
            <a:off x="1699964" y="257828"/>
            <a:ext cx="3393243" cy="198151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4132" y="1658276"/>
            <a:ext cx="3345855" cy="342664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5890" y="1848679"/>
            <a:ext cx="1814367" cy="308315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24"/>
          <a:stretch/>
        </p:blipFill>
        <p:spPr>
          <a:xfrm>
            <a:off x="7090611" y="1154544"/>
            <a:ext cx="4850252" cy="442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7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38400" y="131900"/>
            <a:ext cx="9374000" cy="1332400"/>
          </a:xfrm>
        </p:spPr>
        <p:txBody>
          <a:bodyPr/>
          <a:lstStyle/>
          <a:p>
            <a:r>
              <a:rPr lang="sl-SI" dirty="0" smtClean="0"/>
              <a:t>STEM učna enota (</a:t>
            </a:r>
            <a:r>
              <a:rPr lang="sl-SI" dirty="0" err="1" smtClean="0"/>
              <a:t>learning</a:t>
            </a:r>
            <a:r>
              <a:rPr lang="sl-SI" dirty="0" smtClean="0"/>
              <a:t> </a:t>
            </a:r>
            <a:r>
              <a:rPr lang="sl-SI" dirty="0" err="1" smtClean="0"/>
              <a:t>cycle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92391" y="758124"/>
            <a:ext cx="10499609" cy="1205419"/>
          </a:xfrm>
        </p:spPr>
        <p:txBody>
          <a:bodyPr/>
          <a:lstStyle/>
          <a:p>
            <a:r>
              <a:rPr lang="sl-SI" dirty="0" smtClean="0"/>
              <a:t>načrtovana medpredmetno (učitelji, ki uči v istem oddelku)</a:t>
            </a:r>
          </a:p>
          <a:p>
            <a:r>
              <a:rPr lang="sl-SI" dirty="0" smtClean="0"/>
              <a:t>sestavljena vsaj iz dveh </a:t>
            </a:r>
            <a:r>
              <a:rPr lang="sl-SI" dirty="0"/>
              <a:t>S</a:t>
            </a:r>
            <a:r>
              <a:rPr lang="sl-SI" dirty="0" smtClean="0"/>
              <a:t>TEM dejavnosti (vmesne evalvacije)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3372" y="1573999"/>
            <a:ext cx="72374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solidFill>
                  <a:srgbClr val="7030A0"/>
                </a:solidFill>
              </a:rPr>
              <a:t>STEM dejavnost</a:t>
            </a:r>
            <a:r>
              <a:rPr lang="sl-SI" sz="2000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sl-SI" sz="2000" dirty="0" smtClean="0"/>
              <a:t>Izhaja iz CTR</a:t>
            </a:r>
          </a:p>
          <a:p>
            <a:pPr marL="285750" indent="-285750">
              <a:buFontTx/>
              <a:buChar char="-"/>
            </a:pPr>
            <a:r>
              <a:rPr lang="sl-SI" sz="2000" dirty="0" smtClean="0"/>
              <a:t>Vključuje </a:t>
            </a:r>
            <a:r>
              <a:rPr lang="sl-SI" sz="2000" dirty="0"/>
              <a:t>5 </a:t>
            </a:r>
            <a:r>
              <a:rPr lang="sl-SI" sz="2000" dirty="0" smtClean="0"/>
              <a:t>korakov</a:t>
            </a:r>
          </a:p>
          <a:p>
            <a:pPr marL="285750" indent="-285750">
              <a:buFontTx/>
              <a:buChar char="-"/>
            </a:pPr>
            <a:r>
              <a:rPr lang="sl-SI" sz="2000" dirty="0" smtClean="0"/>
              <a:t>Razvija in vrednoti dve </a:t>
            </a:r>
            <a:r>
              <a:rPr lang="sl-SI" sz="2000" dirty="0"/>
              <a:t>prečni </a:t>
            </a:r>
            <a:r>
              <a:rPr lang="sl-SI" sz="2000" dirty="0" smtClean="0"/>
              <a:t>veščini</a:t>
            </a:r>
          </a:p>
          <a:p>
            <a:pPr marL="285750" indent="-285750">
              <a:buFontTx/>
              <a:buChar char="-"/>
            </a:pPr>
            <a:endParaRPr lang="sl-SI" sz="20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r="32788"/>
          <a:stretch/>
        </p:blipFill>
        <p:spPr>
          <a:xfrm>
            <a:off x="6994358" y="1856659"/>
            <a:ext cx="5125955" cy="4335593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9843373" y="4848898"/>
            <a:ext cx="217344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MEDPREDMETNA STEM </a:t>
            </a:r>
          </a:p>
          <a:p>
            <a:pPr algn="ctr"/>
            <a:r>
              <a:rPr lang="sl-SI" dirty="0" smtClean="0"/>
              <a:t>UČNA ENOTA/SKLOP</a:t>
            </a:r>
            <a:endParaRPr lang="sl-SI" dirty="0"/>
          </a:p>
        </p:txBody>
      </p:sp>
      <p:sp>
        <p:nvSpPr>
          <p:cNvPr id="8" name="Leva puščica 7"/>
          <p:cNvSpPr/>
          <p:nvPr/>
        </p:nvSpPr>
        <p:spPr>
          <a:xfrm>
            <a:off x="6644669" y="3862760"/>
            <a:ext cx="556004" cy="430274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/>
          <a:srcRect l="37575"/>
          <a:stretch/>
        </p:blipFill>
        <p:spPr>
          <a:xfrm>
            <a:off x="2308352" y="2983832"/>
            <a:ext cx="4406499" cy="37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83140" y="197599"/>
            <a:ext cx="10467832" cy="2108874"/>
          </a:xfrm>
        </p:spPr>
        <p:txBody>
          <a:bodyPr/>
          <a:lstStyle/>
          <a:p>
            <a:r>
              <a:rPr lang="sl-SI" sz="3600" dirty="0" smtClean="0"/>
              <a:t>Learning </a:t>
            </a:r>
            <a:r>
              <a:rPr lang="sl-SI" sz="3600" dirty="0" err="1" smtClean="0"/>
              <a:t>cycle</a:t>
            </a:r>
            <a:r>
              <a:rPr lang="sl-SI" sz="3600" dirty="0" smtClean="0"/>
              <a:t> = MEDPREDMETNA STEM UČNA ENOTA</a:t>
            </a:r>
            <a:br>
              <a:rPr lang="sl-SI" sz="3600" dirty="0" smtClean="0"/>
            </a:br>
            <a:r>
              <a:rPr lang="sl-SI" sz="2000" dirty="0" smtClean="0"/>
              <a:t>- vsaka učna enota/sklop naj razvija in vrednoti </a:t>
            </a:r>
            <a:r>
              <a:rPr lang="sl-SI" sz="2000" b="1" dirty="0" smtClean="0"/>
              <a:t>DVE prečni veščini</a:t>
            </a:r>
            <a:br>
              <a:rPr lang="sl-SI" sz="2000" b="1" dirty="0" smtClean="0"/>
            </a:br>
            <a:r>
              <a:rPr lang="sl-SI" sz="2000" b="1" dirty="0" smtClean="0"/>
              <a:t>- čas trajanja </a:t>
            </a:r>
            <a:r>
              <a:rPr lang="sl-SI" sz="2000" dirty="0" smtClean="0"/>
              <a:t>ni ključen, pomembno je, da je vključenih vseh 5 korakov (min 3 ure)</a:t>
            </a:r>
            <a:br>
              <a:rPr lang="sl-SI" sz="2000" dirty="0" smtClean="0"/>
            </a:br>
            <a:r>
              <a:rPr lang="sl-SI" sz="2000" dirty="0" smtClean="0"/>
              <a:t>- v </a:t>
            </a:r>
            <a:r>
              <a:rPr lang="sl-SI" sz="2000" b="1" dirty="0" smtClean="0"/>
              <a:t>enem razredu/oddelku naj bodo minimalno </a:t>
            </a:r>
            <a:r>
              <a:rPr lang="sl-SI" sz="2000" dirty="0" smtClean="0"/>
              <a:t>izvedeni </a:t>
            </a:r>
            <a:r>
              <a:rPr lang="sl-SI" sz="2000" b="1" dirty="0" smtClean="0"/>
              <a:t>DVE STEM UČNI ENOTI</a:t>
            </a:r>
            <a:br>
              <a:rPr lang="sl-SI" sz="2000" b="1" dirty="0" smtClean="0"/>
            </a:br>
            <a:r>
              <a:rPr lang="sl-SI" sz="2000" b="1" dirty="0" smtClean="0"/>
              <a:t>- </a:t>
            </a:r>
            <a:r>
              <a:rPr lang="sl-SI" sz="2000" dirty="0" smtClean="0"/>
              <a:t>vsaj dve učni enoti/sklopa razvijata isto veščino; če jih je več, lahko razvijamo in vrednotimo tudi druge prečne veščine</a:t>
            </a:r>
            <a:r>
              <a:rPr lang="sl-SI" sz="2000" dirty="0"/>
              <a:t/>
            </a:r>
            <a:br>
              <a:rPr lang="sl-SI" sz="2000" dirty="0"/>
            </a:br>
            <a:endParaRPr lang="sl-SI" sz="20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586" y="3111500"/>
            <a:ext cx="8805928" cy="3381795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2224586" y="2542769"/>
            <a:ext cx="170597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STEM UČNA ENOTA/SKLOP 1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587923" y="2542769"/>
            <a:ext cx="170597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STEM UČNA ENOTA/SKLOP 2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956233" y="2542768"/>
            <a:ext cx="170597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STEM UČNA ENOTA/SKLOP 3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9324544" y="2542768"/>
            <a:ext cx="170597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STEM UČNA ENOTA/SKLOP 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35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5905" y="284916"/>
            <a:ext cx="10515600" cy="773864"/>
          </a:xfrm>
        </p:spPr>
        <p:txBody>
          <a:bodyPr/>
          <a:lstStyle/>
          <a:p>
            <a:r>
              <a:rPr lang="sl-SI" dirty="0"/>
              <a:t>Aktualne informacije o projektu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5905" y="1058780"/>
            <a:ext cx="10515600" cy="4687470"/>
          </a:xfrm>
        </p:spPr>
        <p:txBody>
          <a:bodyPr>
            <a:normAutofit/>
          </a:bodyPr>
          <a:lstStyle/>
          <a:p>
            <a:r>
              <a:rPr lang="sl-SI" dirty="0" smtClean="0"/>
              <a:t>Posodobljena </a:t>
            </a:r>
            <a:r>
              <a:rPr lang="sl-SI" dirty="0" err="1" smtClean="0"/>
              <a:t>časovnica</a:t>
            </a:r>
            <a:r>
              <a:rPr lang="sl-SI" dirty="0" smtClean="0"/>
              <a:t> projekta</a:t>
            </a:r>
          </a:p>
          <a:p>
            <a:r>
              <a:rPr lang="sl-SI" dirty="0" smtClean="0"/>
              <a:t>Pripravljeni konceptualni okvir projekta in gradiva (prevod), kjer so opisana:</a:t>
            </a:r>
          </a:p>
          <a:p>
            <a:pPr lvl="1"/>
            <a:r>
              <a:rPr lang="sl-SI" dirty="0" smtClean="0"/>
              <a:t>ATS STEM načela (design </a:t>
            </a:r>
            <a:r>
              <a:rPr lang="sl-SI" dirty="0" err="1" smtClean="0"/>
              <a:t>principles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Prečne veščine</a:t>
            </a:r>
          </a:p>
          <a:p>
            <a:pPr lvl="1"/>
            <a:r>
              <a:rPr lang="sl-SI" dirty="0" smtClean="0"/>
              <a:t>Formativno spremljanje/vrednotenje</a:t>
            </a:r>
          </a:p>
          <a:p>
            <a:pPr lvl="1"/>
            <a:r>
              <a:rPr lang="sl-SI" dirty="0" smtClean="0"/>
              <a:t>Digitalno vrednotenje</a:t>
            </a:r>
          </a:p>
          <a:p>
            <a:pPr lvl="1"/>
            <a:r>
              <a:rPr lang="sl-SI" dirty="0" smtClean="0"/>
              <a:t>Kako razumemo STEM?</a:t>
            </a:r>
          </a:p>
          <a:p>
            <a:pPr lvl="1"/>
            <a:r>
              <a:rPr lang="sl-SI" dirty="0" smtClean="0"/>
              <a:t>Priročnik za mentorje (predloga priprave, primeri …)</a:t>
            </a:r>
          </a:p>
          <a:p>
            <a:pPr lvl="1"/>
            <a:r>
              <a:rPr lang="sl-SI" dirty="0" smtClean="0"/>
              <a:t>Kako implementirati STEM učne sklope?</a:t>
            </a:r>
          </a:p>
          <a:p>
            <a:r>
              <a:rPr lang="sl-SI" u="sng" dirty="0" smtClean="0">
                <a:solidFill>
                  <a:schemeClr val="accent2">
                    <a:lumMod val="75000"/>
                  </a:schemeClr>
                </a:solidFill>
              </a:rPr>
              <a:t>Objava novic v slovenščini na strani šole</a:t>
            </a:r>
            <a:r>
              <a:rPr lang="sl-SI" dirty="0" smtClean="0"/>
              <a:t>, objava na </a:t>
            </a:r>
            <a:r>
              <a:rPr lang="sl-SI" dirty="0" err="1" smtClean="0"/>
              <a:t>Twitterju</a:t>
            </a:r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058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2. Analiza </a:t>
            </a:r>
            <a:r>
              <a:rPr lang="sl-SI" dirty="0"/>
              <a:t>stanja na </a:t>
            </a:r>
            <a:r>
              <a:rPr lang="sl-SI" dirty="0" smtClean="0"/>
              <a:t>šolah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6571" y="1552576"/>
            <a:ext cx="11410507" cy="36335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 smtClean="0"/>
              <a:t>OPERATIVNI NAČRTI ŠOL</a:t>
            </a:r>
          </a:p>
          <a:p>
            <a:r>
              <a:rPr lang="sl-SI" dirty="0" smtClean="0"/>
              <a:t>Oddanih 18 operativnih načrtov</a:t>
            </a:r>
          </a:p>
          <a:p>
            <a:r>
              <a:rPr lang="sl-SI" dirty="0" smtClean="0"/>
              <a:t>Oblikovana je kvantitativna in kvalitativna analiza operativnih načrtov po kriterijih</a:t>
            </a:r>
          </a:p>
          <a:p>
            <a:pPr lvl="1"/>
            <a:r>
              <a:rPr lang="sl-SI" dirty="0" smtClean="0"/>
              <a:t>Kaj lahko iz analize razberemo? </a:t>
            </a:r>
          </a:p>
          <a:p>
            <a:pPr lvl="1"/>
            <a:r>
              <a:rPr lang="sl-SI" dirty="0" smtClean="0"/>
              <a:t>Na katerih področjih nam gre dobro? </a:t>
            </a:r>
          </a:p>
          <a:p>
            <a:pPr lvl="1"/>
            <a:r>
              <a:rPr lang="sl-SI" dirty="0" smtClean="0"/>
              <a:t>Kje imamo še priložnosti za izboljšavo?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161" y="3193575"/>
            <a:ext cx="4742711" cy="2536209"/>
          </a:xfrm>
          <a:prstGeom prst="rect">
            <a:avLst/>
          </a:prstGeom>
          <a:ln>
            <a:solidFill>
              <a:srgbClr val="147290"/>
            </a:solidFill>
          </a:ln>
        </p:spPr>
      </p:pic>
    </p:spTree>
    <p:extLst>
      <p:ext uri="{BB962C8B-B14F-4D97-AF65-F5344CB8AC3E}">
        <p14:creationId xmlns:p14="http://schemas.microsoft.com/office/powerpoint/2010/main" val="43980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176" y="983867"/>
            <a:ext cx="5986655" cy="4668788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79309" y="286328"/>
            <a:ext cx="601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ANALIZA OPERATIVNIH NAČRTOV (ON) – 1. del (splošno)</a:t>
            </a:r>
            <a:endParaRPr lang="sl-SI" b="1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09" y="1520408"/>
            <a:ext cx="11490661" cy="4026283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5912251" y="470994"/>
            <a:ext cx="6095022" cy="55861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l-SI" b="1" dirty="0" smtClean="0"/>
          </a:p>
          <a:p>
            <a:r>
              <a:rPr lang="sl-SI" b="1" dirty="0" smtClean="0"/>
              <a:t>DOBRO NAM GRE, A VEDNO JE MOGOČE ŠE BOLJŠE!</a:t>
            </a:r>
          </a:p>
          <a:p>
            <a:endParaRPr lang="sl-SI" b="1" dirty="0"/>
          </a:p>
          <a:p>
            <a:r>
              <a:rPr lang="sl-SI" b="1" dirty="0" smtClean="0"/>
              <a:t>Možnosti izboljšave ON so:</a:t>
            </a:r>
          </a:p>
          <a:p>
            <a:endParaRPr lang="sl-SI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dirty="0" smtClean="0"/>
              <a:t>bolj </a:t>
            </a:r>
            <a:r>
              <a:rPr lang="sl-SI" b="1" dirty="0" smtClean="0"/>
              <a:t>poglobiti</a:t>
            </a:r>
            <a:r>
              <a:rPr lang="sl-SI" dirty="0" smtClean="0"/>
              <a:t> zapise osnovnih podatkov (</a:t>
            </a:r>
            <a:r>
              <a:rPr lang="sl-SI" sz="1400" dirty="0" smtClean="0"/>
              <a:t>pripravimo lahko tudi več podvprašanj</a:t>
            </a:r>
            <a:r>
              <a:rPr lang="sl-SI" dirty="0" smtClean="0"/>
              <a:t>) s čim več dokazi </a:t>
            </a:r>
            <a:r>
              <a:rPr lang="sl-SI" dirty="0" smtClean="0">
                <a:sym typeface="Wingdings" panose="05000000000000000000" pitchFamily="2" charset="2"/>
              </a:rPr>
              <a:t> NADGRAJUJEMO</a:t>
            </a:r>
            <a:endParaRPr lang="sl-SI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dirty="0" smtClean="0"/>
              <a:t>v izvedbeni načrt </a:t>
            </a:r>
            <a:r>
              <a:rPr lang="sl-SI" b="1" dirty="0" smtClean="0"/>
              <a:t>vključit</a:t>
            </a:r>
            <a:r>
              <a:rPr lang="sl-SI" dirty="0" smtClean="0"/>
              <a:t>i </a:t>
            </a:r>
            <a:r>
              <a:rPr lang="sl-SI" smtClean="0"/>
              <a:t>dejavnosti razrednika/-</a:t>
            </a:r>
            <a:r>
              <a:rPr lang="sl-SI" dirty="0" err="1" smtClean="0"/>
              <a:t>čarke</a:t>
            </a:r>
            <a:r>
              <a:rPr lang="sl-SI" dirty="0" smtClean="0"/>
              <a:t> </a:t>
            </a:r>
            <a:r>
              <a:rPr lang="sl-SI" sz="1400" dirty="0" smtClean="0"/>
              <a:t>(tudi z iskanjem „vsebinskih“ povezav, npr. razvijanje kriterijev uspešnosti za izbrano veščino sodelovanja pri razredni uri)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b="1" dirty="0"/>
              <a:t>z</a:t>
            </a:r>
            <a:r>
              <a:rPr lang="sl-SI" b="1" dirty="0" smtClean="0"/>
              <a:t>agotoviti,</a:t>
            </a:r>
            <a:r>
              <a:rPr lang="sl-SI" dirty="0" smtClean="0"/>
              <a:t> da vsak član/-ica ŠPT sodeluje v vsaj dveh učnih sklopih </a:t>
            </a:r>
            <a:r>
              <a:rPr lang="sl-SI" dirty="0" smtClean="0">
                <a:sym typeface="Wingdings" panose="05000000000000000000" pitchFamily="2" charset="2"/>
              </a:rPr>
              <a:t> MEDPREDMETNOST in RAZNOLIKOST</a:t>
            </a:r>
            <a:endParaRPr lang="sl-SI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l-SI" b="1" dirty="0"/>
              <a:t>n</a:t>
            </a:r>
            <a:r>
              <a:rPr lang="sl-SI" b="1" dirty="0" smtClean="0"/>
              <a:t>ačrtovat</a:t>
            </a:r>
            <a:r>
              <a:rPr lang="sl-SI" dirty="0" smtClean="0"/>
              <a:t>i dogovorjeno število dejavnosti (</a:t>
            </a:r>
            <a:r>
              <a:rPr lang="sl-SI" sz="1400" dirty="0" smtClean="0"/>
              <a:t>morda še kakšno več zaradi realizacije) </a:t>
            </a:r>
            <a:r>
              <a:rPr lang="sl-SI" dirty="0" smtClean="0"/>
              <a:t>za 6./7. razred in 8.razred 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6958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2" y="806055"/>
            <a:ext cx="11864048" cy="4307043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479309" y="286328"/>
            <a:ext cx="942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ANALIZA OPERATIVNIH NAČRTOV (ON) – </a:t>
            </a:r>
            <a:r>
              <a:rPr lang="sl-SI" b="1" dirty="0" smtClean="0"/>
              <a:t>2. </a:t>
            </a:r>
            <a:r>
              <a:rPr lang="sl-SI" b="1" dirty="0" smtClean="0"/>
              <a:t>del </a:t>
            </a:r>
            <a:r>
              <a:rPr lang="sl-SI" b="1" dirty="0" smtClean="0"/>
              <a:t>(načrtovanje učnih enot/sklopov)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44128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786063"/>
          </a:xfrm>
        </p:spPr>
        <p:txBody>
          <a:bodyPr/>
          <a:lstStyle/>
          <a:p>
            <a:r>
              <a:rPr lang="sl-SI" dirty="0" smtClean="0"/>
              <a:t>STEM učne enote naj: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9232" y="786063"/>
            <a:ext cx="11450052" cy="4588042"/>
          </a:xfrm>
        </p:spPr>
        <p:txBody>
          <a:bodyPr>
            <a:normAutofit fontScale="92500"/>
          </a:bodyPr>
          <a:lstStyle/>
          <a:p>
            <a:r>
              <a:rPr lang="sl-SI" dirty="0" smtClean="0"/>
              <a:t>Izhajajo iz sodobnih problemov družbe (cilji TR) (poskusimo zajeti v naslovu)</a:t>
            </a:r>
          </a:p>
          <a:p>
            <a:pPr lvl="1"/>
            <a:r>
              <a:rPr lang="sl-SI" dirty="0" smtClean="0"/>
              <a:t>Izberemo cilj TR </a:t>
            </a:r>
          </a:p>
          <a:p>
            <a:r>
              <a:rPr lang="sl-SI" b="1" dirty="0" smtClean="0"/>
              <a:t>Medpredmetne</a:t>
            </a:r>
            <a:r>
              <a:rPr lang="sl-SI" dirty="0" smtClean="0"/>
              <a:t> (S. T. E. M.)</a:t>
            </a:r>
            <a:endParaRPr lang="sl-SI" dirty="0"/>
          </a:p>
          <a:p>
            <a:pPr lvl="1"/>
            <a:r>
              <a:rPr lang="sl-SI" dirty="0" smtClean="0"/>
              <a:t>sodeluje naj vsaj dva učitelja oz. predmeti; načrtujejo in izvajajo naj se dejavnosti pri različnih predmetih, osmišljeno (vključujejo 5 korakov)</a:t>
            </a:r>
          </a:p>
          <a:p>
            <a:pPr lvl="1"/>
            <a:r>
              <a:rPr lang="sl-SI" sz="2800" dirty="0" smtClean="0"/>
              <a:t>vključen naj bo nastanek izdelka </a:t>
            </a:r>
            <a:r>
              <a:rPr lang="sl-SI" dirty="0" smtClean="0"/>
              <a:t>(npr. izdelava prototip)</a:t>
            </a:r>
            <a:r>
              <a:rPr lang="sl-SI" sz="2800" dirty="0" smtClean="0"/>
              <a:t>, konkretne rešitve</a:t>
            </a:r>
          </a:p>
          <a:p>
            <a:r>
              <a:rPr lang="sl-SI" dirty="0" smtClean="0"/>
              <a:t>Sistematično razvijanje in vrednotenje prečnih veščin z IKT </a:t>
            </a:r>
          </a:p>
          <a:p>
            <a:pPr lvl="1"/>
            <a:r>
              <a:rPr lang="sl-SI" dirty="0" smtClean="0"/>
              <a:t>poskusimo zajeti prednostno veščino že v naslovu – razviden je vsebinski kot procesni cilj: </a:t>
            </a:r>
          </a:p>
          <a:p>
            <a:pPr marL="457200" lvl="1" indent="0">
              <a:buNone/>
            </a:pPr>
            <a:r>
              <a:rPr lang="sl-SI" sz="2000" dirty="0" smtClean="0"/>
              <a:t>Npr. (izhajamo tudi iz UN)</a:t>
            </a:r>
          </a:p>
          <a:p>
            <a:pPr lvl="1"/>
            <a:r>
              <a:rPr lang="sl-SI" sz="1900" dirty="0" smtClean="0"/>
              <a:t>Reševanje problema zavržene hrane na šoli.</a:t>
            </a:r>
          </a:p>
          <a:p>
            <a:pPr lvl="1"/>
            <a:r>
              <a:rPr lang="sl-SI" sz="1900" dirty="0" smtClean="0"/>
              <a:t>S sodelovanjem in strpno komunikacijo do boljših rezultatov.</a:t>
            </a:r>
          </a:p>
          <a:p>
            <a:pPr lvl="1"/>
            <a:r>
              <a:rPr lang="sl-SI" sz="1900" dirty="0" smtClean="0"/>
              <a:t>Inovativne rešitve mladih na področju oskrbe z energijo za boljši jutri.</a:t>
            </a:r>
            <a:endParaRPr lang="sl-SI" sz="19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7575"/>
          <a:stretch/>
        </p:blipFill>
        <p:spPr>
          <a:xfrm>
            <a:off x="9323698" y="4058045"/>
            <a:ext cx="2483291" cy="210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471312"/>
              </p:ext>
            </p:extLst>
          </p:nvPr>
        </p:nvGraphicFramePr>
        <p:xfrm>
          <a:off x="390476" y="322713"/>
          <a:ext cx="4742997" cy="6049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081">
                  <a:extLst>
                    <a:ext uri="{9D8B030D-6E8A-4147-A177-3AD203B41FA5}">
                      <a16:colId xmlns:a16="http://schemas.microsoft.com/office/drawing/2014/main" val="2959511925"/>
                    </a:ext>
                  </a:extLst>
                </a:gridCol>
                <a:gridCol w="768069">
                  <a:extLst>
                    <a:ext uri="{9D8B030D-6E8A-4147-A177-3AD203B41FA5}">
                      <a16:colId xmlns:a16="http://schemas.microsoft.com/office/drawing/2014/main" val="2731478322"/>
                    </a:ext>
                  </a:extLst>
                </a:gridCol>
                <a:gridCol w="1047659">
                  <a:extLst>
                    <a:ext uri="{9D8B030D-6E8A-4147-A177-3AD203B41FA5}">
                      <a16:colId xmlns:a16="http://schemas.microsoft.com/office/drawing/2014/main" val="158086095"/>
                    </a:ext>
                  </a:extLst>
                </a:gridCol>
                <a:gridCol w="1013594">
                  <a:extLst>
                    <a:ext uri="{9D8B030D-6E8A-4147-A177-3AD203B41FA5}">
                      <a16:colId xmlns:a16="http://schemas.microsoft.com/office/drawing/2014/main" val="4230518665"/>
                    </a:ext>
                  </a:extLst>
                </a:gridCol>
                <a:gridCol w="1013594">
                  <a:extLst>
                    <a:ext uri="{9D8B030D-6E8A-4147-A177-3AD203B41FA5}">
                      <a16:colId xmlns:a16="http://schemas.microsoft.com/office/drawing/2014/main" val="2176655592"/>
                    </a:ext>
                  </a:extLst>
                </a:gridCol>
              </a:tblGrid>
              <a:tr h="559603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 dirty="0">
                          <a:effectLst/>
                        </a:rPr>
                        <a:t> 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 dirty="0">
                          <a:effectLst/>
                        </a:rPr>
                        <a:t>DA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 dirty="0">
                          <a:effectLst/>
                        </a:rPr>
                        <a:t>DELNO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 dirty="0" smtClean="0">
                          <a:effectLst/>
                        </a:rPr>
                        <a:t> v času IND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NAČRTOVANIH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0627895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 dirty="0">
                          <a:effectLst/>
                        </a:rPr>
                        <a:t>1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3738575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0821123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5548407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4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12251009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6089791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705230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39015541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8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5205305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9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4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6058149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10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6006664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11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806879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12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2318401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13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75115054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14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4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9838276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15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4375852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16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53085449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17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2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9222077"/>
                  </a:ext>
                </a:extLst>
              </a:tr>
              <a:tr h="297279"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u="none" strike="noStrike">
                          <a:effectLst/>
                        </a:rPr>
                        <a:t>Šola 18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</a:t>
                      </a:r>
                      <a:r>
                        <a:rPr lang="sl-SI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podatka</a:t>
                      </a:r>
                      <a:endParaRPr lang="sl-S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26665701"/>
                  </a:ext>
                </a:extLst>
              </a:tr>
            </a:tbl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5950663" y="2000235"/>
            <a:ext cx="53362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35 realiziranih učnih enot/sklopov od 109 načrtovanih = 32 %</a:t>
            </a:r>
          </a:p>
          <a:p>
            <a:r>
              <a:rPr lang="sl-SI" sz="2800" dirty="0" smtClean="0"/>
              <a:t>21 delno izvedenih = 19 %</a:t>
            </a:r>
            <a:endParaRPr lang="sl-SI" sz="28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5950663" y="721895"/>
            <a:ext cx="587236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400" dirty="0" smtClean="0"/>
              <a:t>KVANTITATIVNA ANALIZA IZVEDBE UČNIH ENOT/SKLOPOV PO ŠOLAH</a:t>
            </a:r>
            <a:endParaRPr lang="sl-SI" sz="2400" dirty="0"/>
          </a:p>
        </p:txBody>
      </p:sp>
      <p:sp>
        <p:nvSpPr>
          <p:cNvPr id="7" name="Puščica dol 6"/>
          <p:cNvSpPr/>
          <p:nvPr/>
        </p:nvSpPr>
        <p:spPr>
          <a:xfrm>
            <a:off x="7924800" y="3347508"/>
            <a:ext cx="1572126" cy="6790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5774678" y="4026568"/>
            <a:ext cx="58723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/>
              <a:t>- Oblikovanje ekipe v MS </a:t>
            </a:r>
            <a:r>
              <a:rPr lang="sl-SI" sz="2000" dirty="0" err="1" smtClean="0"/>
              <a:t>Teamsu</a:t>
            </a:r>
            <a:r>
              <a:rPr lang="sl-SI" sz="2000" dirty="0" smtClean="0"/>
              <a:t>, povabilo skrbniku in vodji, rezerva </a:t>
            </a:r>
            <a:r>
              <a:rPr lang="sl-SI" sz="2000" dirty="0" err="1" smtClean="0"/>
              <a:t>Gdocs</a:t>
            </a:r>
            <a:r>
              <a:rPr lang="sl-SI" sz="2000" dirty="0" smtClean="0"/>
              <a:t> (</a:t>
            </a:r>
            <a:r>
              <a:rPr lang="sl-SI" sz="2000" b="1" dirty="0" smtClean="0"/>
              <a:t>do konca maja?</a:t>
            </a:r>
            <a:r>
              <a:rPr lang="sl-SI" sz="2000" dirty="0" smtClean="0"/>
              <a:t>)</a:t>
            </a:r>
          </a:p>
          <a:p>
            <a:r>
              <a:rPr lang="sl-SI" sz="2000" dirty="0" smtClean="0"/>
              <a:t>- oblikovanje map z gradivi učnih sklopov (</a:t>
            </a:r>
            <a:r>
              <a:rPr lang="sl-SI" sz="2000" b="1" dirty="0" smtClean="0"/>
              <a:t>15. junij?</a:t>
            </a:r>
            <a:r>
              <a:rPr lang="sl-SI" sz="2000" dirty="0" smtClean="0"/>
              <a:t>)</a:t>
            </a:r>
          </a:p>
          <a:p>
            <a:r>
              <a:rPr lang="sl-SI" sz="2000" dirty="0" smtClean="0"/>
              <a:t>- Pregled in povratna informacija skrbnika (</a:t>
            </a:r>
            <a:r>
              <a:rPr lang="sl-SI" sz="2000" b="1" dirty="0" smtClean="0"/>
              <a:t>10. julij?</a:t>
            </a:r>
            <a:r>
              <a:rPr lang="sl-SI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47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Dnevni red: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/>
              <a:t>Aktualne informacije o projektu</a:t>
            </a:r>
          </a:p>
          <a:p>
            <a:pPr lvl="0"/>
            <a:r>
              <a:rPr lang="sl-SI" dirty="0"/>
              <a:t>Analiza stanja na šolah</a:t>
            </a:r>
          </a:p>
          <a:p>
            <a:pPr lvl="0"/>
            <a:r>
              <a:rPr lang="sl-SI" dirty="0"/>
              <a:t>Kako naprej?</a:t>
            </a:r>
          </a:p>
          <a:p>
            <a:pPr lvl="0"/>
            <a:r>
              <a:rPr lang="sl-SI" dirty="0"/>
              <a:t>Vprašanja in odgovori </a:t>
            </a:r>
          </a:p>
          <a:p>
            <a:pPr lvl="1"/>
            <a:r>
              <a:rPr lang="sl-SI" dirty="0"/>
              <a:t>Diskusija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899" y="495127"/>
            <a:ext cx="4122191" cy="5404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73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MOOC analiza</a:t>
            </a:r>
            <a:endParaRPr lang="sl-SI" dirty="0"/>
          </a:p>
        </p:txBody>
      </p:sp>
      <p:graphicFrame>
        <p:nvGraphicFramePr>
          <p:cNvPr id="6" name="Označba mesta vsebin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514154"/>
              </p:ext>
            </p:extLst>
          </p:nvPr>
        </p:nvGraphicFramePr>
        <p:xfrm>
          <a:off x="421105" y="1155032"/>
          <a:ext cx="5514473" cy="4556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5935577" y="1026696"/>
            <a:ext cx="6096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sz="2400" dirty="0" smtClean="0"/>
              <a:t>Podaljšan do konca avgusta 2020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Obvezen, tudi za razrednike</a:t>
            </a:r>
          </a:p>
          <a:p>
            <a:pPr marL="285750" indent="-285750">
              <a:buFontTx/>
              <a:buChar char="-"/>
            </a:pPr>
            <a:r>
              <a:rPr lang="sl-SI" sz="2400" dirty="0" smtClean="0"/>
              <a:t>51 % od delno opravljenih je pri nalogi 4.1</a:t>
            </a:r>
            <a:endParaRPr lang="sl-SI" sz="24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336632" y="2775284"/>
            <a:ext cx="5017168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l-SI" dirty="0" smtClean="0"/>
              <a:t>Vloga razrednika v šolskem letu 20/21: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integrirana v učne enote/sklope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načrtovanje in izvajanje dejavnosti za razvijanje in vrednotenje veščin samoregulacije,  </a:t>
            </a:r>
            <a:r>
              <a:rPr lang="sl-SI" dirty="0" err="1" smtClean="0"/>
              <a:t>metakognitivnih</a:t>
            </a:r>
            <a:r>
              <a:rPr lang="sl-SI" dirty="0" smtClean="0"/>
              <a:t> veščin in drugih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50082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90946" y="568036"/>
            <a:ext cx="1170709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/>
              <a:t>WP5: EVALVACIJA</a:t>
            </a:r>
          </a:p>
          <a:p>
            <a:endParaRPr lang="sl-SI" sz="2400" b="1" dirty="0" smtClean="0"/>
          </a:p>
          <a:p>
            <a:endParaRPr lang="sl-SI" dirty="0"/>
          </a:p>
          <a:p>
            <a:r>
              <a:rPr lang="sl-SI" dirty="0" smtClean="0"/>
              <a:t> Cilj evalvacije je analiza </a:t>
            </a:r>
            <a:r>
              <a:rPr lang="sl-SI" dirty="0"/>
              <a:t>možnosti </a:t>
            </a:r>
            <a:r>
              <a:rPr lang="sl-SI" dirty="0" smtClean="0"/>
              <a:t>vrednotenja </a:t>
            </a:r>
            <a:r>
              <a:rPr lang="sl-SI" dirty="0"/>
              <a:t>STEM </a:t>
            </a:r>
            <a:r>
              <a:rPr lang="sl-SI" dirty="0" smtClean="0"/>
              <a:t>kompetenc z IKT. Zbrani bodo dokazi </a:t>
            </a:r>
            <a:r>
              <a:rPr lang="sl-SI" dirty="0"/>
              <a:t>o uporabi digitalne tehnologije za izboljšanje načina </a:t>
            </a:r>
            <a:r>
              <a:rPr lang="sl-SI" dirty="0" smtClean="0"/>
              <a:t>vrednotenja učenja učencev in poskušalo se </a:t>
            </a:r>
            <a:r>
              <a:rPr lang="sl-SI" dirty="0"/>
              <a:t>bo </a:t>
            </a:r>
            <a:r>
              <a:rPr lang="sl-SI" dirty="0" smtClean="0"/>
              <a:t>odgovoriti </a:t>
            </a:r>
            <a:r>
              <a:rPr lang="sl-SI" dirty="0"/>
              <a:t>na </a:t>
            </a:r>
            <a:r>
              <a:rPr lang="sl-SI" dirty="0" smtClean="0"/>
              <a:t>vprašanja:</a:t>
            </a:r>
            <a:endParaRPr lang="sl-SI" dirty="0"/>
          </a:p>
          <a:p>
            <a:endParaRPr lang="sl-SI" dirty="0"/>
          </a:p>
          <a:p>
            <a:r>
              <a:rPr lang="sl-SI" dirty="0"/>
              <a:t>- Kako lahko </a:t>
            </a:r>
            <a:r>
              <a:rPr lang="sl-SI" dirty="0" smtClean="0"/>
              <a:t>vrednotenje z IKT podpira razvoj STEM kompetenc?</a:t>
            </a:r>
            <a:endParaRPr lang="sl-SI" dirty="0"/>
          </a:p>
          <a:p>
            <a:endParaRPr lang="sl-SI" dirty="0"/>
          </a:p>
          <a:p>
            <a:r>
              <a:rPr lang="sl-SI" dirty="0"/>
              <a:t>- Kakšni so izzivi pri uporabi strategij </a:t>
            </a:r>
            <a:r>
              <a:rPr lang="sl-SI" dirty="0" smtClean="0"/>
              <a:t>vrednotenja z IKT </a:t>
            </a:r>
            <a:r>
              <a:rPr lang="sl-SI" dirty="0"/>
              <a:t>pri učenju STEM?</a:t>
            </a:r>
          </a:p>
          <a:p>
            <a:endParaRPr lang="sl-SI" dirty="0"/>
          </a:p>
          <a:p>
            <a:r>
              <a:rPr lang="sl-SI" dirty="0"/>
              <a:t>- Zakaj uporabljati </a:t>
            </a:r>
            <a:r>
              <a:rPr lang="sl-SI" dirty="0" smtClean="0"/>
              <a:t>vrednotenje z IKT </a:t>
            </a:r>
            <a:r>
              <a:rPr lang="sl-SI" dirty="0"/>
              <a:t>pri razvoju STEM projektov?</a:t>
            </a:r>
          </a:p>
          <a:p>
            <a:endParaRPr lang="sl-SI" dirty="0"/>
          </a:p>
          <a:p>
            <a:r>
              <a:rPr lang="sl-SI" dirty="0"/>
              <a:t>- Kaj in kako prispeva k procesom poučevanja in učenja STEM?</a:t>
            </a:r>
          </a:p>
          <a:p>
            <a:endParaRPr lang="sl-SI" dirty="0"/>
          </a:p>
          <a:p>
            <a:r>
              <a:rPr lang="sl-SI" dirty="0"/>
              <a:t>- Kako in s katerimi </a:t>
            </a:r>
            <a:r>
              <a:rPr lang="sl-SI" dirty="0" smtClean="0"/>
              <a:t>metodami ter IKT orodji </a:t>
            </a:r>
            <a:r>
              <a:rPr lang="sl-SI" dirty="0"/>
              <a:t>za ocenjevanje lahko izboljšujemo procese poučevanja in učenja STEM?</a:t>
            </a:r>
          </a:p>
        </p:txBody>
      </p:sp>
    </p:spTree>
    <p:extLst>
      <p:ext uri="{BB962C8B-B14F-4D97-AF65-F5344CB8AC3E}">
        <p14:creationId xmlns:p14="http://schemas.microsoft.com/office/powerpoint/2010/main" val="11741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858981" y="178438"/>
            <a:ext cx="6151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POTEK EVALVACIJE</a:t>
            </a:r>
            <a:endParaRPr lang="sl-SI" sz="2800" dirty="0">
              <a:solidFill>
                <a:srgbClr val="FF000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46364" y="753686"/>
            <a:ext cx="5680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b="1" dirty="0" smtClean="0">
                <a:solidFill>
                  <a:schemeClr val="tx2"/>
                </a:solidFill>
              </a:rPr>
              <a:t>KVANTITATIVNA ANALIZA</a:t>
            </a:r>
          </a:p>
          <a:p>
            <a:r>
              <a:rPr lang="sl-SI" b="1" dirty="0" smtClean="0"/>
              <a:t>Spletni </a:t>
            </a:r>
            <a:r>
              <a:rPr lang="sl-SI" b="1" dirty="0"/>
              <a:t>vprašalnik</a:t>
            </a:r>
            <a:r>
              <a:rPr lang="sl-SI" dirty="0"/>
              <a:t>, ki bo </a:t>
            </a:r>
            <a:r>
              <a:rPr lang="sl-SI" dirty="0" smtClean="0"/>
              <a:t>meril, kako učenci vrednotijo/ zaznavajo svoj uspeh v pridobivanju </a:t>
            </a:r>
            <a:r>
              <a:rPr lang="sl-SI" dirty="0"/>
              <a:t>STEM veščin</a:t>
            </a:r>
            <a:r>
              <a:rPr lang="sl-SI" dirty="0" smtClean="0"/>
              <a:t>.</a:t>
            </a:r>
          </a:p>
          <a:p>
            <a:r>
              <a:rPr lang="sl-SI" b="1" dirty="0" smtClean="0"/>
              <a:t>Izvedba</a:t>
            </a:r>
            <a:r>
              <a:rPr lang="sl-SI" dirty="0" smtClean="0"/>
              <a:t>: </a:t>
            </a:r>
            <a:r>
              <a:rPr lang="sl-SI" b="1" dirty="0" smtClean="0"/>
              <a:t>pred test in post test</a:t>
            </a:r>
            <a:endParaRPr lang="sl-SI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46363" y="1969097"/>
            <a:ext cx="5604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chemeClr val="tx2"/>
                </a:solidFill>
              </a:rPr>
              <a:t>2. KVALITATIVNA ANALIZA</a:t>
            </a:r>
          </a:p>
          <a:p>
            <a:r>
              <a:rPr lang="sl-SI" b="1" dirty="0" smtClean="0"/>
              <a:t>Opazovanja pouka s instrumentarija:</a:t>
            </a:r>
          </a:p>
          <a:p>
            <a:r>
              <a:rPr lang="sl-SI" dirty="0" smtClean="0"/>
              <a:t>opazovanje bo potekalo na dveh izbranih šolah, ki sodelujejo v projektu. Izvedenih bo najmanj 5 opazovanj na učni cikel/sklop v obeh ciklih.</a:t>
            </a:r>
          </a:p>
          <a:p>
            <a:endParaRPr lang="sl-SI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1264"/>
          <a:stretch/>
        </p:blipFill>
        <p:spPr>
          <a:xfrm>
            <a:off x="5742842" y="420285"/>
            <a:ext cx="5307261" cy="2606379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346363" y="3212168"/>
            <a:ext cx="604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  <a:p>
            <a:r>
              <a:rPr lang="sl-SI" b="1" dirty="0" smtClean="0"/>
              <a:t>Analiza dokazov s pomočjo instrumentarija:</a:t>
            </a:r>
          </a:p>
          <a:p>
            <a:r>
              <a:rPr lang="sl-SI" dirty="0" smtClean="0"/>
              <a:t>Priprava na učni sklop: dokumentiranje </a:t>
            </a:r>
            <a:r>
              <a:rPr lang="sl-SI" dirty="0"/>
              <a:t>dokazov </a:t>
            </a:r>
            <a:r>
              <a:rPr lang="sl-SI" dirty="0" smtClean="0"/>
              <a:t>o formativnem vrednotenju </a:t>
            </a:r>
            <a:r>
              <a:rPr lang="sl-SI" dirty="0"/>
              <a:t>in izvajanju </a:t>
            </a:r>
            <a:r>
              <a:rPr lang="sl-SI" dirty="0" smtClean="0"/>
              <a:t>sklopov </a:t>
            </a:r>
            <a:r>
              <a:rPr lang="sl-SI" dirty="0"/>
              <a:t>STEM s pomočjo digitalnih </a:t>
            </a:r>
            <a:r>
              <a:rPr lang="sl-SI" dirty="0" smtClean="0"/>
              <a:t>orodij, </a:t>
            </a:r>
            <a:r>
              <a:rPr lang="sl-SI" dirty="0"/>
              <a:t>ki jih </a:t>
            </a:r>
            <a:r>
              <a:rPr lang="sl-SI" dirty="0" smtClean="0"/>
              <a:t>bodo uporabljali </a:t>
            </a:r>
            <a:r>
              <a:rPr lang="sl-SI" dirty="0"/>
              <a:t>učitelji.</a:t>
            </a:r>
          </a:p>
          <a:p>
            <a:endParaRPr lang="sl-SI" sz="1200" dirty="0"/>
          </a:p>
          <a:p>
            <a:r>
              <a:rPr lang="sl-SI" b="1" dirty="0" smtClean="0"/>
              <a:t>Analiza dokazov učencev:</a:t>
            </a:r>
            <a:endParaRPr lang="sl-SI" b="1" dirty="0"/>
          </a:p>
          <a:p>
            <a:r>
              <a:rPr lang="sl-SI" dirty="0"/>
              <a:t>2 študiji </a:t>
            </a:r>
            <a:r>
              <a:rPr lang="sl-SI" dirty="0" smtClean="0"/>
              <a:t>primerov, vsaj </a:t>
            </a:r>
            <a:r>
              <a:rPr lang="sl-SI" dirty="0"/>
              <a:t>tri </a:t>
            </a:r>
            <a:r>
              <a:rPr lang="sl-SI" dirty="0" smtClean="0"/>
              <a:t>različne </a:t>
            </a:r>
            <a:r>
              <a:rPr lang="sl-SI" dirty="0"/>
              <a:t>stopnje </a:t>
            </a:r>
            <a:r>
              <a:rPr lang="sl-SI" dirty="0" smtClean="0"/>
              <a:t>dosežkov učencev</a:t>
            </a:r>
          </a:p>
          <a:p>
            <a:endParaRPr lang="sl-SI" dirty="0"/>
          </a:p>
          <a:p>
            <a:r>
              <a:rPr lang="sl-SI" b="1" dirty="0" smtClean="0"/>
              <a:t>Intervjuji z učenci; z učitelji; z mentorji (</a:t>
            </a:r>
            <a:r>
              <a:rPr lang="sl-SI" dirty="0" smtClean="0"/>
              <a:t>izbranih šol)</a:t>
            </a:r>
            <a:endParaRPr lang="sl-SI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8260" y="1786216"/>
            <a:ext cx="3949364" cy="4122056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10604674" y="1122125"/>
            <a:ext cx="1438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Prilagoditev Covid-19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dirty="0" smtClean="0">
                <a:solidFill>
                  <a:srgbClr val="FF0000"/>
                </a:solidFill>
                <a:sym typeface="Wingdings" panose="05000000000000000000" pitchFamily="2" charset="2"/>
              </a:rPr>
              <a:t>2 cikla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3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1" y="263229"/>
            <a:ext cx="2690678" cy="584705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519479" y="969810"/>
            <a:ext cx="439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 smtClean="0"/>
              <a:t>Sodelovanje v pred in post testu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Sodelovanje v intervjujih</a:t>
            </a:r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004455" y="2817422"/>
            <a:ext cx="164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učitelji</a:t>
            </a:r>
            <a:endParaRPr lang="sl-SI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156855" y="1122210"/>
            <a:ext cx="164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učenci</a:t>
            </a:r>
            <a:endParaRPr lang="sl-SI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627418" y="2355757"/>
            <a:ext cx="5957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 smtClean="0"/>
              <a:t>Spodbujanje učencev k sodelovanju v evalvaciji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Sodelovanje v intervjujih</a:t>
            </a: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765963" y="3430239"/>
            <a:ext cx="6525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 smtClean="0"/>
              <a:t>Učne priprave za sklope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Organizacija evalvacije skupaj z nacionalnim </a:t>
            </a:r>
            <a:r>
              <a:rPr lang="sl-SI" dirty="0" err="1" smtClean="0"/>
              <a:t>evalvatorjem</a:t>
            </a:r>
            <a:endParaRPr lang="sl-SI" dirty="0" smtClean="0"/>
          </a:p>
          <a:p>
            <a:pPr marL="285750" indent="-285750">
              <a:buFontTx/>
              <a:buChar char="-"/>
            </a:pPr>
            <a:r>
              <a:rPr lang="sl-SI" dirty="0" smtClean="0"/>
              <a:t>Izbira dokazov učencev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Informiranje učencev in staršev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341843" y="3692399"/>
            <a:ext cx="123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Učni sklopi</a:t>
            </a:r>
            <a:endParaRPr lang="sl-SI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3491345" y="4890639"/>
            <a:ext cx="6040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l-SI" dirty="0" smtClean="0"/>
              <a:t>Sodelovanje v intervjujih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Spodbujanje sodelovanja učence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Podpora timu in sprejemanje PI </a:t>
            </a:r>
          </a:p>
          <a:p>
            <a:pPr marL="285750" indent="-285750">
              <a:buFontTx/>
              <a:buChar char="-"/>
            </a:pPr>
            <a:r>
              <a:rPr lang="sl-SI" dirty="0" smtClean="0"/>
              <a:t>Podpora nacionalnemu </a:t>
            </a:r>
            <a:r>
              <a:rPr lang="sl-SI" dirty="0" err="1" smtClean="0"/>
              <a:t>evalvatorju</a:t>
            </a:r>
            <a:endParaRPr lang="sl-SI" dirty="0" smtClean="0"/>
          </a:p>
          <a:p>
            <a:pPr marL="285750" indent="-285750">
              <a:buFontTx/>
              <a:buChar char="-"/>
            </a:pPr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994488" y="4890639"/>
            <a:ext cx="1175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mentorji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69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08" y="775855"/>
            <a:ext cx="3691414" cy="33250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229" y="2212603"/>
            <a:ext cx="3490571" cy="377668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435" y="670534"/>
            <a:ext cx="3740729" cy="35517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652" y="2357450"/>
            <a:ext cx="3414225" cy="3729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PoljeZBesedilom 6"/>
          <p:cNvSpPr txBox="1"/>
          <p:nvPr/>
        </p:nvSpPr>
        <p:spPr>
          <a:xfrm>
            <a:off x="193964" y="304800"/>
            <a:ext cx="3879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Obrazci za soglasja: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369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naprej?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84901"/>
          </a:xfrm>
        </p:spPr>
        <p:txBody>
          <a:bodyPr/>
          <a:lstStyle/>
          <a:p>
            <a:r>
              <a:rPr lang="sl-SI" dirty="0" smtClean="0"/>
              <a:t>Vprašalnik</a:t>
            </a:r>
            <a:endParaRPr lang="sl-SI" dirty="0"/>
          </a:p>
          <a:p>
            <a:pPr lvl="1"/>
            <a:r>
              <a:rPr lang="sl-SI" dirty="0" smtClean="0"/>
              <a:t>Reši ga vsak član ŠPT </a:t>
            </a:r>
            <a:endParaRPr lang="sl-SI" dirty="0"/>
          </a:p>
        </p:txBody>
      </p:sp>
      <p:sp>
        <p:nvSpPr>
          <p:cNvPr id="5" name="Pravokotnik 4"/>
          <p:cNvSpPr/>
          <p:nvPr/>
        </p:nvSpPr>
        <p:spPr>
          <a:xfrm>
            <a:off x="6538512" y="1685560"/>
            <a:ext cx="330513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l-SI" sz="3600" b="1" dirty="0" smtClean="0">
                <a:solidFill>
                  <a:srgbClr val="333333"/>
                </a:solidFill>
                <a:latin typeface="PT Sans"/>
              </a:rPr>
              <a:t>tiny.cc/n202oz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7204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454890" y="884220"/>
            <a:ext cx="709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Diskusija …</a:t>
            </a:r>
            <a:endParaRPr lang="sl-SI" sz="2400" dirty="0"/>
          </a:p>
        </p:txBody>
      </p:sp>
      <p:sp>
        <p:nvSpPr>
          <p:cNvPr id="4" name="Pravokotnik 3"/>
          <p:cNvSpPr/>
          <p:nvPr/>
        </p:nvSpPr>
        <p:spPr>
          <a:xfrm>
            <a:off x="3566444" y="3725597"/>
            <a:ext cx="293061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sl-SI" sz="3200" b="1" dirty="0">
                <a:solidFill>
                  <a:srgbClr val="333333"/>
                </a:solidFill>
                <a:latin typeface="PT Sans"/>
              </a:rPr>
              <a:t>tiny.cc/9902oz</a:t>
            </a:r>
            <a:endParaRPr lang="sl-SI" sz="32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54890" y="2913620"/>
            <a:ext cx="604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Evalvacija srečanja: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66418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Aktualne informacije o projektu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Posodobljena </a:t>
            </a:r>
            <a:r>
              <a:rPr lang="sl-SI" dirty="0" err="1" smtClean="0"/>
              <a:t>časovnica</a:t>
            </a:r>
            <a:r>
              <a:rPr lang="sl-SI" dirty="0" smtClean="0"/>
              <a:t> projekta glede na razmere s </a:t>
            </a:r>
            <a:r>
              <a:rPr lang="sl-SI" dirty="0" err="1" smtClean="0"/>
              <a:t>Covid</a:t>
            </a:r>
            <a:r>
              <a:rPr lang="sl-SI" dirty="0" smtClean="0"/>
              <a:t> 19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22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5" name="Google Shape;15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01" y="1059934"/>
            <a:ext cx="11967167" cy="3194733"/>
          </a:xfrm>
          <a:prstGeom prst="rect">
            <a:avLst/>
          </a:prstGeom>
          <a:noFill/>
          <a:ln>
            <a:noFill/>
          </a:ln>
        </p:spPr>
      </p:pic>
      <p:sp>
        <p:nvSpPr>
          <p:cNvPr id="1556" name="Google Shape;1556;p7"/>
          <p:cNvSpPr txBox="1"/>
          <p:nvPr/>
        </p:nvSpPr>
        <p:spPr>
          <a:xfrm>
            <a:off x="2636100" y="155533"/>
            <a:ext cx="777200" cy="40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1.2.19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7" name="Google Shape;1557;p7"/>
          <p:cNvSpPr/>
          <p:nvPr/>
        </p:nvSpPr>
        <p:spPr>
          <a:xfrm>
            <a:off x="2992000" y="564467"/>
            <a:ext cx="224000" cy="55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8" name="Google Shape;1558;p7"/>
          <p:cNvSpPr txBox="1"/>
          <p:nvPr/>
        </p:nvSpPr>
        <p:spPr>
          <a:xfrm>
            <a:off x="4289167" y="155533"/>
            <a:ext cx="777200" cy="40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1.9.19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7"/>
          <p:cNvSpPr/>
          <p:nvPr/>
        </p:nvSpPr>
        <p:spPr>
          <a:xfrm>
            <a:off x="4565767" y="564467"/>
            <a:ext cx="224000" cy="55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0" name="Google Shape;1560;p7"/>
          <p:cNvSpPr txBox="1"/>
          <p:nvPr/>
        </p:nvSpPr>
        <p:spPr>
          <a:xfrm>
            <a:off x="7181200" y="155533"/>
            <a:ext cx="777200" cy="40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1.9.20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7"/>
          <p:cNvSpPr/>
          <p:nvPr/>
        </p:nvSpPr>
        <p:spPr>
          <a:xfrm>
            <a:off x="7563233" y="564467"/>
            <a:ext cx="224000" cy="55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2" name="Google Shape;1562;p7"/>
          <p:cNvSpPr txBox="1"/>
          <p:nvPr/>
        </p:nvSpPr>
        <p:spPr>
          <a:xfrm>
            <a:off x="5541300" y="155533"/>
            <a:ext cx="777200" cy="40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1.2.20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3" name="Google Shape;1563;p7"/>
          <p:cNvSpPr/>
          <p:nvPr/>
        </p:nvSpPr>
        <p:spPr>
          <a:xfrm>
            <a:off x="8828600" y="564333"/>
            <a:ext cx="224000" cy="55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7"/>
          <p:cNvSpPr/>
          <p:nvPr/>
        </p:nvSpPr>
        <p:spPr>
          <a:xfrm>
            <a:off x="5817900" y="564467"/>
            <a:ext cx="224000" cy="554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7"/>
          <p:cNvSpPr txBox="1"/>
          <p:nvPr/>
        </p:nvSpPr>
        <p:spPr>
          <a:xfrm>
            <a:off x="8552000" y="155533"/>
            <a:ext cx="777200" cy="40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1.2.21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7"/>
          <p:cNvSpPr txBox="1"/>
          <p:nvPr/>
        </p:nvSpPr>
        <p:spPr>
          <a:xfrm>
            <a:off x="11098000" y="100600"/>
            <a:ext cx="899200" cy="4088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31.1.22</a:t>
            </a: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7"/>
          <p:cNvSpPr/>
          <p:nvPr/>
        </p:nvSpPr>
        <p:spPr>
          <a:xfrm>
            <a:off x="11839300" y="509400"/>
            <a:ext cx="224000" cy="6092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7"/>
          <p:cNvSpPr/>
          <p:nvPr/>
        </p:nvSpPr>
        <p:spPr>
          <a:xfrm>
            <a:off x="4639567" y="2383033"/>
            <a:ext cx="2622800" cy="342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9" name="Google Shape;1569;p7"/>
          <p:cNvCxnSpPr/>
          <p:nvPr/>
        </p:nvCxnSpPr>
        <p:spPr>
          <a:xfrm flipH="1">
            <a:off x="2306500" y="2646667"/>
            <a:ext cx="2781200" cy="193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70" name="Google Shape;1570;p7"/>
          <p:cNvSpPr txBox="1"/>
          <p:nvPr/>
        </p:nvSpPr>
        <p:spPr>
          <a:xfrm>
            <a:off x="342700" y="4597367"/>
            <a:ext cx="2873200" cy="1173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PROFESIONALNI RAZVOJ UČITELJA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 19 - JUN 20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7"/>
          <p:cNvSpPr/>
          <p:nvPr/>
        </p:nvSpPr>
        <p:spPr>
          <a:xfrm>
            <a:off x="6121267" y="2646667"/>
            <a:ext cx="4120000" cy="342800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2" name="Google Shape;1572;p7"/>
          <p:cNvCxnSpPr>
            <a:endCxn id="1573" idx="0"/>
          </p:cNvCxnSpPr>
          <p:nvPr/>
        </p:nvCxnSpPr>
        <p:spPr>
          <a:xfrm>
            <a:off x="7934633" y="2857367"/>
            <a:ext cx="1580400" cy="1740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573" name="Google Shape;1573;p7"/>
          <p:cNvSpPr txBox="1"/>
          <p:nvPr/>
        </p:nvSpPr>
        <p:spPr>
          <a:xfrm>
            <a:off x="8078433" y="4597367"/>
            <a:ext cx="2873200" cy="1173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IZVEDBA PILOTA</a:t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 20 - JUN 21</a:t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(šolsko leto 20/21)</a:t>
            </a:r>
            <a:endParaRPr sz="1867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7"/>
          <p:cNvSpPr txBox="1"/>
          <p:nvPr/>
        </p:nvSpPr>
        <p:spPr>
          <a:xfrm>
            <a:off x="342700" y="5947300"/>
            <a:ext cx="11559200" cy="772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EVALVACIJA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 19 - NOV 21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7"/>
          <p:cNvSpPr/>
          <p:nvPr/>
        </p:nvSpPr>
        <p:spPr>
          <a:xfrm>
            <a:off x="3071067" y="4887333"/>
            <a:ext cx="1133600" cy="34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WP3</a:t>
            </a: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7"/>
          <p:cNvSpPr/>
          <p:nvPr/>
        </p:nvSpPr>
        <p:spPr>
          <a:xfrm>
            <a:off x="10768300" y="4805200"/>
            <a:ext cx="1133600" cy="34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WP4</a:t>
            </a: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7"/>
          <p:cNvSpPr/>
          <p:nvPr/>
        </p:nvSpPr>
        <p:spPr>
          <a:xfrm>
            <a:off x="7958400" y="5972700"/>
            <a:ext cx="1133600" cy="34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WP5</a:t>
            </a: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7"/>
          <p:cNvSpPr/>
          <p:nvPr/>
        </p:nvSpPr>
        <p:spPr>
          <a:xfrm>
            <a:off x="4289167" y="3257600"/>
            <a:ext cx="1133600" cy="34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WP6</a:t>
            </a: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7"/>
          <p:cNvSpPr/>
          <p:nvPr/>
        </p:nvSpPr>
        <p:spPr>
          <a:xfrm>
            <a:off x="4289167" y="3591767"/>
            <a:ext cx="1133600" cy="2712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WP7</a:t>
            </a: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7"/>
          <p:cNvSpPr/>
          <p:nvPr/>
        </p:nvSpPr>
        <p:spPr>
          <a:xfrm>
            <a:off x="4289167" y="3862967"/>
            <a:ext cx="1133600" cy="342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67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WP8</a:t>
            </a:r>
            <a:endParaRPr sz="1867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8400081" y="4993652"/>
            <a:ext cx="236821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NOV 20 – JUN 21</a:t>
            </a:r>
            <a:endParaRPr lang="sl-SI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8016157" y="4801809"/>
            <a:ext cx="472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FF0000"/>
                </a:solidFill>
              </a:rPr>
              <a:t>!</a:t>
            </a:r>
            <a:endParaRPr lang="sl-SI" sz="4400" dirty="0">
              <a:solidFill>
                <a:srgbClr val="FF0000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4765984" y="6333300"/>
            <a:ext cx="1331500" cy="4038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 smtClean="0"/>
              <a:t>OKT 19</a:t>
            </a:r>
            <a:endParaRPr lang="sl-SI" b="1" dirty="0"/>
          </a:p>
        </p:txBody>
      </p:sp>
      <p:sp>
        <p:nvSpPr>
          <p:cNvPr id="31" name="PoljeZBesedilom 30"/>
          <p:cNvSpPr txBox="1"/>
          <p:nvPr/>
        </p:nvSpPr>
        <p:spPr>
          <a:xfrm>
            <a:off x="4441750" y="6112467"/>
            <a:ext cx="472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solidFill>
                  <a:srgbClr val="FF0000"/>
                </a:solidFill>
              </a:rPr>
              <a:t>!</a:t>
            </a:r>
            <a:endParaRPr lang="sl-SI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378" y="493729"/>
            <a:ext cx="9374000" cy="98023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sl-SI" dirty="0" smtClean="0"/>
              <a:t>Pilotna izvedba projekta (nov20 – jun21)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4218" y="1647420"/>
            <a:ext cx="10683638" cy="3873485"/>
          </a:xfrm>
        </p:spPr>
        <p:txBody>
          <a:bodyPr/>
          <a:lstStyle/>
          <a:p>
            <a:r>
              <a:rPr lang="sl-SI" dirty="0" smtClean="0"/>
              <a:t>Ključna faza projekta</a:t>
            </a:r>
          </a:p>
          <a:p>
            <a:r>
              <a:rPr lang="sl-SI" dirty="0" smtClean="0"/>
              <a:t>Poteka v dveh razredih, v enem oddelku razreda</a:t>
            </a:r>
          </a:p>
          <a:p>
            <a:pPr lvl="1"/>
            <a:r>
              <a:rPr lang="sl-SI" b="1" dirty="0" smtClean="0"/>
              <a:t>6. ali 7. razred in 8. razred</a:t>
            </a:r>
            <a:r>
              <a:rPr lang="sl-SI" dirty="0" smtClean="0"/>
              <a:t>; izjemoma lahko samo 8. razred (če vsi člani tima poučujejo v tem razredu/oddelku)</a:t>
            </a:r>
          </a:p>
          <a:p>
            <a:pPr lvl="1"/>
            <a:r>
              <a:rPr lang="sl-SI" b="1" dirty="0" smtClean="0"/>
              <a:t>Vsak član tima sodeluje v vsaj dveh </a:t>
            </a:r>
            <a:r>
              <a:rPr lang="sl-SI" dirty="0" smtClean="0"/>
              <a:t>medpredmetnih STEM učnih enotah/sklopih</a:t>
            </a:r>
          </a:p>
          <a:p>
            <a:pPr lvl="1"/>
            <a:r>
              <a:rPr lang="sl-SI" dirty="0" smtClean="0"/>
              <a:t>V vsakem oddelku mora biti z </a:t>
            </a:r>
            <a:r>
              <a:rPr lang="sl-SI" b="1" dirty="0" smtClean="0"/>
              <a:t>učenci</a:t>
            </a:r>
            <a:r>
              <a:rPr lang="sl-SI" dirty="0" smtClean="0"/>
              <a:t> izpeljana najmanj </a:t>
            </a:r>
            <a:r>
              <a:rPr lang="sl-SI" b="1" dirty="0" smtClean="0"/>
              <a:t>dva </a:t>
            </a:r>
            <a:r>
              <a:rPr lang="sl-SI" dirty="0" smtClean="0"/>
              <a:t>STEM učna sklopa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0553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292404" y="440429"/>
            <a:ext cx="2555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Konceptualni okvir</a:t>
            </a:r>
            <a:endParaRPr lang="sl-SI" sz="3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t="2047"/>
          <a:stretch/>
        </p:blipFill>
        <p:spPr>
          <a:xfrm>
            <a:off x="2847525" y="201168"/>
            <a:ext cx="5975130" cy="59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5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090" y="383614"/>
            <a:ext cx="7622737" cy="61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4367" y="-152650"/>
            <a:ext cx="4200139" cy="71373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6392" y="189166"/>
            <a:ext cx="2298850" cy="66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407" y="374491"/>
            <a:ext cx="7353882" cy="242357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589" y="2029893"/>
            <a:ext cx="6896926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4005</TotalTime>
  <Words>1116</Words>
  <Application>Microsoft Office PowerPoint</Application>
  <PresentationFormat>Širokozaslonsko</PresentationFormat>
  <Paragraphs>235</Paragraphs>
  <Slides>26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Nunito</vt:lpstr>
      <vt:lpstr>PT Sans</vt:lpstr>
      <vt:lpstr>Wingdings</vt:lpstr>
      <vt:lpstr>1_Office Theme</vt:lpstr>
      <vt:lpstr>6. mesečni sestanek vodij ŠPT v projektu ATS STEM </vt:lpstr>
      <vt:lpstr>Dnevni red:</vt:lpstr>
      <vt:lpstr>Aktualne informacije o projektu</vt:lpstr>
      <vt:lpstr>PowerPointova predstavitev</vt:lpstr>
      <vt:lpstr>Pilotna izvedba projekta (nov20 – jun21)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STEM učna enota (learning cycle)</vt:lpstr>
      <vt:lpstr>Learning cycle = MEDPREDMETNA STEM UČNA ENOTA - vsaka učna enota/sklop naj razvija in vrednoti DVE prečni veščini - čas trajanja ni ključen, pomembno je, da je vključenih vseh 5 korakov (min 3 ure) - v enem razredu/oddelku naj bodo minimalno izvedeni DVE STEM UČNI ENOTI - vsaj dve učni enoti/sklopa razvijata isto veščino; če jih je več, lahko razvijamo in vrednotimo tudi druge prečne veščine </vt:lpstr>
      <vt:lpstr>Aktualne informacije o projektu</vt:lpstr>
      <vt:lpstr>2. Analiza stanja na šolah</vt:lpstr>
      <vt:lpstr>PowerPointova predstavitev</vt:lpstr>
      <vt:lpstr>PowerPointova predstavitev</vt:lpstr>
      <vt:lpstr>STEM učne enote naj:</vt:lpstr>
      <vt:lpstr>PowerPointova predstavitev</vt:lpstr>
      <vt:lpstr>MOOC analiza</vt:lpstr>
      <vt:lpstr>PowerPointova predstavitev</vt:lpstr>
      <vt:lpstr>PowerPointova predstavitev</vt:lpstr>
      <vt:lpstr>PowerPointova predstavitev</vt:lpstr>
      <vt:lpstr>PowerPointova predstavitev</vt:lpstr>
      <vt:lpstr>Kako naprej?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Mitja Ribic</dc:creator>
  <cp:lastModifiedBy>Bernarda Moravec</cp:lastModifiedBy>
  <cp:revision>151</cp:revision>
  <dcterms:created xsi:type="dcterms:W3CDTF">2015-02-26T08:26:11Z</dcterms:created>
  <dcterms:modified xsi:type="dcterms:W3CDTF">2020-05-14T11:50:25Z</dcterms:modified>
</cp:coreProperties>
</file>