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93" r:id="rId5"/>
    <p:sldId id="276" r:id="rId6"/>
    <p:sldId id="262" r:id="rId7"/>
    <p:sldId id="278" r:id="rId8"/>
    <p:sldId id="277" r:id="rId9"/>
    <p:sldId id="292" r:id="rId10"/>
    <p:sldId id="279" r:id="rId11"/>
    <p:sldId id="280" r:id="rId12"/>
    <p:sldId id="281" r:id="rId13"/>
    <p:sldId id="282" r:id="rId14"/>
    <p:sldId id="284" r:id="rId15"/>
    <p:sldId id="283" r:id="rId16"/>
    <p:sldId id="285" r:id="rId17"/>
    <p:sldId id="286" r:id="rId18"/>
    <p:sldId id="287" r:id="rId19"/>
    <p:sldId id="288" r:id="rId20"/>
    <p:sldId id="289" r:id="rId21"/>
    <p:sldId id="290" r:id="rId22"/>
    <p:sldId id="291" r:id="rId23"/>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2"/>
    <a:srgbClr val="F3800D"/>
    <a:srgbClr val="FFDD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304" autoAdjust="0"/>
  </p:normalViewPr>
  <p:slideViewPr>
    <p:cSldViewPr snapToGrid="0">
      <p:cViewPr varScale="1">
        <p:scale>
          <a:sx n="72" d="100"/>
          <a:sy n="72" d="100"/>
        </p:scale>
        <p:origin x="1230" y="5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CF00CB9-DFAF-4805-AE7C-FD778D311E93}" type="datetimeFigureOut">
              <a:rPr lang="sl-SI" smtClean="0"/>
              <a:t>11. 05. 2026</a:t>
            </a:fld>
            <a:endParaRPr lang="sl-SI"/>
          </a:p>
        </p:txBody>
      </p:sp>
      <p:sp>
        <p:nvSpPr>
          <p:cNvPr id="4" name="Označba mesta no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1F86BA0-BE69-45FA-B577-FFAA0C12ED3C}" type="slidenum">
              <a:rPr lang="sl-SI" smtClean="0"/>
              <a:t>‹#›</a:t>
            </a:fld>
            <a:endParaRPr lang="sl-SI"/>
          </a:p>
        </p:txBody>
      </p:sp>
    </p:spTree>
    <p:extLst>
      <p:ext uri="{BB962C8B-B14F-4D97-AF65-F5344CB8AC3E}">
        <p14:creationId xmlns:p14="http://schemas.microsoft.com/office/powerpoint/2010/main" val="1642294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EF51C09-19D6-4129-8E35-896F1D19E243}" type="datetimeFigureOut">
              <a:rPr lang="sl-SI" smtClean="0"/>
              <a:t>11. 05. 2026</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C860D9-4CA1-4386-93E1-4C7116A03353}" type="slidenum">
              <a:rPr lang="sl-SI" smtClean="0"/>
              <a:t>‹#›</a:t>
            </a:fld>
            <a:endParaRPr lang="sl-SI"/>
          </a:p>
        </p:txBody>
      </p:sp>
    </p:spTree>
    <p:extLst>
      <p:ext uri="{BB962C8B-B14F-4D97-AF65-F5344CB8AC3E}">
        <p14:creationId xmlns:p14="http://schemas.microsoft.com/office/powerpoint/2010/main" val="30698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Že lansko</a:t>
            </a:r>
            <a:r>
              <a:rPr lang="sl-SI" baseline="0" dirty="0" smtClean="0"/>
              <a:t> leto sem se v predstavitvi dotaknila področja skupnih ciljev, ki so del UN in KZ katerim je ravno v tem času lansko leto SSSI določil veljavnost. V tej predstavitvi bi rada področje skupnih ciljev še bolj osvetlila skozi prizmo trajnostne mobilnosti. Kompetenčna področja iz katerih izhajajo skupni cilji so  4. Na sliki jih je </a:t>
            </a:r>
            <a:r>
              <a:rPr lang="sl-SI" baseline="0" dirty="0" err="1" smtClean="0"/>
              <a:t>Copilot</a:t>
            </a:r>
            <a:r>
              <a:rPr lang="sl-SI" baseline="0" dirty="0" smtClean="0"/>
              <a:t> prikazal skozi trajnostno mobilnost. Izhajajo iz okvirja kompetenc, za njihovo umeščanje pa je bil podlaga dokument Umeščanje SC v prenovljenih KZ in UN.</a:t>
            </a:r>
            <a:endParaRPr lang="sl-SI" dirty="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2</a:t>
            </a:fld>
            <a:endParaRPr lang="sl-SI"/>
          </a:p>
        </p:txBody>
      </p:sp>
    </p:spTree>
    <p:extLst>
      <p:ext uri="{BB962C8B-B14F-4D97-AF65-F5344CB8AC3E}">
        <p14:creationId xmlns:p14="http://schemas.microsoft.com/office/powerpoint/2010/main" val="229728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Ne pozabimo vložka</a:t>
            </a:r>
            <a:r>
              <a:rPr lang="sl-SI" baseline="0" dirty="0" smtClean="0"/>
              <a:t> zaradi širitve, </a:t>
            </a:r>
            <a:r>
              <a:rPr lang="sl-SI" baseline="0" dirty="0" err="1" smtClean="0"/>
              <a:t>okoljskega</a:t>
            </a:r>
            <a:r>
              <a:rPr lang="sl-SI" baseline="0" dirty="0" smtClean="0"/>
              <a:t> odtisa, ki ga ta vložek povzroča. Ne nazadnje tudi nesreč/poškodb/smrti</a:t>
            </a:r>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smtClean="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11</a:t>
            </a:fld>
            <a:endParaRPr lang="sl-SI"/>
          </a:p>
        </p:txBody>
      </p:sp>
    </p:spTree>
    <p:extLst>
      <p:ext uri="{BB962C8B-B14F-4D97-AF65-F5344CB8AC3E}">
        <p14:creationId xmlns:p14="http://schemas.microsoft.com/office/powerpoint/2010/main" val="10139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Formuliramo problem! Ne rešitev!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smtClean="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12</a:t>
            </a:fld>
            <a:endParaRPr lang="sl-SI"/>
          </a:p>
        </p:txBody>
      </p:sp>
    </p:spTree>
    <p:extLst>
      <p:ext uri="{BB962C8B-B14F-4D97-AF65-F5344CB8AC3E}">
        <p14:creationId xmlns:p14="http://schemas.microsoft.com/office/powerpoint/2010/main" val="206849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smtClean="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13</a:t>
            </a:fld>
            <a:endParaRPr lang="sl-SI"/>
          </a:p>
        </p:txBody>
      </p:sp>
    </p:spTree>
    <p:extLst>
      <p:ext uri="{BB962C8B-B14F-4D97-AF65-F5344CB8AC3E}">
        <p14:creationId xmlns:p14="http://schemas.microsoft.com/office/powerpoint/2010/main" val="6383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Soočenje s spremembami/spreminjanje vrednot/</a:t>
            </a:r>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14</a:t>
            </a:fld>
            <a:endParaRPr lang="sl-SI"/>
          </a:p>
        </p:txBody>
      </p:sp>
    </p:spTree>
    <p:extLst>
      <p:ext uri="{BB962C8B-B14F-4D97-AF65-F5344CB8AC3E}">
        <p14:creationId xmlns:p14="http://schemas.microsoft.com/office/powerpoint/2010/main" val="2584739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Soočenje s spremembami/spreminjanje vrednot/</a:t>
            </a:r>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15</a:t>
            </a:fld>
            <a:endParaRPr lang="sl-SI"/>
          </a:p>
        </p:txBody>
      </p:sp>
    </p:spTree>
    <p:extLst>
      <p:ext uri="{BB962C8B-B14F-4D97-AF65-F5344CB8AC3E}">
        <p14:creationId xmlns:p14="http://schemas.microsoft.com/office/powerpoint/2010/main" val="3982188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Rezultati ICCS 2022 so pokazali, da precej manj naših učencev zanimajo družbena in politična vprašanja v družbi kot to velja za njihove vrstnike v mednarodnem merilu (v mednarodnem povprečju interes za družbena in politična vprašanja v družbi izkazuje 30 % učencev, v Sloveniji je delež takšnih učencev 22 % in je torej pod mednarodnim povprečjem)</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a:t>
            </a:r>
            <a:endParaRPr lang="sl-SI" dirty="0" smtClean="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16</a:t>
            </a:fld>
            <a:endParaRPr lang="sl-SI"/>
          </a:p>
        </p:txBody>
      </p:sp>
    </p:spTree>
    <p:extLst>
      <p:ext uri="{BB962C8B-B14F-4D97-AF65-F5344CB8AC3E}">
        <p14:creationId xmlns:p14="http://schemas.microsoft.com/office/powerpoint/2010/main" val="400475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smtClean="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17</a:t>
            </a:fld>
            <a:endParaRPr lang="sl-SI"/>
          </a:p>
        </p:txBody>
      </p:sp>
    </p:spTree>
    <p:extLst>
      <p:ext uri="{BB962C8B-B14F-4D97-AF65-F5344CB8AC3E}">
        <p14:creationId xmlns:p14="http://schemas.microsoft.com/office/powerpoint/2010/main" val="686780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Soočenje s spremembami/spreminjanje vrednot/</a:t>
            </a:r>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18</a:t>
            </a:fld>
            <a:endParaRPr lang="sl-SI"/>
          </a:p>
        </p:txBody>
      </p:sp>
    </p:spTree>
    <p:extLst>
      <p:ext uri="{BB962C8B-B14F-4D97-AF65-F5344CB8AC3E}">
        <p14:creationId xmlns:p14="http://schemas.microsoft.com/office/powerpoint/2010/main" val="980200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19</a:t>
            </a:fld>
            <a:endParaRPr lang="sl-SI"/>
          </a:p>
        </p:txBody>
      </p:sp>
    </p:spTree>
    <p:extLst>
      <p:ext uri="{BB962C8B-B14F-4D97-AF65-F5344CB8AC3E}">
        <p14:creationId xmlns:p14="http://schemas.microsoft.com/office/powerpoint/2010/main" val="1103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73771" y="5118695"/>
            <a:ext cx="5390290" cy="484930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sl-SI" sz="1200" dirty="0" smtClean="0"/>
              <a:t>Trajnostni razvoj je eno izmed 5</a:t>
            </a:r>
            <a:r>
              <a:rPr lang="sl-SI" sz="1200" baseline="0" dirty="0" smtClean="0"/>
              <a:t> </a:t>
            </a:r>
            <a:r>
              <a:rPr lang="sl-SI" sz="1200" baseline="0" dirty="0" smtClean="0"/>
              <a:t>področij skupnih </a:t>
            </a:r>
            <a:r>
              <a:rPr lang="sl-SI" sz="1200" baseline="0" dirty="0" smtClean="0"/>
              <a:t>ciljev, verjetno sedaj ne govorim nič novega, saj usposabljanja za uvajanje UN dajo temu velik poudarek.</a:t>
            </a:r>
          </a:p>
          <a:p>
            <a:pPr marL="0" marR="0" lvl="0" indent="0" algn="l" rtl="0">
              <a:lnSpc>
                <a:spcPct val="100000"/>
              </a:lnSpc>
              <a:spcBef>
                <a:spcPts val="0"/>
              </a:spcBef>
              <a:spcAft>
                <a:spcPts val="0"/>
              </a:spcAft>
              <a:buClr>
                <a:srgbClr val="000000"/>
              </a:buClr>
              <a:buSzPts val="1200"/>
              <a:buFont typeface="Arial"/>
              <a:buNone/>
            </a:pPr>
            <a:r>
              <a:rPr lang="sl-SI" sz="1200" dirty="0" smtClean="0"/>
              <a:t>To </a:t>
            </a:r>
            <a:r>
              <a:rPr lang="sl-SI" sz="1200" dirty="0" smtClean="0"/>
              <a:t>so torej cilji, ki niso ozko disciplinarni in jih lahko dosegamo pri različnih predmetih. Trenutne prakse kažejo, da prav ti skupni cilji pogosto ostajajo prezrti. Nujno je, da so skupni cilji ustrezno umeščeni v vse učne načrte. </a:t>
            </a:r>
          </a:p>
          <a:p>
            <a:pPr marL="457200" lvl="0" indent="-228600" algn="l" rtl="0">
              <a:lnSpc>
                <a:spcPct val="100000"/>
              </a:lnSpc>
              <a:spcBef>
                <a:spcPts val="0"/>
              </a:spcBef>
              <a:spcAft>
                <a:spcPts val="0"/>
              </a:spcAft>
              <a:buSzPts val="1100"/>
              <a:buNone/>
            </a:pPr>
            <a:endParaRPr dirty="0"/>
          </a:p>
        </p:txBody>
      </p:sp>
      <p:sp>
        <p:nvSpPr>
          <p:cNvPr id="99" name="Google Shape;99;p3:notes"/>
          <p:cNvSpPr txBox="1">
            <a:spLocks noGrp="1"/>
          </p:cNvSpPr>
          <p:nvPr>
            <p:ph type="sldNum" idx="12"/>
          </p:nvPr>
        </p:nvSpPr>
        <p:spPr>
          <a:xfrm>
            <a:off x="0" y="0"/>
            <a:ext cx="2973611" cy="32567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sl-SI"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1182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73771" y="5118695"/>
            <a:ext cx="5390290" cy="4849305"/>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803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Zakaj? Naslov… Ne samo zato, ker je to glavni poudarek projekta/naloge, ampak zato, ker je to resnično področje, ki je v šolskem prostoru</a:t>
            </a:r>
            <a:r>
              <a:rPr lang="sl-SI" baseline="0" dirty="0" smtClean="0"/>
              <a:t> eno izmed aktualnejših na področju TR.</a:t>
            </a:r>
          </a:p>
          <a:p>
            <a:r>
              <a:rPr lang="sl-SI" dirty="0" smtClean="0"/>
              <a:t>Je </a:t>
            </a:r>
            <a:r>
              <a:rPr lang="sl-SI" dirty="0" smtClean="0"/>
              <a:t>del našega vsakdana.</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Je sistemsko področje. Povezuje</a:t>
            </a:r>
            <a:r>
              <a:rPr lang="sl-SI" baseline="0" dirty="0" smtClean="0"/>
              <a:t> </a:t>
            </a:r>
            <a:r>
              <a:rPr lang="sl-SI" baseline="0" dirty="0" smtClean="0"/>
              <a:t>okolje, družbo, gospodarstvo: čeprav smo lahko optimistični glede učinkov prometa na okolje, ti učinki se namreč zmanjšujejo, kljub temu pa ima promet še vedno največji učinek na okolje. </a:t>
            </a:r>
            <a:r>
              <a:rPr lang="sl-SI" sz="1200" b="0" i="0" kern="1200" dirty="0" smtClean="0">
                <a:solidFill>
                  <a:schemeClr val="tx1"/>
                </a:solidFill>
                <a:effectLst/>
                <a:latin typeface="+mn-lt"/>
                <a:ea typeface="+mn-ea"/>
                <a:cs typeface="+mn-cs"/>
              </a:rPr>
              <a:t>Slovenija je na vrhu evropskih držav glede deleža izdatkov gospodinjstev za osebno mobilnost. V Sloveniji so gospodinjstva v letu 2022 porabila 17,5 % gospodinjskih sredstev za osebno mobilnost, in sicer 11,6 % za delovanje in 5,2 % za nakup vozil.</a:t>
            </a:r>
            <a:endParaRPr lang="sl-SI" dirty="0" smtClean="0"/>
          </a:p>
          <a:p>
            <a:endParaRPr lang="sl-SI" sz="1200" b="0" i="0" kern="1200" dirty="0" smtClean="0">
              <a:solidFill>
                <a:schemeClr val="tx1"/>
              </a:solidFill>
              <a:effectLst/>
              <a:latin typeface="+mn-lt"/>
              <a:ea typeface="+mn-ea"/>
              <a:cs typeface="+mn-cs"/>
            </a:endParaRPr>
          </a:p>
          <a:p>
            <a:pPr fontAlgn="t"/>
            <a:r>
              <a:rPr lang="sl-SI" sz="1200" b="0" i="0" kern="1200" dirty="0" smtClean="0">
                <a:solidFill>
                  <a:schemeClr val="tx1"/>
                </a:solidFill>
                <a:effectLst/>
                <a:latin typeface="+mn-lt"/>
                <a:ea typeface="+mn-ea"/>
                <a:cs typeface="+mn-cs"/>
              </a:rPr>
              <a:t>Zahteva sodelovanje različnih deležnikov: Učinkovita </a:t>
            </a:r>
            <a:r>
              <a:rPr lang="sl-SI" sz="1200" b="0" i="0" kern="1200" dirty="0" smtClean="0">
                <a:solidFill>
                  <a:schemeClr val="tx1"/>
                </a:solidFill>
                <a:effectLst/>
                <a:latin typeface="+mn-lt"/>
                <a:ea typeface="+mn-ea"/>
                <a:cs typeface="+mn-cs"/>
              </a:rPr>
              <a:t>trajnostna mobilnost vključuje:</a:t>
            </a:r>
            <a:r>
              <a:rPr lang="sl-SI" sz="1200" b="0" i="0" kern="1200" baseline="0" dirty="0" smtClean="0">
                <a:solidFill>
                  <a:schemeClr val="tx1"/>
                </a:solidFill>
                <a:effectLst/>
                <a:latin typeface="+mn-lt"/>
                <a:ea typeface="+mn-ea"/>
                <a:cs typeface="+mn-cs"/>
              </a:rPr>
              <a:t> </a:t>
            </a:r>
            <a:r>
              <a:rPr lang="sl-SI" sz="1200" b="0" i="0" kern="1200" dirty="0" smtClean="0">
                <a:solidFill>
                  <a:schemeClr val="tx1"/>
                </a:solidFill>
                <a:effectLst/>
                <a:latin typeface="+mn-lt"/>
                <a:ea typeface="+mn-ea"/>
                <a:cs typeface="+mn-cs"/>
              </a:rPr>
              <a:t>javni sektor,</a:t>
            </a:r>
            <a:r>
              <a:rPr lang="sl-SI" sz="1200" b="0" i="0" kern="1200" baseline="0" dirty="0" smtClean="0">
                <a:solidFill>
                  <a:schemeClr val="tx1"/>
                </a:solidFill>
                <a:effectLst/>
                <a:latin typeface="+mn-lt"/>
                <a:ea typeface="+mn-ea"/>
                <a:cs typeface="+mn-cs"/>
              </a:rPr>
              <a:t> </a:t>
            </a:r>
            <a:r>
              <a:rPr lang="sl-SI" sz="1200" b="0" i="0" kern="1200" dirty="0" smtClean="0">
                <a:solidFill>
                  <a:schemeClr val="tx1"/>
                </a:solidFill>
                <a:effectLst/>
                <a:latin typeface="+mn-lt"/>
                <a:ea typeface="+mn-ea"/>
                <a:cs typeface="+mn-cs"/>
              </a:rPr>
              <a:t>stroko (promet, urbanizem, okolje),</a:t>
            </a:r>
            <a:r>
              <a:rPr lang="sl-SI" sz="1200" b="0" i="0" kern="1200" baseline="0" dirty="0" smtClean="0">
                <a:solidFill>
                  <a:schemeClr val="tx1"/>
                </a:solidFill>
                <a:effectLst/>
                <a:latin typeface="+mn-lt"/>
                <a:ea typeface="+mn-ea"/>
                <a:cs typeface="+mn-cs"/>
              </a:rPr>
              <a:t> </a:t>
            </a:r>
            <a:r>
              <a:rPr lang="sl-SI" sz="1200" b="0" i="0" kern="1200" dirty="0" smtClean="0">
                <a:solidFill>
                  <a:schemeClr val="tx1"/>
                </a:solidFill>
                <a:effectLst/>
                <a:latin typeface="+mn-lt"/>
                <a:ea typeface="+mn-ea"/>
                <a:cs typeface="+mn-cs"/>
              </a:rPr>
              <a:t>gospodarstvo,</a:t>
            </a:r>
            <a:r>
              <a:rPr lang="sl-SI" sz="1200" b="0" i="0" kern="1200" baseline="0" dirty="0" smtClean="0">
                <a:solidFill>
                  <a:schemeClr val="tx1"/>
                </a:solidFill>
                <a:effectLst/>
                <a:latin typeface="+mn-lt"/>
                <a:ea typeface="+mn-ea"/>
                <a:cs typeface="+mn-cs"/>
              </a:rPr>
              <a:t> </a:t>
            </a:r>
            <a:r>
              <a:rPr lang="sl-SI" sz="1200" b="1" i="0" kern="1200" dirty="0" smtClean="0">
                <a:solidFill>
                  <a:schemeClr val="tx1"/>
                </a:solidFill>
                <a:effectLst/>
                <a:latin typeface="+mn-lt"/>
                <a:ea typeface="+mn-ea"/>
                <a:cs typeface="+mn-cs"/>
              </a:rPr>
              <a:t>Razvija kompetence sodelovanja, dialoga in soustvarjanja rešitev.</a:t>
            </a:r>
          </a:p>
          <a:p>
            <a:pPr fontAlgn="t"/>
            <a:endParaRPr lang="sl-SI" sz="1200" b="1" i="0" kern="1200" dirty="0" smtClean="0">
              <a:solidFill>
                <a:schemeClr val="tx1"/>
              </a:solidFill>
              <a:effectLst/>
              <a:latin typeface="+mn-lt"/>
              <a:ea typeface="+mn-ea"/>
              <a:cs typeface="+mn-cs"/>
            </a:endParaRPr>
          </a:p>
          <a:p>
            <a:pPr fontAlgn="t"/>
            <a:r>
              <a:rPr lang="sl-SI" sz="1200" b="0" i="0" kern="1200" dirty="0" smtClean="0">
                <a:solidFill>
                  <a:schemeClr val="tx1"/>
                </a:solidFill>
                <a:effectLst/>
                <a:latin typeface="+mn-lt"/>
                <a:ea typeface="+mn-ea"/>
                <a:cs typeface="+mn-cs"/>
              </a:rPr>
              <a:t>Vključuje vprašanje socialne pravičnosti: Trajnostna </a:t>
            </a:r>
            <a:r>
              <a:rPr lang="sl-SI" sz="1200" b="0" i="0" kern="1200" dirty="0" smtClean="0">
                <a:solidFill>
                  <a:schemeClr val="tx1"/>
                </a:solidFill>
                <a:effectLst/>
                <a:latin typeface="+mn-lt"/>
                <a:ea typeface="+mn-ea"/>
                <a:cs typeface="+mn-cs"/>
              </a:rPr>
              <a:t>mobilnost ni le tehnično </a:t>
            </a:r>
            <a:r>
              <a:rPr lang="sl-SI" sz="1200" b="0" i="0" kern="1200" dirty="0" err="1" smtClean="0">
                <a:solidFill>
                  <a:schemeClr val="tx1"/>
                </a:solidFill>
                <a:effectLst/>
                <a:latin typeface="+mn-lt"/>
                <a:ea typeface="+mn-ea"/>
                <a:cs typeface="+mn-cs"/>
              </a:rPr>
              <a:t>vprašanje:kdo</a:t>
            </a:r>
            <a:r>
              <a:rPr lang="sl-SI" sz="1200" b="0" i="0" kern="1200" dirty="0" smtClean="0">
                <a:solidFill>
                  <a:schemeClr val="tx1"/>
                </a:solidFill>
                <a:effectLst/>
                <a:latin typeface="+mn-lt"/>
                <a:ea typeface="+mn-ea"/>
                <a:cs typeface="+mn-cs"/>
              </a:rPr>
              <a:t> ima dostop do </a:t>
            </a:r>
            <a:r>
              <a:rPr lang="sl-SI" sz="1200" b="0" i="0" kern="1200" dirty="0" err="1" smtClean="0">
                <a:solidFill>
                  <a:schemeClr val="tx1"/>
                </a:solidFill>
                <a:effectLst/>
                <a:latin typeface="+mn-lt"/>
                <a:ea typeface="+mn-ea"/>
                <a:cs typeface="+mn-cs"/>
              </a:rPr>
              <a:t>storitev,kdo</a:t>
            </a:r>
            <a:r>
              <a:rPr lang="sl-SI" sz="1200" b="0" i="0" kern="1200" dirty="0" smtClean="0">
                <a:solidFill>
                  <a:schemeClr val="tx1"/>
                </a:solidFill>
                <a:effectLst/>
                <a:latin typeface="+mn-lt"/>
                <a:ea typeface="+mn-ea"/>
                <a:cs typeface="+mn-cs"/>
              </a:rPr>
              <a:t> nosi stroške in kdo </a:t>
            </a:r>
            <a:r>
              <a:rPr lang="sl-SI" sz="1200" b="0" i="0" kern="1200" dirty="0" err="1" smtClean="0">
                <a:solidFill>
                  <a:schemeClr val="tx1"/>
                </a:solidFill>
                <a:effectLst/>
                <a:latin typeface="+mn-lt"/>
                <a:ea typeface="+mn-ea"/>
                <a:cs typeface="+mn-cs"/>
              </a:rPr>
              <a:t>koristi,kako</a:t>
            </a:r>
            <a:r>
              <a:rPr lang="sl-SI" sz="1200" b="0" i="0" kern="1200" dirty="0" smtClean="0">
                <a:solidFill>
                  <a:schemeClr val="tx1"/>
                </a:solidFill>
                <a:effectLst/>
                <a:latin typeface="+mn-lt"/>
                <a:ea typeface="+mn-ea"/>
                <a:cs typeface="+mn-cs"/>
              </a:rPr>
              <a:t> zagotoviti mobilnost ranljivim skupinam.</a:t>
            </a:r>
          </a:p>
          <a:p>
            <a:pPr fontAlgn="t"/>
            <a:endParaRPr lang="sl-SI" sz="1200" b="0" i="0" kern="1200" dirty="0" smtClean="0">
              <a:solidFill>
                <a:schemeClr val="tx1"/>
              </a:solidFill>
              <a:effectLst/>
              <a:latin typeface="+mn-lt"/>
              <a:ea typeface="+mn-ea"/>
              <a:cs typeface="+mn-cs"/>
            </a:endParaRPr>
          </a:p>
          <a:p>
            <a:pPr fontAlgn="t"/>
            <a:r>
              <a:rPr lang="sl-SI" sz="1200" b="0" i="0" kern="1200" dirty="0" smtClean="0">
                <a:solidFill>
                  <a:schemeClr val="tx1"/>
                </a:solidFill>
                <a:effectLst/>
                <a:latin typeface="+mn-lt"/>
                <a:ea typeface="+mn-ea"/>
                <a:cs typeface="+mn-cs"/>
              </a:rPr>
              <a:t>Trajnostni prehod brez socialne pravičnosti ni legitimen.</a:t>
            </a:r>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5</a:t>
            </a:fld>
            <a:endParaRPr lang="sl-SI"/>
          </a:p>
        </p:txBody>
      </p:sp>
    </p:spTree>
    <p:extLst>
      <p:ext uri="{BB962C8B-B14F-4D97-AF65-F5344CB8AC3E}">
        <p14:creationId xmlns:p14="http://schemas.microsoft.com/office/powerpoint/2010/main" val="41258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V nadaljevanju sem bom sprehodila</a:t>
            </a:r>
            <a:r>
              <a:rPr lang="sl-SI" baseline="0" dirty="0" smtClean="0"/>
              <a:t> skozi kompetenčna področja in nakazala, kako jih lahko razvijate skozi TM. To ne pomeni, da idej ni veliko več, boljših, ki jih boste ustvarili skupaj z učenci. Bi pa rada pokazala, da je TM praktično pri vseh predmetih področje, kjer lahko udejanjate SC.</a:t>
            </a:r>
            <a:endParaRPr lang="sl-SI" dirty="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6</a:t>
            </a:fld>
            <a:endParaRPr lang="sl-SI"/>
          </a:p>
        </p:txBody>
      </p:sp>
    </p:spTree>
    <p:extLst>
      <p:ext uri="{BB962C8B-B14F-4D97-AF65-F5344CB8AC3E}">
        <p14:creationId xmlns:p14="http://schemas.microsoft.com/office/powerpoint/2010/main" val="213662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Sem raje hiter in</a:t>
            </a:r>
            <a:r>
              <a:rPr lang="sl-SI" baseline="0" dirty="0" smtClean="0"/>
              <a:t> izberem avto? Raje skrbim za zdravje in vzamem kolo/grem peš</a:t>
            </a:r>
            <a:r>
              <a:rPr lang="sl-SI" baseline="0" dirty="0" smtClean="0"/>
              <a:t>?</a:t>
            </a:r>
          </a:p>
          <a:p>
            <a:r>
              <a:rPr lang="sl-SI" baseline="0" dirty="0" smtClean="0"/>
              <a:t>Kaj nam pomeni lastništvo avtomobila? Veliko, saj nam število osebnih avtomobilov narašča.</a:t>
            </a:r>
          </a:p>
          <a:p>
            <a:endParaRPr lang="sl-SI" dirty="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7</a:t>
            </a:fld>
            <a:endParaRPr lang="sl-SI"/>
          </a:p>
        </p:txBody>
      </p:sp>
    </p:spTree>
    <p:extLst>
      <p:ext uri="{BB962C8B-B14F-4D97-AF65-F5344CB8AC3E}">
        <p14:creationId xmlns:p14="http://schemas.microsoft.com/office/powerpoint/2010/main" val="284472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Pravičnost v medgeneracijskem </a:t>
            </a:r>
            <a:r>
              <a:rPr lang="sl-SI" dirty="0" smtClean="0"/>
              <a:t>smislu</a:t>
            </a:r>
          </a:p>
          <a:p>
            <a:r>
              <a:rPr lang="sl-SI" dirty="0" smtClean="0"/>
              <a:t>Ranljivih</a:t>
            </a:r>
            <a:r>
              <a:rPr lang="sl-SI" baseline="0" dirty="0" smtClean="0"/>
              <a:t> skupin v prometu ni malo.</a:t>
            </a:r>
            <a:endParaRPr lang="sl-SI" dirty="0" smtClean="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8</a:t>
            </a:fld>
            <a:endParaRPr lang="sl-SI"/>
          </a:p>
        </p:txBody>
      </p:sp>
    </p:spTree>
    <p:extLst>
      <p:ext uri="{BB962C8B-B14F-4D97-AF65-F5344CB8AC3E}">
        <p14:creationId xmlns:p14="http://schemas.microsoft.com/office/powerpoint/2010/main" val="124358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smtClean="0">
                <a:solidFill>
                  <a:schemeClr val="tx1"/>
                </a:solidFill>
                <a:effectLst/>
                <a:latin typeface="+mn-lt"/>
                <a:ea typeface="+mn-ea"/>
                <a:cs typeface="+mn-cs"/>
              </a:rPr>
              <a:t>Izpusti toplogrednih plinov (TGP) iz prometa so se v Sloveniji med leti 1986 - 2022 skoraj potrojili.</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smtClean="0">
                <a:solidFill>
                  <a:schemeClr val="tx1"/>
                </a:solidFill>
                <a:effectLst/>
                <a:latin typeface="+mn-lt"/>
                <a:ea typeface="+mn-ea"/>
                <a:cs typeface="+mn-cs"/>
              </a:rPr>
              <a:t>Katera</a:t>
            </a:r>
            <a:r>
              <a:rPr lang="sl-SI" sz="1200" b="0" i="0" kern="1200" baseline="0" dirty="0" smtClean="0">
                <a:solidFill>
                  <a:schemeClr val="tx1"/>
                </a:solidFill>
                <a:effectLst/>
                <a:latin typeface="+mn-lt"/>
                <a:ea typeface="+mn-ea"/>
                <a:cs typeface="+mn-cs"/>
              </a:rPr>
              <a:t> je še sprejemljiva raven prometnih obremenitev za okolje?</a:t>
            </a:r>
            <a:endParaRPr lang="sl-SI" dirty="0" smtClean="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9</a:t>
            </a:fld>
            <a:endParaRPr lang="sl-SI"/>
          </a:p>
        </p:txBody>
      </p:sp>
    </p:spTree>
    <p:extLst>
      <p:ext uri="{BB962C8B-B14F-4D97-AF65-F5344CB8AC3E}">
        <p14:creationId xmlns:p14="http://schemas.microsoft.com/office/powerpoint/2010/main" val="189518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20%</a:t>
            </a:r>
            <a:r>
              <a:rPr lang="sl-SI" baseline="0" dirty="0" smtClean="0"/>
              <a:t> vseh bolnišničnih sprejemov otrok je sprejemov zaradi bolezni dihal.</a:t>
            </a:r>
            <a:endParaRPr lang="sl-SI" dirty="0" smtClean="0"/>
          </a:p>
        </p:txBody>
      </p:sp>
      <p:sp>
        <p:nvSpPr>
          <p:cNvPr id="4" name="Označba mesta številke diapozitiva 3"/>
          <p:cNvSpPr>
            <a:spLocks noGrp="1"/>
          </p:cNvSpPr>
          <p:nvPr>
            <p:ph type="sldNum" sz="quarter" idx="10"/>
          </p:nvPr>
        </p:nvSpPr>
        <p:spPr/>
        <p:txBody>
          <a:bodyPr/>
          <a:lstStyle/>
          <a:p>
            <a:fld id="{E4C860D9-4CA1-4386-93E1-4C7116A03353}" type="slidenum">
              <a:rPr lang="sl-SI" smtClean="0"/>
              <a:t>10</a:t>
            </a:fld>
            <a:endParaRPr lang="sl-SI"/>
          </a:p>
        </p:txBody>
      </p:sp>
    </p:spTree>
    <p:extLst>
      <p:ext uri="{BB962C8B-B14F-4D97-AF65-F5344CB8AC3E}">
        <p14:creationId xmlns:p14="http://schemas.microsoft.com/office/powerpoint/2010/main" val="1310980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B76BD61F-404B-6795-942A-55FB924DCC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28700"/>
          </a:xfrm>
          <a:prstGeom prst="rect">
            <a:avLst/>
          </a:prstGeom>
        </p:spPr>
      </p:pic>
      <p:pic>
        <p:nvPicPr>
          <p:cNvPr id="8" name="Slika 7">
            <a:extLst>
              <a:ext uri="{FF2B5EF4-FFF2-40B4-BE49-F238E27FC236}">
                <a16:creationId xmlns:a16="http://schemas.microsoft.com/office/drawing/2014/main" id="{20B3C5BA-0C47-9A01-4083-CC5D577B8F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cxnSp>
        <p:nvCxnSpPr>
          <p:cNvPr id="9" name="Raven povezovalnik 8">
            <a:extLst>
              <a:ext uri="{FF2B5EF4-FFF2-40B4-BE49-F238E27FC236}">
                <a16:creationId xmlns:a16="http://schemas.microsoft.com/office/drawing/2014/main" id="{6AE4F735-610B-5D5F-010B-F717DE06FE80}"/>
              </a:ext>
            </a:extLst>
          </p:cNvPr>
          <p:cNvCxnSpPr/>
          <p:nvPr userDrawn="1"/>
        </p:nvCxnSpPr>
        <p:spPr>
          <a:xfrm>
            <a:off x="2475611" y="2657434"/>
            <a:ext cx="8859330" cy="0"/>
          </a:xfrm>
          <a:prstGeom prst="line">
            <a:avLst/>
          </a:prstGeom>
          <a:ln>
            <a:solidFill>
              <a:srgbClr val="007C9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9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9814CE-9D73-B7DA-CD0A-D605CC78FED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45355CF-4B9D-2A94-7B24-2505F492E573}"/>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2DCE13F-59F9-035A-BA95-2C2635976C05}"/>
              </a:ext>
            </a:extLst>
          </p:cNvPr>
          <p:cNvSpPr>
            <a:spLocks noGrp="1"/>
          </p:cNvSpPr>
          <p:nvPr>
            <p:ph type="dt" sz="half" idx="10"/>
          </p:nvPr>
        </p:nvSpPr>
        <p:spPr/>
        <p:txBody>
          <a:bodyPr/>
          <a:lstStyle/>
          <a:p>
            <a:fld id="{F3C81A88-4A21-4EC2-9E92-3D0FE17FAFFE}" type="datetimeFigureOut">
              <a:rPr lang="sl-SI" smtClean="0"/>
              <a:t>11. 05. 2026</a:t>
            </a:fld>
            <a:endParaRPr lang="sl-SI"/>
          </a:p>
        </p:txBody>
      </p:sp>
      <p:sp>
        <p:nvSpPr>
          <p:cNvPr id="5" name="Označba mesta noge 4">
            <a:extLst>
              <a:ext uri="{FF2B5EF4-FFF2-40B4-BE49-F238E27FC236}">
                <a16:creationId xmlns:a16="http://schemas.microsoft.com/office/drawing/2014/main" id="{CB30F1B2-FFA1-F818-3F1D-0492F22C70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77AC973-7BBD-3153-3DCE-5C717B0E7A0B}"/>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348529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6FC0B4A1-51DA-9689-FD76-047704542113}"/>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3FBB4BA-9F72-6EC2-AE16-1795095FDCC9}"/>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BEECE35-F701-5490-4DF8-561A75BFEC7C}"/>
              </a:ext>
            </a:extLst>
          </p:cNvPr>
          <p:cNvSpPr>
            <a:spLocks noGrp="1"/>
          </p:cNvSpPr>
          <p:nvPr>
            <p:ph type="dt" sz="half" idx="10"/>
          </p:nvPr>
        </p:nvSpPr>
        <p:spPr/>
        <p:txBody>
          <a:bodyPr/>
          <a:lstStyle/>
          <a:p>
            <a:fld id="{F3C81A88-4A21-4EC2-9E92-3D0FE17FAFFE}" type="datetimeFigureOut">
              <a:rPr lang="sl-SI" smtClean="0"/>
              <a:t>11. 05. 2026</a:t>
            </a:fld>
            <a:endParaRPr lang="sl-SI"/>
          </a:p>
        </p:txBody>
      </p:sp>
      <p:sp>
        <p:nvSpPr>
          <p:cNvPr id="5" name="Označba mesta noge 4">
            <a:extLst>
              <a:ext uri="{FF2B5EF4-FFF2-40B4-BE49-F238E27FC236}">
                <a16:creationId xmlns:a16="http://schemas.microsoft.com/office/drawing/2014/main" id="{51C3CA7D-9158-4A50-603C-9C65FB49FC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4B7C6C3-A6A9-9B13-638E-8867A84F9F88}"/>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279663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7090B5A7-30F4-A55F-1042-0BBBDF3F8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87400"/>
          </a:xfrm>
          <a:prstGeom prst="rect">
            <a:avLst/>
          </a:prstGeom>
        </p:spPr>
      </p:pic>
      <p:pic>
        <p:nvPicPr>
          <p:cNvPr id="10" name="Slika 9">
            <a:extLst>
              <a:ext uri="{FF2B5EF4-FFF2-40B4-BE49-F238E27FC236}">
                <a16:creationId xmlns:a16="http://schemas.microsoft.com/office/drawing/2014/main" id="{DB83EEDB-038F-0976-E619-108D2DC1CF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11950"/>
            <a:ext cx="12192000" cy="146050"/>
          </a:xfrm>
          <a:prstGeom prst="rect">
            <a:avLst/>
          </a:prstGeom>
        </p:spPr>
      </p:pic>
      <p:sp>
        <p:nvSpPr>
          <p:cNvPr id="11" name="Naslov 10">
            <a:extLst>
              <a:ext uri="{FF2B5EF4-FFF2-40B4-BE49-F238E27FC236}">
                <a16:creationId xmlns:a16="http://schemas.microsoft.com/office/drawing/2014/main" id="{3BB8C943-59DB-E20D-6830-46562F19B3AB}"/>
              </a:ext>
            </a:extLst>
          </p:cNvPr>
          <p:cNvSpPr>
            <a:spLocks noGrp="1"/>
          </p:cNvSpPr>
          <p:nvPr>
            <p:ph type="title" hasCustomPrompt="1"/>
          </p:nvPr>
        </p:nvSpPr>
        <p:spPr>
          <a:xfrm>
            <a:off x="838200" y="511774"/>
            <a:ext cx="10515600" cy="1325563"/>
          </a:xfrm>
        </p:spPr>
        <p:txBody>
          <a:bodyPr>
            <a:normAutofit/>
          </a:bodyPr>
          <a:lstStyle>
            <a:lvl1pPr>
              <a:defRPr sz="3600">
                <a:solidFill>
                  <a:srgbClr val="007C92"/>
                </a:solidFill>
              </a:defRPr>
            </a:lvl1pPr>
          </a:lstStyle>
          <a:p>
            <a:r>
              <a:rPr lang="sl-SI" dirty="0"/>
              <a:t>Naslov</a:t>
            </a:r>
          </a:p>
        </p:txBody>
      </p:sp>
      <p:sp>
        <p:nvSpPr>
          <p:cNvPr id="15" name="Označba mesta vsebine 2">
            <a:extLst>
              <a:ext uri="{FF2B5EF4-FFF2-40B4-BE49-F238E27FC236}">
                <a16:creationId xmlns:a16="http://schemas.microsoft.com/office/drawing/2014/main" id="{5EECD618-1445-73E4-4936-F2EC1890B662}"/>
              </a:ext>
            </a:extLst>
          </p:cNvPr>
          <p:cNvSpPr>
            <a:spLocks noGrp="1"/>
          </p:cNvSpPr>
          <p:nvPr>
            <p:ph sz="half" idx="1"/>
          </p:nvPr>
        </p:nvSpPr>
        <p:spPr>
          <a:xfrm>
            <a:off x="838199" y="1825625"/>
            <a:ext cx="10515599" cy="4351338"/>
          </a:xfrm>
        </p:spPr>
        <p:txBody>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144088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91DFB1-70FE-E674-AF6E-004B6FDAAEA6}"/>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85C3B3E9-6ABB-33A7-A3E8-3AE8F99750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E6DD4620-BD0E-4632-8A03-707FB0ADF651}"/>
              </a:ext>
            </a:extLst>
          </p:cNvPr>
          <p:cNvSpPr>
            <a:spLocks noGrp="1"/>
          </p:cNvSpPr>
          <p:nvPr>
            <p:ph type="dt" sz="half" idx="10"/>
          </p:nvPr>
        </p:nvSpPr>
        <p:spPr/>
        <p:txBody>
          <a:bodyPr/>
          <a:lstStyle/>
          <a:p>
            <a:fld id="{F3C81A88-4A21-4EC2-9E92-3D0FE17FAFFE}" type="datetimeFigureOut">
              <a:rPr lang="sl-SI" smtClean="0"/>
              <a:t>11. 05. 2026</a:t>
            </a:fld>
            <a:endParaRPr lang="sl-SI"/>
          </a:p>
        </p:txBody>
      </p:sp>
      <p:sp>
        <p:nvSpPr>
          <p:cNvPr id="5" name="Označba mesta noge 4">
            <a:extLst>
              <a:ext uri="{FF2B5EF4-FFF2-40B4-BE49-F238E27FC236}">
                <a16:creationId xmlns:a16="http://schemas.microsoft.com/office/drawing/2014/main" id="{664D2175-ADF1-4E1E-D4DF-0695D302D78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A1F7DE7-A8A1-18A0-6B3A-292249C21B80}"/>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76760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665EC2-BA20-25C2-4F06-B3038661824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C74462E-2E38-54F0-1882-1DCC0B9CA733}"/>
              </a:ext>
            </a:extLst>
          </p:cNvPr>
          <p:cNvSpPr>
            <a:spLocks noGrp="1"/>
          </p:cNvSpPr>
          <p:nvPr>
            <p:ph sz="half" idx="1"/>
          </p:nvPr>
        </p:nvSpPr>
        <p:spPr>
          <a:xfrm>
            <a:off x="838200" y="1825625"/>
            <a:ext cx="5181600" cy="4351338"/>
          </a:xfrm>
        </p:spPr>
        <p:txBody>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a:extLst>
              <a:ext uri="{FF2B5EF4-FFF2-40B4-BE49-F238E27FC236}">
                <a16:creationId xmlns:a16="http://schemas.microsoft.com/office/drawing/2014/main" id="{9A1AF97F-A01E-0F7B-DD6C-B5448C35A870}"/>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B6F6E0A-D74E-395F-6B26-87C5E354459A}"/>
              </a:ext>
            </a:extLst>
          </p:cNvPr>
          <p:cNvSpPr>
            <a:spLocks noGrp="1"/>
          </p:cNvSpPr>
          <p:nvPr>
            <p:ph type="dt" sz="half" idx="10"/>
          </p:nvPr>
        </p:nvSpPr>
        <p:spPr/>
        <p:txBody>
          <a:bodyPr/>
          <a:lstStyle/>
          <a:p>
            <a:fld id="{F3C81A88-4A21-4EC2-9E92-3D0FE17FAFFE}" type="datetimeFigureOut">
              <a:rPr lang="sl-SI" smtClean="0"/>
              <a:t>11. 05. 2026</a:t>
            </a:fld>
            <a:endParaRPr lang="sl-SI"/>
          </a:p>
        </p:txBody>
      </p:sp>
      <p:sp>
        <p:nvSpPr>
          <p:cNvPr id="6" name="Označba mesta noge 5">
            <a:extLst>
              <a:ext uri="{FF2B5EF4-FFF2-40B4-BE49-F238E27FC236}">
                <a16:creationId xmlns:a16="http://schemas.microsoft.com/office/drawing/2014/main" id="{419C4EE6-C475-4948-5B4B-C75F6F93368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4AA757A-103E-4C61-8BBF-738D59D7C9C2}"/>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02656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A5F9E4-C2FF-EE03-159B-ACA6258F9E3C}"/>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53275B6-5AAD-5938-38F4-3B35FBC77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8F05586-2929-0CA5-E0C0-9096BA419163}"/>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F2A092E7-AA46-603A-D3E7-F2D506E55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4855159-078F-5202-51FC-9F3889896AAA}"/>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761EAFBE-5BD5-75E2-F627-8F55D3D58839}"/>
              </a:ext>
            </a:extLst>
          </p:cNvPr>
          <p:cNvSpPr>
            <a:spLocks noGrp="1"/>
          </p:cNvSpPr>
          <p:nvPr>
            <p:ph type="dt" sz="half" idx="10"/>
          </p:nvPr>
        </p:nvSpPr>
        <p:spPr/>
        <p:txBody>
          <a:bodyPr/>
          <a:lstStyle/>
          <a:p>
            <a:fld id="{F3C81A88-4A21-4EC2-9E92-3D0FE17FAFFE}" type="datetimeFigureOut">
              <a:rPr lang="sl-SI" smtClean="0"/>
              <a:t>11. 05. 2026</a:t>
            </a:fld>
            <a:endParaRPr lang="sl-SI"/>
          </a:p>
        </p:txBody>
      </p:sp>
      <p:sp>
        <p:nvSpPr>
          <p:cNvPr id="8" name="Označba mesta noge 7">
            <a:extLst>
              <a:ext uri="{FF2B5EF4-FFF2-40B4-BE49-F238E27FC236}">
                <a16:creationId xmlns:a16="http://schemas.microsoft.com/office/drawing/2014/main" id="{DA27DFBB-E547-9C85-BC6B-31942BC1DDAB}"/>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76B11330-BDA5-81A8-BF20-B3EB242D191C}"/>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95374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872611-0207-75C5-C8AB-8E5714C5000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DDE4A043-5D1F-2788-D57D-FE6C1CF810C2}"/>
              </a:ext>
            </a:extLst>
          </p:cNvPr>
          <p:cNvSpPr>
            <a:spLocks noGrp="1"/>
          </p:cNvSpPr>
          <p:nvPr>
            <p:ph type="dt" sz="half" idx="10"/>
          </p:nvPr>
        </p:nvSpPr>
        <p:spPr/>
        <p:txBody>
          <a:bodyPr/>
          <a:lstStyle/>
          <a:p>
            <a:fld id="{F3C81A88-4A21-4EC2-9E92-3D0FE17FAFFE}" type="datetimeFigureOut">
              <a:rPr lang="sl-SI" smtClean="0"/>
              <a:t>11. 05. 2026</a:t>
            </a:fld>
            <a:endParaRPr lang="sl-SI"/>
          </a:p>
        </p:txBody>
      </p:sp>
      <p:sp>
        <p:nvSpPr>
          <p:cNvPr id="4" name="Označba mesta noge 3">
            <a:extLst>
              <a:ext uri="{FF2B5EF4-FFF2-40B4-BE49-F238E27FC236}">
                <a16:creationId xmlns:a16="http://schemas.microsoft.com/office/drawing/2014/main" id="{D49CFB3A-AEFD-E0DF-1173-B9E05E9D137C}"/>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E6A5C29-2867-3239-5912-6B0F5EFD8B90}"/>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6746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89ACFF9A-B504-40C9-C0D2-767F2E7C101C}"/>
              </a:ext>
            </a:extLst>
          </p:cNvPr>
          <p:cNvSpPr>
            <a:spLocks noGrp="1"/>
          </p:cNvSpPr>
          <p:nvPr>
            <p:ph type="dt" sz="half" idx="10"/>
          </p:nvPr>
        </p:nvSpPr>
        <p:spPr/>
        <p:txBody>
          <a:bodyPr/>
          <a:lstStyle/>
          <a:p>
            <a:fld id="{F3C81A88-4A21-4EC2-9E92-3D0FE17FAFFE}" type="datetimeFigureOut">
              <a:rPr lang="sl-SI" smtClean="0"/>
              <a:t>11. 05. 2026</a:t>
            </a:fld>
            <a:endParaRPr lang="sl-SI"/>
          </a:p>
        </p:txBody>
      </p:sp>
      <p:sp>
        <p:nvSpPr>
          <p:cNvPr id="3" name="Označba mesta noge 2">
            <a:extLst>
              <a:ext uri="{FF2B5EF4-FFF2-40B4-BE49-F238E27FC236}">
                <a16:creationId xmlns:a16="http://schemas.microsoft.com/office/drawing/2014/main" id="{3C879788-439E-F17F-3BBF-A5496033B5D6}"/>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4546EF7B-9BB6-79D7-E2EF-623545A2313A}"/>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39712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17A405-97EE-4AC0-4BF9-7FB955748D50}"/>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EFAF371-76E6-0A55-0291-2A792E389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FD20E0A1-6909-6BB1-38BE-1571F97CD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15AA827F-1AF8-B1EA-9602-3EB1B5B9EDF7}"/>
              </a:ext>
            </a:extLst>
          </p:cNvPr>
          <p:cNvSpPr>
            <a:spLocks noGrp="1"/>
          </p:cNvSpPr>
          <p:nvPr>
            <p:ph type="dt" sz="half" idx="10"/>
          </p:nvPr>
        </p:nvSpPr>
        <p:spPr/>
        <p:txBody>
          <a:bodyPr/>
          <a:lstStyle/>
          <a:p>
            <a:fld id="{F3C81A88-4A21-4EC2-9E92-3D0FE17FAFFE}" type="datetimeFigureOut">
              <a:rPr lang="sl-SI" smtClean="0"/>
              <a:t>11. 05. 2026</a:t>
            </a:fld>
            <a:endParaRPr lang="sl-SI"/>
          </a:p>
        </p:txBody>
      </p:sp>
      <p:sp>
        <p:nvSpPr>
          <p:cNvPr id="6" name="Označba mesta noge 5">
            <a:extLst>
              <a:ext uri="{FF2B5EF4-FFF2-40B4-BE49-F238E27FC236}">
                <a16:creationId xmlns:a16="http://schemas.microsoft.com/office/drawing/2014/main" id="{F3F1D76A-89FB-7602-FD18-EDBC3FD6674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C195807-40A1-3996-9332-5B0D4BA62EB8}"/>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425871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66FCE2-EAB8-E6B0-5522-059C6DC8B53C}"/>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33D1FF4-7845-E362-64C8-DE1FE3380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F5CD8AE3-8AD5-76BC-8961-68241DC6C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31509D6-9DD0-81BC-6919-B66EC83EFF8C}"/>
              </a:ext>
            </a:extLst>
          </p:cNvPr>
          <p:cNvSpPr>
            <a:spLocks noGrp="1"/>
          </p:cNvSpPr>
          <p:nvPr>
            <p:ph type="dt" sz="half" idx="10"/>
          </p:nvPr>
        </p:nvSpPr>
        <p:spPr/>
        <p:txBody>
          <a:bodyPr/>
          <a:lstStyle/>
          <a:p>
            <a:fld id="{F3C81A88-4A21-4EC2-9E92-3D0FE17FAFFE}" type="datetimeFigureOut">
              <a:rPr lang="sl-SI" smtClean="0"/>
              <a:t>11. 05. 2026</a:t>
            </a:fld>
            <a:endParaRPr lang="sl-SI"/>
          </a:p>
        </p:txBody>
      </p:sp>
      <p:sp>
        <p:nvSpPr>
          <p:cNvPr id="6" name="Označba mesta noge 5">
            <a:extLst>
              <a:ext uri="{FF2B5EF4-FFF2-40B4-BE49-F238E27FC236}">
                <a16:creationId xmlns:a16="http://schemas.microsoft.com/office/drawing/2014/main" id="{B3F777A6-5CB5-73F1-0D6E-AD94F33B440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35D7399-F640-B3F4-0E8D-F0CC46FA7ADF}"/>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295001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1F4A2469-8D62-FE0B-F1FE-93DF98C6CD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D54D5BE-2A9E-C693-7031-D38F11921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96E25B7-D810-B26F-1BB8-AC0276C6E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C81A88-4A21-4EC2-9E92-3D0FE17FAFFE}" type="datetimeFigureOut">
              <a:rPr lang="sl-SI" smtClean="0"/>
              <a:t>11. 05. 2026</a:t>
            </a:fld>
            <a:endParaRPr lang="sl-SI"/>
          </a:p>
        </p:txBody>
      </p:sp>
      <p:sp>
        <p:nvSpPr>
          <p:cNvPr id="5" name="Označba mesta noge 4">
            <a:extLst>
              <a:ext uri="{FF2B5EF4-FFF2-40B4-BE49-F238E27FC236}">
                <a16:creationId xmlns:a16="http://schemas.microsoft.com/office/drawing/2014/main" id="{DFB37839-9EEE-EE37-C72E-981BFFBE6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87AAE4F9-10D0-9DE0-8DB9-CFE26B713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C9C8FB-2E31-42FB-A470-75E70F95FA6E}" type="slidenum">
              <a:rPr lang="sl-SI" smtClean="0"/>
              <a:t>‹#›</a:t>
            </a:fld>
            <a:endParaRPr lang="sl-SI"/>
          </a:p>
        </p:txBody>
      </p:sp>
    </p:spTree>
    <p:extLst>
      <p:ext uri="{BB962C8B-B14F-4D97-AF65-F5344CB8AC3E}">
        <p14:creationId xmlns:p14="http://schemas.microsoft.com/office/powerpoint/2010/main" val="256420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www.pei.si/wp-content/uploads/2023/11/ICCS-2022-povzetek.pdf" TargetMode="Externa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0AA99C78-49E7-0659-5854-CF3CC9C6D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15" y="5370047"/>
            <a:ext cx="1615407" cy="1245077"/>
          </a:xfrm>
          <a:prstGeom prst="rect">
            <a:avLst/>
          </a:prstGeom>
        </p:spPr>
      </p:pic>
      <p:sp>
        <p:nvSpPr>
          <p:cNvPr id="6" name="PoljeZBesedilom 5">
            <a:extLst>
              <a:ext uri="{FF2B5EF4-FFF2-40B4-BE49-F238E27FC236}">
                <a16:creationId xmlns:a16="http://schemas.microsoft.com/office/drawing/2014/main" id="{FBC93EC5-E0C2-FEE3-3B5B-A06F0903DA39}"/>
              </a:ext>
            </a:extLst>
          </p:cNvPr>
          <p:cNvSpPr txBox="1"/>
          <p:nvPr/>
        </p:nvSpPr>
        <p:spPr>
          <a:xfrm>
            <a:off x="2501744" y="2005150"/>
            <a:ext cx="6482801" cy="584775"/>
          </a:xfrm>
          <a:prstGeom prst="rect">
            <a:avLst/>
          </a:prstGeom>
          <a:noFill/>
        </p:spPr>
        <p:txBody>
          <a:bodyPr wrap="square" rtlCol="0">
            <a:spAutoFit/>
          </a:bodyPr>
          <a:lstStyle/>
          <a:p>
            <a:r>
              <a:rPr lang="sl-SI" sz="3200" dirty="0" smtClean="0">
                <a:solidFill>
                  <a:srgbClr val="007C92"/>
                </a:solidFill>
                <a:latin typeface="Calibri" panose="020F0502020204030204" pitchFamily="34" charset="0"/>
                <a:cs typeface="Calibri" panose="020F0502020204030204" pitchFamily="34" charset="0"/>
              </a:rPr>
              <a:t>Saša Kregar, ZRSŠ</a:t>
            </a:r>
            <a:endParaRPr lang="sl-SI" sz="3200" dirty="0">
              <a:solidFill>
                <a:srgbClr val="007C92"/>
              </a:solidFill>
              <a:latin typeface="Calibri" panose="020F0502020204030204" pitchFamily="34" charset="0"/>
              <a:cs typeface="Calibri" panose="020F0502020204030204" pitchFamily="34" charset="0"/>
            </a:endParaRPr>
          </a:p>
        </p:txBody>
      </p:sp>
      <p:sp>
        <p:nvSpPr>
          <p:cNvPr id="7" name="PoljeZBesedilom 6">
            <a:extLst>
              <a:ext uri="{FF2B5EF4-FFF2-40B4-BE49-F238E27FC236}">
                <a16:creationId xmlns:a16="http://schemas.microsoft.com/office/drawing/2014/main" id="{A89D173F-22D5-0FA8-C4FE-032D520C48BD}"/>
              </a:ext>
            </a:extLst>
          </p:cNvPr>
          <p:cNvSpPr txBox="1"/>
          <p:nvPr/>
        </p:nvSpPr>
        <p:spPr>
          <a:xfrm>
            <a:off x="186068" y="2982473"/>
            <a:ext cx="12005932" cy="707886"/>
          </a:xfrm>
          <a:prstGeom prst="rect">
            <a:avLst/>
          </a:prstGeom>
          <a:noFill/>
        </p:spPr>
        <p:txBody>
          <a:bodyPr wrap="square" rtlCol="0">
            <a:spAutoFit/>
          </a:bodyPr>
          <a:lstStyle/>
          <a:p>
            <a:r>
              <a:rPr lang="pl-PL" sz="4000" b="1" dirty="0">
                <a:solidFill>
                  <a:srgbClr val="007C92"/>
                </a:solidFill>
                <a:latin typeface="Calibri" panose="020F0502020204030204" pitchFamily="34" charset="0"/>
                <a:cs typeface="Calibri" panose="020F0502020204030204" pitchFamily="34" charset="0"/>
              </a:rPr>
              <a:t>Trajnostna mobilnost: pot do kompetenc za trajnostnost</a:t>
            </a:r>
            <a:endParaRPr lang="sl-SI" sz="4000" b="1" dirty="0">
              <a:solidFill>
                <a:srgbClr val="007C9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127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838200" y="365126"/>
            <a:ext cx="10515600" cy="1150166"/>
          </a:xfrm>
          <a:solidFill>
            <a:srgbClr val="F3800D"/>
          </a:solidFill>
        </p:spPr>
        <p:txBody>
          <a:bodyPr/>
          <a:lstStyle/>
          <a:p>
            <a:r>
              <a:rPr lang="sl-SI" b="1" dirty="0" smtClean="0">
                <a:solidFill>
                  <a:srgbClr val="007C92"/>
                </a:solidFill>
                <a:latin typeface="Calibri" panose="020F0502020204030204" pitchFamily="34" charset="0"/>
                <a:cs typeface="Calibri" panose="020F0502020204030204" pitchFamily="34" charset="0"/>
              </a:rPr>
              <a:t>Sprejemanje kompleksnosti</a:t>
            </a:r>
            <a:endParaRPr lang="sl-SI" b="1" dirty="0">
              <a:solidFill>
                <a:srgbClr val="007C92"/>
              </a:solidFill>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p:txBody>
          <a:bodyPr>
            <a:normAutofit/>
          </a:bodyPr>
          <a:lstStyle/>
          <a:p>
            <a:pPr marL="0" indent="0">
              <a:buNone/>
            </a:pPr>
            <a:r>
              <a:rPr lang="sl-SI" sz="2400" dirty="0" smtClean="0">
                <a:solidFill>
                  <a:srgbClr val="007C92"/>
                </a:solidFill>
                <a:latin typeface="Calibri" panose="020F0502020204030204" pitchFamily="34" charset="0"/>
                <a:cs typeface="Calibri" panose="020F0502020204030204" pitchFamily="34" charset="0"/>
              </a:rPr>
              <a:t>Sistemsko mišljenje</a:t>
            </a:r>
            <a:endParaRPr lang="sl-SI" sz="2400" dirty="0">
              <a:solidFill>
                <a:srgbClr val="007C92"/>
              </a:solidFill>
              <a:latin typeface="Calibri" panose="020F0502020204030204" pitchFamily="34" charset="0"/>
              <a:cs typeface="Calibri" panose="020F0502020204030204" pitchFamily="34" charset="0"/>
            </a:endParaRPr>
          </a:p>
          <a:p>
            <a:pPr marL="0" indent="0">
              <a:buNone/>
            </a:pPr>
            <a:endParaRPr lang="sl-SI" sz="2400" dirty="0" smtClean="0">
              <a:latin typeface="Calibri" panose="020F0502020204030204" pitchFamily="34" charset="0"/>
              <a:cs typeface="Calibri" panose="020F0502020204030204" pitchFamily="34" charset="0"/>
            </a:endParaRPr>
          </a:p>
          <a:p>
            <a:pPr marL="0" indent="0">
              <a:buNone/>
            </a:pPr>
            <a:r>
              <a:rPr lang="sl-SI" sz="2400" dirty="0" smtClean="0">
                <a:latin typeface="Calibri" panose="020F0502020204030204" pitchFamily="34" charset="0"/>
                <a:cs typeface="Calibri" panose="020F0502020204030204" pitchFamily="34" charset="0"/>
              </a:rPr>
              <a:t>OŠ: </a:t>
            </a:r>
            <a:r>
              <a:rPr lang="sl-SI" sz="2400" dirty="0" smtClean="0">
                <a:latin typeface="Calibri" panose="020F0502020204030204" pitchFamily="34" charset="0"/>
                <a:cs typeface="Calibri" panose="020F0502020204030204" pitchFamily="34" charset="0"/>
              </a:rPr>
              <a:t>52+35 omemb</a:t>
            </a:r>
            <a:r>
              <a:rPr lang="sl-SI" sz="2400" dirty="0" smtClean="0">
                <a:latin typeface="Calibri" panose="020F0502020204030204" pitchFamily="34" charset="0"/>
                <a:cs typeface="Calibri" panose="020F0502020204030204" pitchFamily="34" charset="0"/>
              </a:rPr>
              <a:t>: </a:t>
            </a:r>
            <a:r>
              <a:rPr lang="sl-SI" sz="2400" dirty="0" smtClean="0">
                <a:latin typeface="Calibri" panose="020F0502020204030204" pitchFamily="34" charset="0"/>
                <a:cs typeface="Calibri" panose="020F0502020204030204" pitchFamily="34" charset="0"/>
              </a:rPr>
              <a:t>naravoslovni predmeti</a:t>
            </a:r>
            <a:r>
              <a:rPr lang="sl-SI" sz="2400" dirty="0">
                <a:latin typeface="Calibri" panose="020F0502020204030204" pitchFamily="34" charset="0"/>
                <a:cs typeface="Calibri" panose="020F0502020204030204" pitchFamily="34" charset="0"/>
              </a:rPr>
              <a:t>, </a:t>
            </a:r>
            <a:r>
              <a:rPr lang="sl-SI" sz="2400" dirty="0" smtClean="0">
                <a:latin typeface="Calibri" panose="020F0502020204030204" pitchFamily="34" charset="0"/>
                <a:cs typeface="Calibri" panose="020F0502020204030204" pitchFamily="34" charset="0"/>
              </a:rPr>
              <a:t>geografija, družba</a:t>
            </a:r>
            <a:r>
              <a:rPr lang="sl-SI" sz="2400" dirty="0">
                <a:latin typeface="Calibri" panose="020F0502020204030204" pitchFamily="34" charset="0"/>
                <a:cs typeface="Calibri" panose="020F0502020204030204" pitchFamily="34" charset="0"/>
              </a:rPr>
              <a:t>; </a:t>
            </a:r>
            <a:endParaRPr lang="sl-SI" sz="2400" dirty="0" smtClean="0">
              <a:latin typeface="Calibri" panose="020F0502020204030204" pitchFamily="34" charset="0"/>
              <a:cs typeface="Calibri" panose="020F0502020204030204" pitchFamily="34" charset="0"/>
            </a:endParaRPr>
          </a:p>
          <a:p>
            <a:pPr marL="0" indent="0">
              <a:buNone/>
            </a:pPr>
            <a:endParaRPr lang="sl-SI" sz="2400" dirty="0">
              <a:latin typeface="Calibri" panose="020F0502020204030204" pitchFamily="34" charset="0"/>
              <a:cs typeface="Calibri" panose="020F0502020204030204" pitchFamily="34" charset="0"/>
            </a:endParaRPr>
          </a:p>
          <a:p>
            <a:pPr marL="0" indent="0">
              <a:buNone/>
            </a:pPr>
            <a:r>
              <a:rPr lang="sl-SI" sz="2400" dirty="0" smtClean="0">
                <a:latin typeface="Calibri" panose="020F0502020204030204" pitchFamily="34" charset="0"/>
                <a:cs typeface="Calibri" panose="020F0502020204030204" pitchFamily="34" charset="0"/>
              </a:rPr>
              <a:t>Gimnazija: </a:t>
            </a:r>
            <a:r>
              <a:rPr lang="sl-SI" sz="2400" dirty="0">
                <a:latin typeface="Calibri" panose="020F0502020204030204" pitchFamily="34" charset="0"/>
                <a:cs typeface="Calibri" panose="020F0502020204030204" pitchFamily="34" charset="0"/>
              </a:rPr>
              <a:t>115+110 </a:t>
            </a:r>
            <a:r>
              <a:rPr lang="sl-SI" sz="2400" dirty="0" smtClean="0">
                <a:latin typeface="Calibri" panose="020F0502020204030204" pitchFamily="34" charset="0"/>
                <a:cs typeface="Calibri" panose="020F0502020204030204" pitchFamily="34" charset="0"/>
              </a:rPr>
              <a:t>omemb: </a:t>
            </a:r>
            <a:r>
              <a:rPr lang="sl-SI" sz="2400" dirty="0">
                <a:latin typeface="Calibri" panose="020F0502020204030204" pitchFamily="34" charset="0"/>
                <a:cs typeface="Calibri" panose="020F0502020204030204" pitchFamily="34" charset="0"/>
              </a:rPr>
              <a:t>naravoslovni predmeti, </a:t>
            </a:r>
            <a:r>
              <a:rPr lang="sl-SI" sz="2400" dirty="0" err="1" smtClean="0">
                <a:latin typeface="Calibri" panose="020F0502020204030204" pitchFamily="34" charset="0"/>
                <a:cs typeface="Calibri" panose="020F0502020204030204" pitchFamily="34" charset="0"/>
              </a:rPr>
              <a:t>zgodovina,sociologija</a:t>
            </a:r>
            <a:r>
              <a:rPr lang="sl-SI" sz="2400" dirty="0" smtClean="0">
                <a:latin typeface="Calibri" panose="020F0502020204030204" pitchFamily="34" charset="0"/>
                <a:cs typeface="Calibri" panose="020F0502020204030204" pitchFamily="34" charset="0"/>
              </a:rPr>
              <a:t>;</a:t>
            </a:r>
            <a:endParaRPr lang="sl-SI" sz="2400"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349276" y="1880418"/>
            <a:ext cx="5181600" cy="4351338"/>
          </a:xfrm>
        </p:spPr>
        <p:txBody>
          <a:bodyPr>
            <a:normAutofit/>
          </a:bodyPr>
          <a:lstStyle/>
          <a:p>
            <a:r>
              <a:rPr lang="sl-SI" sz="2400" dirty="0">
                <a:latin typeface="Calibri" panose="020F0502020204030204" pitchFamily="34" charset="0"/>
                <a:cs typeface="Calibri" panose="020F0502020204030204" pitchFamily="34" charset="0"/>
              </a:rPr>
              <a:t>Kako se prepletenost </a:t>
            </a:r>
            <a:r>
              <a:rPr lang="sl-SI" sz="2400" dirty="0" err="1">
                <a:latin typeface="Calibri" panose="020F0502020204030204" pitchFamily="34" charset="0"/>
                <a:cs typeface="Calibri" panose="020F0502020204030204" pitchFamily="34" charset="0"/>
              </a:rPr>
              <a:t>okoljskega</a:t>
            </a:r>
            <a:r>
              <a:rPr lang="sl-SI" sz="2400" dirty="0">
                <a:latin typeface="Calibri" panose="020F0502020204030204" pitchFamily="34" charset="0"/>
                <a:cs typeface="Calibri" panose="020F0502020204030204" pitchFamily="34" charset="0"/>
              </a:rPr>
              <a:t>, gospodarskega in družbenega vidika prepleta na področju prometa? </a:t>
            </a:r>
          </a:p>
          <a:p>
            <a:r>
              <a:rPr lang="sl-SI" sz="2400" dirty="0" smtClean="0">
                <a:latin typeface="Calibri" panose="020F0502020204030204" pitchFamily="34" charset="0"/>
                <a:cs typeface="Calibri" panose="020F0502020204030204" pitchFamily="34" charset="0"/>
              </a:rPr>
              <a:t>Ima promet vpliv na naše zdravje?</a:t>
            </a:r>
          </a:p>
          <a:p>
            <a:r>
              <a:rPr lang="sl-SI" sz="2400" dirty="0" smtClean="0">
                <a:latin typeface="Calibri" panose="020F0502020204030204" pitchFamily="34" charset="0"/>
                <a:cs typeface="Calibri" panose="020F0502020204030204" pitchFamily="34" charset="0"/>
              </a:rPr>
              <a:t>Lahko </a:t>
            </a:r>
            <a:r>
              <a:rPr lang="sl-SI" sz="2400" dirty="0">
                <a:latin typeface="Calibri" panose="020F0502020204030204" pitchFamily="34" charset="0"/>
                <a:cs typeface="Calibri" panose="020F0502020204030204" pitchFamily="34" charset="0"/>
              </a:rPr>
              <a:t>s spremembo svojih nakupovalnih navad vplivamo na promet</a:t>
            </a:r>
            <a:r>
              <a:rPr lang="sl-SI" sz="2400" dirty="0" smtClean="0">
                <a:latin typeface="Calibri" panose="020F0502020204030204" pitchFamily="34" charset="0"/>
                <a:cs typeface="Calibri" panose="020F0502020204030204" pitchFamily="34" charset="0"/>
              </a:rPr>
              <a:t>?</a:t>
            </a:r>
          </a:p>
          <a:p>
            <a:r>
              <a:rPr lang="sl-SI" sz="2400" dirty="0" smtClean="0">
                <a:latin typeface="Calibri" panose="020F0502020204030204" pitchFamily="34" charset="0"/>
                <a:cs typeface="Calibri" panose="020F0502020204030204" pitchFamily="34" charset="0"/>
              </a:rPr>
              <a:t>Kratkoročni/dolgoročni učinki</a:t>
            </a:r>
            <a:endParaRPr lang="sl-SI" sz="2400" dirty="0">
              <a:latin typeface="Calibri" panose="020F0502020204030204" pitchFamily="34" charset="0"/>
              <a:cs typeface="Calibri" panose="020F0502020204030204" pitchFamily="34" charset="0"/>
            </a:endParaRPr>
          </a:p>
          <a:p>
            <a:endParaRPr lang="sl-SI" sz="2400" dirty="0" smtClean="0">
              <a:latin typeface="Calibri" panose="020F0502020204030204" pitchFamily="34" charset="0"/>
              <a:cs typeface="Calibri" panose="020F0502020204030204" pitchFamily="34" charset="0"/>
            </a:endParaRPr>
          </a:p>
          <a:p>
            <a:pPr marL="0" indent="0">
              <a:buNone/>
            </a:pPr>
            <a:endParaRPr lang="sl-SI" sz="2400"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1381444" y="5376229"/>
            <a:ext cx="9664337" cy="1323439"/>
          </a:xfrm>
          <a:prstGeom prst="rect">
            <a:avLst/>
          </a:prstGeom>
          <a:solidFill>
            <a:srgbClr val="F3800D"/>
          </a:solidFill>
        </p:spPr>
        <p:txBody>
          <a:bodyPr wrap="square">
            <a:spAutoFit/>
          </a:bodyPr>
          <a:lstStyle/>
          <a:p>
            <a:pPr marL="342900" indent="-342900" fontAlgn="base">
              <a:buFont typeface="Arial" panose="020B0604020202020204" pitchFamily="34" charset="0"/>
              <a:buChar char="•"/>
            </a:pPr>
            <a:r>
              <a:rPr lang="sl-SI" sz="2000" b="1" dirty="0">
                <a:latin typeface="Calibri" panose="020F0502020204030204" pitchFamily="34" charset="0"/>
                <a:cs typeface="Calibri" panose="020F0502020204030204" pitchFamily="34" charset="0"/>
              </a:rPr>
              <a:t>K izbranemu problemu pristopa celostno, pri čemer upošteva povezanost </a:t>
            </a:r>
            <a:r>
              <a:rPr lang="sl-SI" sz="2000" b="1" dirty="0" err="1">
                <a:latin typeface="Calibri" panose="020F0502020204030204" pitchFamily="34" charset="0"/>
                <a:cs typeface="Calibri" panose="020F0502020204030204" pitchFamily="34" charset="0"/>
              </a:rPr>
              <a:t>okoljskega</a:t>
            </a:r>
            <a:r>
              <a:rPr lang="sl-SI" sz="2000" b="1" dirty="0">
                <a:latin typeface="Calibri" panose="020F0502020204030204" pitchFamily="34" charset="0"/>
                <a:cs typeface="Calibri" panose="020F0502020204030204" pitchFamily="34" charset="0"/>
              </a:rPr>
              <a:t>, gospodarskega in družbenega vidika. </a:t>
            </a:r>
          </a:p>
          <a:p>
            <a:pPr marL="342900" indent="-342900">
              <a:buFont typeface="Arial" panose="020B0604020202020204" pitchFamily="34" charset="0"/>
              <a:buChar char="•"/>
            </a:pPr>
            <a:r>
              <a:rPr lang="sl-SI" sz="2000" b="1" dirty="0">
                <a:latin typeface="Calibri" panose="020F0502020204030204" pitchFamily="34" charset="0"/>
                <a:cs typeface="Calibri" panose="020F0502020204030204" pitchFamily="34" charset="0"/>
              </a:rPr>
              <a:t>Presoja kratkoročne in dolgoročne vplive delovanja posameznika in družbenih skupin v družbi, družbe na lokalni, regionalni, nacionalni ter globalni ravni.</a:t>
            </a:r>
          </a:p>
        </p:txBody>
      </p:sp>
      <p:pic>
        <p:nvPicPr>
          <p:cNvPr id="3" name="Slika 2"/>
          <p:cNvPicPr>
            <a:picLocks noChangeAspect="1"/>
          </p:cNvPicPr>
          <p:nvPr/>
        </p:nvPicPr>
        <p:blipFill>
          <a:blip r:embed="rId4"/>
          <a:stretch>
            <a:fillRect/>
          </a:stretch>
        </p:blipFill>
        <p:spPr>
          <a:xfrm>
            <a:off x="587151" y="1675795"/>
            <a:ext cx="5597387" cy="3539931"/>
          </a:xfrm>
          <a:prstGeom prst="rect">
            <a:avLst/>
          </a:prstGeom>
        </p:spPr>
      </p:pic>
    </p:spTree>
    <p:extLst>
      <p:ext uri="{BB962C8B-B14F-4D97-AF65-F5344CB8AC3E}">
        <p14:creationId xmlns:p14="http://schemas.microsoft.com/office/powerpoint/2010/main" val="182012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838200" y="365126"/>
            <a:ext cx="10515600" cy="1150166"/>
          </a:xfrm>
          <a:solidFill>
            <a:srgbClr val="F3800D"/>
          </a:solidFill>
        </p:spPr>
        <p:txBody>
          <a:bodyPr/>
          <a:lstStyle/>
          <a:p>
            <a:r>
              <a:rPr lang="sl-SI" b="1" dirty="0" smtClean="0">
                <a:solidFill>
                  <a:srgbClr val="007C92"/>
                </a:solidFill>
                <a:latin typeface="Calibri" panose="020F0502020204030204" pitchFamily="34" charset="0"/>
                <a:cs typeface="Calibri" panose="020F0502020204030204" pitchFamily="34" charset="0"/>
              </a:rPr>
              <a:t>Sprejemanje kompleksnosti</a:t>
            </a:r>
            <a:endParaRPr lang="sl-SI" b="1" dirty="0">
              <a:solidFill>
                <a:srgbClr val="007C92"/>
              </a:solidFill>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a:xfrm>
            <a:off x="649357" y="1515292"/>
            <a:ext cx="5552660" cy="4364962"/>
          </a:xfrm>
        </p:spPr>
        <p:txBody>
          <a:bodyPr>
            <a:normAutofit/>
          </a:bodyPr>
          <a:lstStyle/>
          <a:p>
            <a:pPr marL="0" indent="0">
              <a:buNone/>
            </a:pPr>
            <a:endParaRPr lang="sl-SI" dirty="0" smtClean="0">
              <a:solidFill>
                <a:srgbClr val="007C92"/>
              </a:solidFill>
              <a:latin typeface="Calibri" panose="020F0502020204030204" pitchFamily="34" charset="0"/>
              <a:cs typeface="Calibri" panose="020F0502020204030204" pitchFamily="34" charset="0"/>
            </a:endParaRPr>
          </a:p>
          <a:p>
            <a:pPr marL="0" indent="0">
              <a:buNone/>
            </a:pPr>
            <a:r>
              <a:rPr lang="sl-SI" dirty="0" smtClean="0">
                <a:solidFill>
                  <a:srgbClr val="007C92"/>
                </a:solidFill>
                <a:latin typeface="Calibri" panose="020F0502020204030204" pitchFamily="34" charset="0"/>
                <a:cs typeface="Calibri" panose="020F0502020204030204" pitchFamily="34" charset="0"/>
              </a:rPr>
              <a:t>Kritično mišljenje</a:t>
            </a:r>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a:t>
            </a:r>
            <a:r>
              <a:rPr lang="sl-SI" dirty="0" smtClean="0">
                <a:latin typeface="Calibri" panose="020F0502020204030204" pitchFamily="34" charset="0"/>
                <a:cs typeface="Calibri" panose="020F0502020204030204" pitchFamily="34" charset="0"/>
              </a:rPr>
              <a:t>51 omemb</a:t>
            </a:r>
            <a:r>
              <a:rPr lang="sl-SI" dirty="0">
                <a:latin typeface="Calibri" panose="020F0502020204030204" pitchFamily="34" charset="0"/>
                <a:cs typeface="Calibri" panose="020F0502020204030204" pitchFamily="34" charset="0"/>
              </a:rPr>
              <a:t>: geografija, naravoslovni predmeti</a:t>
            </a:r>
            <a:r>
              <a:rPr lang="sl-SI" dirty="0" smtClean="0">
                <a:latin typeface="Calibri" panose="020F0502020204030204" pitchFamily="34" charset="0"/>
                <a:cs typeface="Calibri" panose="020F0502020204030204" pitchFamily="34" charset="0"/>
              </a:rPr>
              <a:t>, matematika, </a:t>
            </a:r>
            <a:r>
              <a:rPr lang="sl-SI" dirty="0">
                <a:latin typeface="Calibri" panose="020F0502020204030204" pitchFamily="34" charset="0"/>
                <a:cs typeface="Calibri" panose="020F0502020204030204" pitchFamily="34" charset="0"/>
              </a:rPr>
              <a:t>jeziki;</a:t>
            </a:r>
          </a:p>
          <a:p>
            <a:pPr marL="0" indent="0">
              <a:buNone/>
            </a:pPr>
            <a:r>
              <a:rPr lang="sl-SI" dirty="0" smtClean="0">
                <a:latin typeface="Calibri" panose="020F0502020204030204" pitchFamily="34" charset="0"/>
                <a:cs typeface="Calibri" panose="020F0502020204030204" pitchFamily="34" charset="0"/>
              </a:rPr>
              <a:t>Gimnazija</a:t>
            </a:r>
            <a:r>
              <a:rPr lang="sl-SI" dirty="0" smtClean="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107 </a:t>
            </a:r>
            <a:r>
              <a:rPr lang="sl-SI" dirty="0" smtClean="0">
                <a:latin typeface="Calibri" panose="020F0502020204030204" pitchFamily="34" charset="0"/>
                <a:cs typeface="Calibri" panose="020F0502020204030204" pitchFamily="34" charset="0"/>
              </a:rPr>
              <a:t>omemb: </a:t>
            </a:r>
            <a:r>
              <a:rPr lang="sl-SI" dirty="0" smtClean="0">
                <a:latin typeface="Calibri" panose="020F0502020204030204" pitchFamily="34" charset="0"/>
                <a:cs typeface="Calibri" panose="020F0502020204030204" pitchFamily="34" charset="0"/>
              </a:rPr>
              <a:t>geografija, naravoslovni predmeti, umetnostna zgodovina, jeziki, sociologija;</a:t>
            </a: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560568" y="2134567"/>
            <a:ext cx="5181600" cy="4351338"/>
          </a:xfrm>
        </p:spPr>
        <p:txBody>
          <a:bodyPr>
            <a:normAutofit/>
          </a:bodyPr>
          <a:lstStyle/>
          <a:p>
            <a:r>
              <a:rPr lang="sl-SI" dirty="0" smtClean="0">
                <a:latin typeface="Calibri" panose="020F0502020204030204" pitchFamily="34" charset="0"/>
                <a:cs typeface="Calibri" panose="020F0502020204030204" pitchFamily="34" charset="0"/>
              </a:rPr>
              <a:t>Ali je elektrifikacija avtomobilov edina prava pot?</a:t>
            </a:r>
          </a:p>
          <a:p>
            <a:r>
              <a:rPr lang="sl-SI" dirty="0" smtClean="0">
                <a:latin typeface="Calibri" panose="020F0502020204030204" pitchFamily="34" charset="0"/>
                <a:cs typeface="Calibri" panose="020F0502020204030204" pitchFamily="34" charset="0"/>
              </a:rPr>
              <a:t>Je tretji vozni pas upravičen?</a:t>
            </a:r>
          </a:p>
          <a:p>
            <a:r>
              <a:rPr lang="sl-SI" dirty="0" smtClean="0">
                <a:latin typeface="Calibri" panose="020F0502020204030204" pitchFamily="34" charset="0"/>
                <a:cs typeface="Calibri" panose="020F0502020204030204" pitchFamily="34" charset="0"/>
              </a:rPr>
              <a:t>Kdaj imajo zbrani/predstavljeni podatki politični, gospodarski, družbeni, </a:t>
            </a:r>
            <a:r>
              <a:rPr lang="sl-SI" dirty="0" err="1" smtClean="0">
                <a:latin typeface="Calibri" panose="020F0502020204030204" pitchFamily="34" charset="0"/>
                <a:cs typeface="Calibri" panose="020F0502020204030204" pitchFamily="34" charset="0"/>
              </a:rPr>
              <a:t>okoljski</a:t>
            </a:r>
            <a:r>
              <a:rPr lang="sl-SI" dirty="0" smtClean="0">
                <a:latin typeface="Calibri" panose="020F0502020204030204" pitchFamily="34" charset="0"/>
                <a:cs typeface="Calibri" panose="020F0502020204030204" pitchFamily="34" charset="0"/>
              </a:rPr>
              <a:t> interes?</a:t>
            </a:r>
            <a:endParaRPr lang="sl-SI" dirty="0">
              <a:latin typeface="Calibri" panose="020F0502020204030204" pitchFamily="34" charset="0"/>
              <a:cs typeface="Calibri" panose="020F0502020204030204" pitchFamily="34" charset="0"/>
            </a:endParaRPr>
          </a:p>
          <a:p>
            <a:endParaRPr lang="sl-SI" dirty="0" smtClean="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597832" y="5519664"/>
            <a:ext cx="11502887" cy="707886"/>
          </a:xfrm>
          <a:prstGeom prst="rect">
            <a:avLst/>
          </a:prstGeom>
          <a:solidFill>
            <a:srgbClr val="F3800D"/>
          </a:solidFill>
        </p:spPr>
        <p:txBody>
          <a:bodyPr wrap="square">
            <a:spAutoFit/>
          </a:bodyPr>
          <a:lstStyle/>
          <a:p>
            <a:pPr fontAlgn="base"/>
            <a:r>
              <a:rPr lang="sl-SI" sz="2000" b="1" dirty="0">
                <a:latin typeface="Calibri" panose="020F0502020204030204" pitchFamily="34" charset="0"/>
                <a:cs typeface="Calibri" panose="020F0502020204030204" pitchFamily="34" charset="0"/>
              </a:rPr>
              <a:t>Kritično presoja informacije, poglede in potrebe o trajnostnem razvoju z vidika naravnega okolja, živih bitij in družbe, pri čemer upošteva različne poglede, pogojene z osebnim, socialnim in kulturnim ozadjem</a:t>
            </a:r>
            <a:r>
              <a:rPr lang="sl-SI" sz="2000" b="1" dirty="0" smtClean="0">
                <a:latin typeface="Calibri" panose="020F0502020204030204" pitchFamily="34" charset="0"/>
                <a:cs typeface="Calibri" panose="020F0502020204030204" pitchFamily="34" charset="0"/>
              </a:rPr>
              <a:t>.</a:t>
            </a:r>
            <a:endParaRPr lang="sl-SI" sz="2000" b="1" dirty="0">
              <a:latin typeface="Calibri" panose="020F0502020204030204" pitchFamily="34" charset="0"/>
              <a:cs typeface="Calibri" panose="020F0502020204030204" pitchFamily="34" charset="0"/>
            </a:endParaRPr>
          </a:p>
        </p:txBody>
      </p:sp>
      <p:pic>
        <p:nvPicPr>
          <p:cNvPr id="3" name="Slika 2"/>
          <p:cNvPicPr>
            <a:picLocks noChangeAspect="1"/>
          </p:cNvPicPr>
          <p:nvPr/>
        </p:nvPicPr>
        <p:blipFill>
          <a:blip r:embed="rId4"/>
          <a:stretch>
            <a:fillRect/>
          </a:stretch>
        </p:blipFill>
        <p:spPr>
          <a:xfrm>
            <a:off x="133872" y="2007492"/>
            <a:ext cx="6426696" cy="3019971"/>
          </a:xfrm>
          <a:prstGeom prst="rect">
            <a:avLst/>
          </a:prstGeom>
        </p:spPr>
      </p:pic>
    </p:spTree>
    <p:extLst>
      <p:ext uri="{BB962C8B-B14F-4D97-AF65-F5344CB8AC3E}">
        <p14:creationId xmlns:p14="http://schemas.microsoft.com/office/powerpoint/2010/main" val="29991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838200" y="365126"/>
            <a:ext cx="10515600" cy="1150166"/>
          </a:xfrm>
          <a:solidFill>
            <a:srgbClr val="F3800D"/>
          </a:solidFill>
        </p:spPr>
        <p:txBody>
          <a:bodyPr/>
          <a:lstStyle/>
          <a:p>
            <a:r>
              <a:rPr lang="sl-SI" b="1" dirty="0" smtClean="0">
                <a:solidFill>
                  <a:srgbClr val="007C92"/>
                </a:solidFill>
                <a:latin typeface="Calibri" panose="020F0502020204030204" pitchFamily="34" charset="0"/>
                <a:cs typeface="Calibri" panose="020F0502020204030204" pitchFamily="34" charset="0"/>
              </a:rPr>
              <a:t>Sprejemanje kompleksnosti</a:t>
            </a:r>
            <a:endParaRPr lang="sl-SI" b="1" dirty="0">
              <a:solidFill>
                <a:srgbClr val="007C92"/>
              </a:solidFill>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a:xfrm>
            <a:off x="649357" y="1515292"/>
            <a:ext cx="5552660" cy="4364962"/>
          </a:xfrm>
        </p:spPr>
        <p:txBody>
          <a:bodyPr>
            <a:normAutofit/>
          </a:bodyPr>
          <a:lstStyle/>
          <a:p>
            <a:pPr marL="0" indent="0">
              <a:buNone/>
            </a:pPr>
            <a:endParaRPr lang="sl-SI" dirty="0" smtClean="0">
              <a:solidFill>
                <a:srgbClr val="007C92"/>
              </a:solidFill>
              <a:latin typeface="Calibri" panose="020F0502020204030204" pitchFamily="34" charset="0"/>
              <a:cs typeface="Calibri" panose="020F0502020204030204" pitchFamily="34" charset="0"/>
            </a:endParaRPr>
          </a:p>
          <a:p>
            <a:pPr marL="0" indent="0">
              <a:buNone/>
            </a:pPr>
            <a:r>
              <a:rPr lang="sl-SI" dirty="0" smtClean="0">
                <a:solidFill>
                  <a:srgbClr val="007C92"/>
                </a:solidFill>
                <a:latin typeface="Calibri" panose="020F0502020204030204" pitchFamily="34" charset="0"/>
                <a:cs typeface="Calibri" panose="020F0502020204030204" pitchFamily="34" charset="0"/>
              </a:rPr>
              <a:t>Formuliranje problema</a:t>
            </a:r>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a:t>
            </a:r>
            <a:r>
              <a:rPr lang="sl-SI" dirty="0" smtClean="0">
                <a:latin typeface="Calibri" panose="020F0502020204030204" pitchFamily="34" charset="0"/>
                <a:cs typeface="Calibri" panose="020F0502020204030204" pitchFamily="34" charset="0"/>
              </a:rPr>
              <a:t>13</a:t>
            </a:r>
            <a:r>
              <a:rPr lang="sl-SI" dirty="0" smtClean="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rPr>
              <a:t>omemb: </a:t>
            </a:r>
            <a:r>
              <a:rPr lang="sl-SI" dirty="0" smtClean="0">
                <a:latin typeface="Calibri" panose="020F0502020204030204" pitchFamily="34" charset="0"/>
                <a:cs typeface="Calibri" panose="020F0502020204030204" pitchFamily="34" charset="0"/>
              </a:rPr>
              <a:t>biologija, naravoslovje, matematika;</a:t>
            </a:r>
            <a:endParaRPr lang="sl-SI" dirty="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Gimnazija: </a:t>
            </a:r>
            <a:r>
              <a:rPr lang="sl-SI" dirty="0" smtClean="0">
                <a:latin typeface="Calibri" panose="020F0502020204030204" pitchFamily="34" charset="0"/>
                <a:cs typeface="Calibri" panose="020F0502020204030204" pitchFamily="34" charset="0"/>
              </a:rPr>
              <a:t>33 </a:t>
            </a:r>
            <a:r>
              <a:rPr lang="sl-SI" dirty="0" smtClean="0">
                <a:latin typeface="Calibri" panose="020F0502020204030204" pitchFamily="34" charset="0"/>
                <a:cs typeface="Calibri" panose="020F0502020204030204" pitchFamily="34" charset="0"/>
              </a:rPr>
              <a:t>omemb: </a:t>
            </a:r>
            <a:r>
              <a:rPr lang="sl-SI" dirty="0" smtClean="0">
                <a:latin typeface="Calibri" panose="020F0502020204030204" pitchFamily="34" charset="0"/>
                <a:cs typeface="Calibri" panose="020F0502020204030204" pitchFamily="34" charset="0"/>
              </a:rPr>
              <a:t>geografija, naravoslovni predmeti, jeziki, ekonomija, matematika;</a:t>
            </a: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560568" y="2134567"/>
            <a:ext cx="5181600" cy="4351338"/>
          </a:xfrm>
        </p:spPr>
        <p:txBody>
          <a:bodyPr>
            <a:normAutofit/>
          </a:bodyPr>
          <a:lstStyle/>
          <a:p>
            <a:r>
              <a:rPr lang="sl-SI" dirty="0" smtClean="0">
                <a:latin typeface="Calibri" panose="020F0502020204030204" pitchFamily="34" charset="0"/>
                <a:cs typeface="Calibri" panose="020F0502020204030204" pitchFamily="34" charset="0"/>
              </a:rPr>
              <a:t>Raziščimo promet okoli šole. Kako lahko zmanjšamo prometno obremenitev?</a:t>
            </a:r>
          </a:p>
          <a:p>
            <a:endParaRPr lang="sl-SI" dirty="0">
              <a:latin typeface="Calibri" panose="020F0502020204030204" pitchFamily="34" charset="0"/>
              <a:cs typeface="Calibri" panose="020F0502020204030204" pitchFamily="34" charset="0"/>
            </a:endParaRPr>
          </a:p>
          <a:p>
            <a:r>
              <a:rPr lang="sl-SI" dirty="0" smtClean="0">
                <a:latin typeface="Calibri" panose="020F0502020204030204" pitchFamily="34" charset="0"/>
                <a:cs typeface="Calibri" panose="020F0502020204030204" pitchFamily="34" charset="0"/>
              </a:rPr>
              <a:t>Kateri deležniki so ključni za prometno situacijo okoli šole?</a:t>
            </a:r>
          </a:p>
          <a:p>
            <a:pPr marL="0" indent="0">
              <a:buNone/>
            </a:pPr>
            <a:endParaRPr lang="sl-SI"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344556" y="5589031"/>
            <a:ext cx="11502887" cy="1200329"/>
          </a:xfrm>
          <a:prstGeom prst="rect">
            <a:avLst/>
          </a:prstGeom>
          <a:solidFill>
            <a:srgbClr val="F3800D"/>
          </a:solidFill>
        </p:spPr>
        <p:txBody>
          <a:bodyPr wrap="square">
            <a:spAutoFit/>
          </a:bodyPr>
          <a:lstStyle/>
          <a:p>
            <a:r>
              <a:rPr lang="sl-SI" sz="2400" b="1" dirty="0">
                <a:latin typeface="Calibri" panose="020F0502020204030204" pitchFamily="34" charset="0"/>
                <a:cs typeface="Calibri" panose="020F0502020204030204" pitchFamily="34" charset="0"/>
              </a:rPr>
              <a:t>Pri opredelitvi problema upošteva značilnosti problema (ne/jasnost, ne/opredeljenost, ne/določljivost problema) in lastnosti reševanja (ne/definirane, ne/sistemske rešitve) ter vpletenost deležnikov.  </a:t>
            </a:r>
          </a:p>
        </p:txBody>
      </p:sp>
      <p:pic>
        <p:nvPicPr>
          <p:cNvPr id="6" name="Slika 5"/>
          <p:cNvPicPr>
            <a:picLocks noChangeAspect="1"/>
          </p:cNvPicPr>
          <p:nvPr/>
        </p:nvPicPr>
        <p:blipFill>
          <a:blip r:embed="rId4"/>
          <a:stretch>
            <a:fillRect/>
          </a:stretch>
        </p:blipFill>
        <p:spPr>
          <a:xfrm>
            <a:off x="544082" y="1880418"/>
            <a:ext cx="6052894" cy="3526469"/>
          </a:xfrm>
          <a:prstGeom prst="rect">
            <a:avLst/>
          </a:prstGeom>
        </p:spPr>
      </p:pic>
    </p:spTree>
    <p:extLst>
      <p:ext uri="{BB962C8B-B14F-4D97-AF65-F5344CB8AC3E}">
        <p14:creationId xmlns:p14="http://schemas.microsoft.com/office/powerpoint/2010/main" val="35086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649357" y="338753"/>
            <a:ext cx="10515600" cy="1150166"/>
          </a:xfrm>
          <a:solidFill>
            <a:schemeClr val="accent1">
              <a:lumMod val="40000"/>
              <a:lumOff val="60000"/>
            </a:schemeClr>
          </a:solidFill>
        </p:spPr>
        <p:txBody>
          <a:bodyPr/>
          <a:lstStyle/>
          <a:p>
            <a:r>
              <a:rPr lang="sl-SI" b="1" dirty="0" smtClean="0">
                <a:latin typeface="Calibri" panose="020F0502020204030204" pitchFamily="34" charset="0"/>
                <a:cs typeface="Calibri" panose="020F0502020204030204" pitchFamily="34" charset="0"/>
              </a:rPr>
              <a:t>Zamišljanje trajnostnih prihodnosti</a:t>
            </a:r>
            <a:endParaRPr lang="sl-SI" b="1" dirty="0">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a:xfrm>
            <a:off x="649357" y="1726487"/>
            <a:ext cx="5552660" cy="4364962"/>
          </a:xfrm>
        </p:spPr>
        <p:txBody>
          <a:bodyPr>
            <a:normAutofit/>
          </a:bodyPr>
          <a:lstStyle/>
          <a:p>
            <a:pPr marL="0" indent="0">
              <a:buNone/>
            </a:pPr>
            <a:r>
              <a:rPr lang="sl-SI" dirty="0" smtClean="0">
                <a:solidFill>
                  <a:srgbClr val="007C92"/>
                </a:solidFill>
                <a:latin typeface="Calibri" panose="020F0502020204030204" pitchFamily="34" charset="0"/>
                <a:cs typeface="Calibri" panose="020F0502020204030204" pitchFamily="34" charset="0"/>
              </a:rPr>
              <a:t>Pismenost za prihodnost</a:t>
            </a:r>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a:t>
            </a:r>
            <a:r>
              <a:rPr lang="sl-SI" dirty="0" smtClean="0">
                <a:latin typeface="Calibri" panose="020F0502020204030204" pitchFamily="34" charset="0"/>
                <a:cs typeface="Calibri" panose="020F0502020204030204" pitchFamily="34" charset="0"/>
              </a:rPr>
              <a:t>19+28</a:t>
            </a:r>
            <a:r>
              <a:rPr lang="sl-SI" dirty="0" smtClean="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rPr>
              <a:t>omemb: </a:t>
            </a:r>
            <a:r>
              <a:rPr lang="sl-SI" dirty="0" smtClean="0">
                <a:latin typeface="Calibri" panose="020F0502020204030204" pitchFamily="34" charset="0"/>
                <a:cs typeface="Calibri" panose="020F0502020204030204" pitchFamily="34" charset="0"/>
              </a:rPr>
              <a:t>biologija, naravoslovje, matematika;</a:t>
            </a:r>
            <a:endParaRPr lang="sl-SI" dirty="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Gimnazija: </a:t>
            </a:r>
            <a:r>
              <a:rPr lang="sl-SI" dirty="0" smtClean="0">
                <a:latin typeface="Calibri" panose="020F0502020204030204" pitchFamily="34" charset="0"/>
                <a:cs typeface="Calibri" panose="020F0502020204030204" pitchFamily="34" charset="0"/>
              </a:rPr>
              <a:t>97+43 </a:t>
            </a:r>
            <a:r>
              <a:rPr lang="sl-SI" dirty="0" smtClean="0">
                <a:latin typeface="Calibri" panose="020F0502020204030204" pitchFamily="34" charset="0"/>
                <a:cs typeface="Calibri" panose="020F0502020204030204" pitchFamily="34" charset="0"/>
              </a:rPr>
              <a:t>omemb: </a:t>
            </a:r>
            <a:r>
              <a:rPr lang="sl-SI" dirty="0" smtClean="0">
                <a:latin typeface="Calibri" panose="020F0502020204030204" pitchFamily="34" charset="0"/>
                <a:cs typeface="Calibri" panose="020F0502020204030204" pitchFamily="34" charset="0"/>
              </a:rPr>
              <a:t>geografija, naravoslovni predmeti, umetnostna zgodovina, družba, slovenščina;</a:t>
            </a: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294783" y="2134567"/>
            <a:ext cx="5711687" cy="4351338"/>
          </a:xfrm>
        </p:spPr>
        <p:txBody>
          <a:bodyPr>
            <a:normAutofit/>
          </a:bodyPr>
          <a:lstStyle/>
          <a:p>
            <a:r>
              <a:rPr lang="sl-SI" dirty="0" smtClean="0">
                <a:latin typeface="Calibri" panose="020F0502020204030204" pitchFamily="34" charset="0"/>
                <a:cs typeface="Calibri" panose="020F0502020204030204" pitchFamily="34" charset="0"/>
              </a:rPr>
              <a:t>Kako lahko s spremembo vedenja vplivamo na prihodnje generacije?</a:t>
            </a:r>
          </a:p>
          <a:p>
            <a:endParaRPr lang="sl-SI" dirty="0">
              <a:latin typeface="Calibri" panose="020F0502020204030204" pitchFamily="34" charset="0"/>
              <a:cs typeface="Calibri" panose="020F0502020204030204" pitchFamily="34" charset="0"/>
            </a:endParaRPr>
          </a:p>
          <a:p>
            <a:r>
              <a:rPr lang="sl-SI" dirty="0" smtClean="0">
                <a:latin typeface="Calibri" panose="020F0502020204030204" pitchFamily="34" charset="0"/>
                <a:cs typeface="Calibri" panose="020F0502020204030204" pitchFamily="34" charset="0"/>
              </a:rPr>
              <a:t>Katera prihodnost se ti zdi na področju mobilnosti najbolj verjetna (prilagoditve/pridobitve/izgube?</a:t>
            </a:r>
          </a:p>
          <a:p>
            <a:pPr marL="0" indent="0">
              <a:buNone/>
            </a:pPr>
            <a:endParaRPr lang="sl-SI"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649357" y="5403500"/>
            <a:ext cx="11502887" cy="1200329"/>
          </a:xfrm>
          <a:prstGeom prst="rect">
            <a:avLst/>
          </a:prstGeom>
          <a:solidFill>
            <a:schemeClr val="accent1">
              <a:lumMod val="40000"/>
              <a:lumOff val="60000"/>
            </a:schemeClr>
          </a:solidFill>
        </p:spPr>
        <p:txBody>
          <a:bodyPr wrap="square">
            <a:spAutoFit/>
          </a:bodyPr>
          <a:lstStyle/>
          <a:p>
            <a:pPr fontAlgn="base"/>
            <a:r>
              <a:rPr lang="sl-SI" sz="2400" b="1" dirty="0">
                <a:latin typeface="Calibri" panose="020F0502020204030204" pitchFamily="34" charset="0"/>
                <a:cs typeface="Calibri" panose="020F0502020204030204" pitchFamily="34" charset="0"/>
              </a:rPr>
              <a:t>Na podlagi znanja, znanstvenih dognanj in vrednot </a:t>
            </a:r>
            <a:r>
              <a:rPr lang="sl-SI" sz="2400" b="1" dirty="0" err="1">
                <a:latin typeface="Calibri" panose="020F0502020204030204" pitchFamily="34" charset="0"/>
                <a:cs typeface="Calibri" panose="020F0502020204030204" pitchFamily="34" charset="0"/>
              </a:rPr>
              <a:t>trajnostnosti</a:t>
            </a:r>
            <a:r>
              <a:rPr lang="sl-SI" sz="2400" b="1" dirty="0">
                <a:latin typeface="Calibri" panose="020F0502020204030204" pitchFamily="34" charset="0"/>
                <a:cs typeface="Calibri" panose="020F0502020204030204" pitchFamily="34" charset="0"/>
              </a:rPr>
              <a:t> razume in vrednoti možne, verjetne in želene trajnostne prihodnosti (scenarije). </a:t>
            </a:r>
          </a:p>
          <a:p>
            <a:r>
              <a:rPr lang="sl-SI" sz="2400" b="1" dirty="0">
                <a:latin typeface="Calibri" panose="020F0502020204030204" pitchFamily="34" charset="0"/>
                <a:cs typeface="Calibri" panose="020F0502020204030204" pitchFamily="34" charset="0"/>
              </a:rPr>
              <a:t>Presoja dejanja, ki so potrebna za doseganje želene trajnostne prihodnosti</a:t>
            </a:r>
            <a:r>
              <a:rPr lang="sl-SI" sz="2400" b="1" dirty="0" smtClean="0">
                <a:latin typeface="Calibri" panose="020F0502020204030204" pitchFamily="34" charset="0"/>
                <a:cs typeface="Calibri" panose="020F0502020204030204" pitchFamily="34" charset="0"/>
              </a:rPr>
              <a:t>.</a:t>
            </a:r>
            <a:endParaRPr lang="sl-SI" sz="2400" b="1" dirty="0">
              <a:latin typeface="Calibri" panose="020F0502020204030204" pitchFamily="34" charset="0"/>
              <a:cs typeface="Calibri" panose="020F0502020204030204" pitchFamily="34" charset="0"/>
            </a:endParaRPr>
          </a:p>
        </p:txBody>
      </p:sp>
      <p:sp>
        <p:nvSpPr>
          <p:cNvPr id="3"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sp>
        <p:nvSpPr>
          <p:cNvPr id="5" name="Rectangle 2"/>
          <p:cNvSpPr>
            <a:spLocks noChangeArrowheads="1"/>
          </p:cNvSpPr>
          <p:nvPr/>
        </p:nvSpPr>
        <p:spPr bwMode="auto">
          <a:xfrm>
            <a:off x="198783" y="658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dirty="0"/>
          </a:p>
        </p:txBody>
      </p:sp>
      <p:pic>
        <p:nvPicPr>
          <p:cNvPr id="8" name="Slika 7"/>
          <p:cNvPicPr>
            <a:picLocks noChangeAspect="1"/>
          </p:cNvPicPr>
          <p:nvPr/>
        </p:nvPicPr>
        <p:blipFill>
          <a:blip r:embed="rId4"/>
          <a:stretch>
            <a:fillRect/>
          </a:stretch>
        </p:blipFill>
        <p:spPr>
          <a:xfrm>
            <a:off x="649357" y="1524686"/>
            <a:ext cx="5046507" cy="3878814"/>
          </a:xfrm>
          <a:prstGeom prst="rect">
            <a:avLst/>
          </a:prstGeom>
        </p:spPr>
      </p:pic>
    </p:spTree>
    <p:extLst>
      <p:ext uri="{BB962C8B-B14F-4D97-AF65-F5344CB8AC3E}">
        <p14:creationId xmlns:p14="http://schemas.microsoft.com/office/powerpoint/2010/main" val="22387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649357" y="338753"/>
            <a:ext cx="10515600" cy="1150166"/>
          </a:xfrm>
          <a:solidFill>
            <a:schemeClr val="accent1">
              <a:lumMod val="40000"/>
              <a:lumOff val="60000"/>
            </a:schemeClr>
          </a:solidFill>
        </p:spPr>
        <p:txBody>
          <a:bodyPr/>
          <a:lstStyle/>
          <a:p>
            <a:r>
              <a:rPr lang="sl-SI" b="1" dirty="0" smtClean="0">
                <a:latin typeface="Calibri" panose="020F0502020204030204" pitchFamily="34" charset="0"/>
                <a:cs typeface="Calibri" panose="020F0502020204030204" pitchFamily="34" charset="0"/>
              </a:rPr>
              <a:t>Zamišljanje trajnostnih prihodnosti</a:t>
            </a:r>
            <a:endParaRPr lang="sl-SI" b="1" dirty="0">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a:xfrm>
            <a:off x="649357" y="1515292"/>
            <a:ext cx="5552660" cy="4364962"/>
          </a:xfrm>
        </p:spPr>
        <p:txBody>
          <a:bodyPr>
            <a:normAutofit/>
          </a:bodyPr>
          <a:lstStyle/>
          <a:p>
            <a:pPr marL="0" indent="0">
              <a:buNone/>
            </a:pPr>
            <a:endParaRPr lang="sl-SI" dirty="0" smtClean="0">
              <a:solidFill>
                <a:srgbClr val="007C92"/>
              </a:solidFill>
              <a:latin typeface="Calibri" panose="020F0502020204030204" pitchFamily="34" charset="0"/>
              <a:cs typeface="Calibri" panose="020F0502020204030204" pitchFamily="34" charset="0"/>
            </a:endParaRPr>
          </a:p>
          <a:p>
            <a:pPr marL="0" indent="0">
              <a:buNone/>
            </a:pPr>
            <a:r>
              <a:rPr lang="sl-SI" dirty="0" smtClean="0">
                <a:solidFill>
                  <a:srgbClr val="007C92"/>
                </a:solidFill>
                <a:latin typeface="Calibri" panose="020F0502020204030204" pitchFamily="34" charset="0"/>
                <a:cs typeface="Calibri" panose="020F0502020204030204" pitchFamily="34" charset="0"/>
              </a:rPr>
              <a:t>Prilagodljivost</a:t>
            </a:r>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a:t>
            </a:r>
            <a:r>
              <a:rPr lang="sl-SI" dirty="0" smtClean="0">
                <a:latin typeface="Calibri" panose="020F0502020204030204" pitchFamily="34" charset="0"/>
                <a:cs typeface="Calibri" panose="020F0502020204030204" pitchFamily="34" charset="0"/>
              </a:rPr>
              <a:t>12</a:t>
            </a:r>
            <a:r>
              <a:rPr lang="sl-SI" dirty="0" smtClean="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rPr>
              <a:t>omemb: </a:t>
            </a:r>
            <a:r>
              <a:rPr lang="sl-SI" dirty="0" smtClean="0">
                <a:latin typeface="Calibri" panose="020F0502020204030204" pitchFamily="34" charset="0"/>
                <a:cs typeface="Calibri" panose="020F0502020204030204" pitchFamily="34" charset="0"/>
              </a:rPr>
              <a:t>biologija, naravoslovje, geografija, likovna umetnost;</a:t>
            </a:r>
            <a:endParaRPr lang="sl-SI" dirty="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Gimnazija: </a:t>
            </a:r>
            <a:r>
              <a:rPr lang="sl-SI" dirty="0" smtClean="0">
                <a:latin typeface="Calibri" panose="020F0502020204030204" pitchFamily="34" charset="0"/>
                <a:cs typeface="Calibri" panose="020F0502020204030204" pitchFamily="34" charset="0"/>
              </a:rPr>
              <a:t>11</a:t>
            </a:r>
            <a:r>
              <a:rPr lang="sl-SI" dirty="0" smtClean="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omemb: </a:t>
            </a:r>
            <a:r>
              <a:rPr lang="sl-SI" dirty="0" smtClean="0">
                <a:latin typeface="Calibri" panose="020F0502020204030204" pitchFamily="34" charset="0"/>
                <a:cs typeface="Calibri" panose="020F0502020204030204" pitchFamily="34" charset="0"/>
              </a:rPr>
              <a:t>geografija, biologija;</a:t>
            </a: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202017" y="2134567"/>
            <a:ext cx="5447385" cy="4351338"/>
          </a:xfrm>
        </p:spPr>
        <p:txBody>
          <a:bodyPr>
            <a:normAutofit/>
          </a:bodyPr>
          <a:lstStyle/>
          <a:p>
            <a:r>
              <a:rPr lang="sl-SI" sz="2400" dirty="0" smtClean="0">
                <a:latin typeface="Calibri" panose="020F0502020204030204" pitchFamily="34" charset="0"/>
                <a:cs typeface="Calibri" panose="020F0502020204030204" pitchFamily="34" charset="0"/>
              </a:rPr>
              <a:t>Bi lahko namesto z avtomobilom v šolo prihajal z/s …?</a:t>
            </a:r>
          </a:p>
          <a:p>
            <a:r>
              <a:rPr lang="sl-SI" sz="2400" dirty="0" smtClean="0">
                <a:latin typeface="Calibri" panose="020F0502020204030204" pitchFamily="34" charset="0"/>
                <a:cs typeface="Calibri" panose="020F0502020204030204" pitchFamily="34" charset="0"/>
              </a:rPr>
              <a:t>Kako bi lahko s spremembo prevoznega sredstva zmanjšal svoj </a:t>
            </a:r>
            <a:r>
              <a:rPr lang="sl-SI" sz="2400" dirty="0" err="1" smtClean="0">
                <a:latin typeface="Calibri" panose="020F0502020204030204" pitchFamily="34" charset="0"/>
                <a:cs typeface="Calibri" panose="020F0502020204030204" pitchFamily="34" charset="0"/>
              </a:rPr>
              <a:t>okoljski</a:t>
            </a:r>
            <a:r>
              <a:rPr lang="sl-SI" sz="2400" dirty="0" smtClean="0">
                <a:latin typeface="Calibri" panose="020F0502020204030204" pitchFamily="34" charset="0"/>
                <a:cs typeface="Calibri" panose="020F0502020204030204" pitchFamily="34" charset="0"/>
              </a:rPr>
              <a:t> odtis?</a:t>
            </a:r>
          </a:p>
          <a:p>
            <a:r>
              <a:rPr lang="sl-SI" sz="2400" dirty="0" smtClean="0">
                <a:latin typeface="Calibri" panose="020F0502020204030204" pitchFamily="34" charset="0"/>
                <a:cs typeface="Calibri" panose="020F0502020204030204" pitchFamily="34" charset="0"/>
              </a:rPr>
              <a:t>Ali lahko daš prednost dolgoročni koristi od trenutnega udobja?</a:t>
            </a:r>
          </a:p>
          <a:p>
            <a:r>
              <a:rPr lang="sl-SI" sz="2400" dirty="0" smtClean="0">
                <a:latin typeface="Calibri" panose="020F0502020204030204" pitchFamily="34" charset="0"/>
                <a:cs typeface="Calibri" panose="020F0502020204030204" pitchFamily="34" charset="0"/>
              </a:rPr>
              <a:t>Lahko sprememba v mobilnosti povzroči spremembo v sobivanju?</a:t>
            </a:r>
          </a:p>
          <a:p>
            <a:endParaRPr lang="sl-SI" sz="2400" dirty="0">
              <a:latin typeface="Calibri" panose="020F0502020204030204" pitchFamily="34" charset="0"/>
              <a:cs typeface="Calibri" panose="020F0502020204030204" pitchFamily="34" charset="0"/>
            </a:endParaRPr>
          </a:p>
          <a:p>
            <a:pPr marL="0" indent="0">
              <a:buNone/>
            </a:pPr>
            <a:endParaRPr lang="sl-SI" sz="2400"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543339" y="5654908"/>
            <a:ext cx="11502887" cy="830997"/>
          </a:xfrm>
          <a:prstGeom prst="rect">
            <a:avLst/>
          </a:prstGeom>
          <a:solidFill>
            <a:schemeClr val="accent1">
              <a:lumMod val="40000"/>
              <a:lumOff val="60000"/>
            </a:schemeClr>
          </a:solidFill>
        </p:spPr>
        <p:txBody>
          <a:bodyPr wrap="square">
            <a:spAutoFit/>
          </a:bodyPr>
          <a:lstStyle/>
          <a:p>
            <a:pPr fontAlgn="base"/>
            <a:r>
              <a:rPr lang="sl-SI" sz="2400" b="1" dirty="0">
                <a:latin typeface="Calibri" panose="020F0502020204030204" pitchFamily="34" charset="0"/>
                <a:cs typeface="Calibri" panose="020F0502020204030204" pitchFamily="34" charset="0"/>
              </a:rPr>
              <a:t>V prizadevanju za trajnostno prihodnost tvega in se kljub negotovostim prilagaja ter sprejema trajnostne odločitve za svoja dejanja. </a:t>
            </a:r>
          </a:p>
        </p:txBody>
      </p:sp>
      <p:sp>
        <p:nvSpPr>
          <p:cNvPr id="3"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sp>
        <p:nvSpPr>
          <p:cNvPr id="5" name="Rectangle 2"/>
          <p:cNvSpPr>
            <a:spLocks noChangeArrowheads="1"/>
          </p:cNvSpPr>
          <p:nvPr/>
        </p:nvSpPr>
        <p:spPr bwMode="auto">
          <a:xfrm>
            <a:off x="198783" y="658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dirty="0"/>
          </a:p>
        </p:txBody>
      </p:sp>
      <p:pic>
        <p:nvPicPr>
          <p:cNvPr id="5122" name="Picture 2" descr="https://kazalci.arso.gov.si/sites/default/files/avto_na_fosilna_goriva_je_nase_primarno_prevozno_sredstv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57" y="1586964"/>
            <a:ext cx="4962939" cy="389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3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649357" y="338753"/>
            <a:ext cx="10515600" cy="1150166"/>
          </a:xfrm>
          <a:solidFill>
            <a:schemeClr val="accent1">
              <a:lumMod val="40000"/>
              <a:lumOff val="60000"/>
            </a:schemeClr>
          </a:solidFill>
        </p:spPr>
        <p:txBody>
          <a:bodyPr/>
          <a:lstStyle/>
          <a:p>
            <a:r>
              <a:rPr lang="sl-SI" b="1" dirty="0" smtClean="0">
                <a:latin typeface="Calibri" panose="020F0502020204030204" pitchFamily="34" charset="0"/>
                <a:cs typeface="Calibri" panose="020F0502020204030204" pitchFamily="34" charset="0"/>
              </a:rPr>
              <a:t>Zamišljanje trajnostnih prihodnosti</a:t>
            </a:r>
            <a:endParaRPr lang="sl-SI" b="1" dirty="0">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a:xfrm>
            <a:off x="649357" y="1515292"/>
            <a:ext cx="5552660" cy="4364962"/>
          </a:xfrm>
        </p:spPr>
        <p:txBody>
          <a:bodyPr>
            <a:normAutofit/>
          </a:bodyPr>
          <a:lstStyle/>
          <a:p>
            <a:pPr marL="0" indent="0">
              <a:buNone/>
            </a:pPr>
            <a:endParaRPr lang="sl-SI" dirty="0" smtClean="0">
              <a:solidFill>
                <a:srgbClr val="007C92"/>
              </a:solidFill>
              <a:latin typeface="Calibri" panose="020F0502020204030204" pitchFamily="34" charset="0"/>
              <a:cs typeface="Calibri" panose="020F0502020204030204" pitchFamily="34" charset="0"/>
            </a:endParaRPr>
          </a:p>
          <a:p>
            <a:pPr marL="0" indent="0">
              <a:buNone/>
            </a:pPr>
            <a:r>
              <a:rPr lang="sl-SI" dirty="0" smtClean="0">
                <a:solidFill>
                  <a:srgbClr val="007C92"/>
                </a:solidFill>
                <a:latin typeface="Calibri" panose="020F0502020204030204" pitchFamily="34" charset="0"/>
                <a:cs typeface="Calibri" panose="020F0502020204030204" pitchFamily="34" charset="0"/>
              </a:rPr>
              <a:t>Raziskovalno mišljenje</a:t>
            </a:r>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a:t>
            </a:r>
            <a:r>
              <a:rPr lang="sl-SI" dirty="0" smtClean="0">
                <a:latin typeface="Calibri" panose="020F0502020204030204" pitchFamily="34" charset="0"/>
                <a:cs typeface="Calibri" panose="020F0502020204030204" pitchFamily="34" charset="0"/>
              </a:rPr>
              <a:t>27</a:t>
            </a:r>
            <a:r>
              <a:rPr lang="sl-SI" dirty="0" smtClean="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rPr>
              <a:t>omemb: </a:t>
            </a:r>
            <a:r>
              <a:rPr lang="sl-SI" dirty="0" smtClean="0">
                <a:latin typeface="Calibri" panose="020F0502020204030204" pitchFamily="34" charset="0"/>
                <a:cs typeface="Calibri" panose="020F0502020204030204" pitchFamily="34" charset="0"/>
              </a:rPr>
              <a:t>naravoslovni predmeti, matematika, jeziki, šport, geografija;</a:t>
            </a:r>
            <a:endParaRPr lang="sl-SI" dirty="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Gimnazija: </a:t>
            </a:r>
            <a:r>
              <a:rPr lang="sl-SI" dirty="0" smtClean="0">
                <a:latin typeface="Calibri" panose="020F0502020204030204" pitchFamily="34" charset="0"/>
                <a:cs typeface="Calibri" panose="020F0502020204030204" pitchFamily="34" charset="0"/>
              </a:rPr>
              <a:t>33</a:t>
            </a:r>
            <a:r>
              <a:rPr lang="sl-SI" dirty="0" smtClean="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omemb</a:t>
            </a:r>
            <a:r>
              <a:rPr lang="sl-SI" dirty="0">
                <a:latin typeface="Calibri" panose="020F0502020204030204" pitchFamily="34" charset="0"/>
                <a:cs typeface="Calibri" panose="020F0502020204030204" pitchFamily="34" charset="0"/>
              </a:rPr>
              <a:t>:  naravoslovni predmeti, matematika, jeziki, </a:t>
            </a:r>
            <a:r>
              <a:rPr lang="sl-SI" dirty="0" smtClean="0">
                <a:latin typeface="Calibri" panose="020F0502020204030204" pitchFamily="34" charset="0"/>
                <a:cs typeface="Calibri" panose="020F0502020204030204" pitchFamily="34" charset="0"/>
              </a:rPr>
              <a:t>filozofija, </a:t>
            </a:r>
            <a:r>
              <a:rPr lang="sl-SI" dirty="0">
                <a:latin typeface="Calibri" panose="020F0502020204030204" pitchFamily="34" charset="0"/>
                <a:cs typeface="Calibri" panose="020F0502020204030204" pitchFamily="34" charset="0"/>
              </a:rPr>
              <a:t>geografija,</a:t>
            </a:r>
          </a:p>
          <a:p>
            <a:pPr marL="0" indent="0">
              <a:buNone/>
            </a:pP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308035" y="1880764"/>
            <a:ext cx="5447385" cy="4351338"/>
          </a:xfrm>
        </p:spPr>
        <p:txBody>
          <a:bodyPr>
            <a:normAutofit/>
          </a:bodyPr>
          <a:lstStyle/>
          <a:p>
            <a:r>
              <a:rPr lang="sl-SI" sz="2400" dirty="0" smtClean="0">
                <a:latin typeface="Calibri" panose="020F0502020204030204" pitchFamily="34" charset="0"/>
                <a:cs typeface="Calibri" panose="020F0502020204030204" pitchFamily="34" charset="0"/>
              </a:rPr>
              <a:t>Kje lahko pridobim podatke?</a:t>
            </a:r>
          </a:p>
          <a:p>
            <a:r>
              <a:rPr lang="sl-SI" sz="2400" dirty="0" smtClean="0">
                <a:latin typeface="Calibri" panose="020F0502020204030204" pitchFamily="34" charset="0"/>
                <a:cs typeface="Calibri" panose="020F0502020204030204" pitchFamily="34" charset="0"/>
              </a:rPr>
              <a:t>Kaj lahko opazujemo/merimo..?</a:t>
            </a:r>
          </a:p>
          <a:p>
            <a:r>
              <a:rPr lang="sl-SI" sz="2400" dirty="0" smtClean="0">
                <a:latin typeface="Calibri" panose="020F0502020204030204" pitchFamily="34" charset="0"/>
                <a:cs typeface="Calibri" panose="020F0502020204030204" pitchFamily="34" charset="0"/>
              </a:rPr>
              <a:t>Kakšno je mnenje biologa/sociologa/ekonomista/geografa/…? </a:t>
            </a:r>
          </a:p>
          <a:p>
            <a:r>
              <a:rPr lang="sl-SI" sz="2400" dirty="0" smtClean="0">
                <a:latin typeface="Calibri" panose="020F0502020204030204" pitchFamily="34" charset="0"/>
                <a:cs typeface="Calibri" panose="020F0502020204030204" pitchFamily="34" charset="0"/>
              </a:rPr>
              <a:t>Kako se prepletajo naravni in družbeni sistemi?</a:t>
            </a:r>
            <a:endParaRPr lang="sl-SI" sz="2400" dirty="0">
              <a:latin typeface="Calibri" panose="020F0502020204030204" pitchFamily="34" charset="0"/>
              <a:cs typeface="Calibri" panose="020F0502020204030204" pitchFamily="34" charset="0"/>
            </a:endParaRPr>
          </a:p>
          <a:p>
            <a:pPr marL="0" indent="0">
              <a:buNone/>
            </a:pPr>
            <a:endParaRPr lang="sl-SI" sz="2400" dirty="0" smtClean="0">
              <a:latin typeface="Calibri" panose="020F0502020204030204" pitchFamily="34" charset="0"/>
              <a:cs typeface="Calibri" panose="020F0502020204030204" pitchFamily="34" charset="0"/>
            </a:endParaRPr>
          </a:p>
          <a:p>
            <a:pPr marL="0" indent="0">
              <a:buNone/>
            </a:pPr>
            <a:endParaRPr lang="sl-SI" sz="2400" dirty="0">
              <a:latin typeface="Calibri" panose="020F0502020204030204" pitchFamily="34" charset="0"/>
              <a:cs typeface="Calibri" panose="020F0502020204030204" pitchFamily="34" charset="0"/>
            </a:endParaRPr>
          </a:p>
          <a:p>
            <a:pPr marL="0" indent="0">
              <a:buNone/>
            </a:pPr>
            <a:endParaRPr lang="sl-SI" sz="2400" dirty="0" smtClean="0">
              <a:latin typeface="Calibri" panose="020F0502020204030204" pitchFamily="34" charset="0"/>
              <a:cs typeface="Calibri" panose="020F0502020204030204" pitchFamily="34" charset="0"/>
            </a:endParaRPr>
          </a:p>
          <a:p>
            <a:endParaRPr lang="sl-SI" sz="2400" dirty="0">
              <a:latin typeface="Calibri" panose="020F0502020204030204" pitchFamily="34" charset="0"/>
              <a:cs typeface="Calibri" panose="020F0502020204030204" pitchFamily="34" charset="0"/>
            </a:endParaRPr>
          </a:p>
          <a:p>
            <a:pPr marL="0" indent="0">
              <a:buNone/>
            </a:pPr>
            <a:endParaRPr lang="sl-SI" sz="2400"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543339" y="5582915"/>
            <a:ext cx="11502887" cy="1200329"/>
          </a:xfrm>
          <a:prstGeom prst="rect">
            <a:avLst/>
          </a:prstGeom>
          <a:solidFill>
            <a:schemeClr val="accent1">
              <a:lumMod val="40000"/>
              <a:lumOff val="60000"/>
            </a:schemeClr>
          </a:solidFill>
        </p:spPr>
        <p:txBody>
          <a:bodyPr wrap="square">
            <a:spAutoFit/>
          </a:bodyPr>
          <a:lstStyle/>
          <a:p>
            <a:pPr fontAlgn="base"/>
            <a:r>
              <a:rPr lang="sl-SI" sz="2400" b="1" dirty="0">
                <a:latin typeface="Calibri" panose="020F0502020204030204" pitchFamily="34" charset="0"/>
                <a:cs typeface="Calibri" panose="020F0502020204030204" pitchFamily="34" charset="0"/>
              </a:rPr>
              <a:t>Pri načrtovanju in reševanju kompleksnih problemov/</a:t>
            </a:r>
            <a:r>
              <a:rPr lang="sl-SI" sz="2400" b="1" dirty="0" err="1">
                <a:latin typeface="Calibri" panose="020F0502020204030204" pitchFamily="34" charset="0"/>
                <a:cs typeface="Calibri" panose="020F0502020204030204" pitchFamily="34" charset="0"/>
              </a:rPr>
              <a:t>atik</a:t>
            </a:r>
            <a:r>
              <a:rPr lang="sl-SI" sz="2400" b="1" dirty="0">
                <a:latin typeface="Calibri" panose="020F0502020204030204" pitchFamily="34" charset="0"/>
                <a:cs typeface="Calibri" panose="020F0502020204030204" pitchFamily="34" charset="0"/>
              </a:rPr>
              <a:t> </a:t>
            </a:r>
            <a:r>
              <a:rPr lang="sl-SI" sz="2400" b="1" dirty="0" err="1">
                <a:latin typeface="Calibri" panose="020F0502020204030204" pitchFamily="34" charset="0"/>
                <a:cs typeface="Calibri" panose="020F0502020204030204" pitchFamily="34" charset="0"/>
              </a:rPr>
              <a:t>trajnostnosti</a:t>
            </a:r>
            <a:r>
              <a:rPr lang="sl-SI" sz="2400" b="1" dirty="0">
                <a:latin typeface="Calibri" panose="020F0502020204030204" pitchFamily="34" charset="0"/>
                <a:cs typeface="Calibri" panose="020F0502020204030204" pitchFamily="34" charset="0"/>
              </a:rPr>
              <a:t> uporablja in povezuje znanja in metode različnih znanstvenih disciplin ter predlaga ustvarjalne in inovativne ideje in rešitve.  </a:t>
            </a:r>
          </a:p>
        </p:txBody>
      </p:sp>
      <p:sp>
        <p:nvSpPr>
          <p:cNvPr id="3"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sp>
        <p:nvSpPr>
          <p:cNvPr id="5" name="Rectangle 2"/>
          <p:cNvSpPr>
            <a:spLocks noChangeArrowheads="1"/>
          </p:cNvSpPr>
          <p:nvPr/>
        </p:nvSpPr>
        <p:spPr bwMode="auto">
          <a:xfrm>
            <a:off x="198783" y="658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dirty="0"/>
          </a:p>
        </p:txBody>
      </p:sp>
      <p:pic>
        <p:nvPicPr>
          <p:cNvPr id="6" name="Slika 5"/>
          <p:cNvPicPr>
            <a:picLocks noChangeAspect="1"/>
          </p:cNvPicPr>
          <p:nvPr/>
        </p:nvPicPr>
        <p:blipFill>
          <a:blip r:embed="rId4"/>
          <a:stretch>
            <a:fillRect/>
          </a:stretch>
        </p:blipFill>
        <p:spPr>
          <a:xfrm>
            <a:off x="715246" y="1552603"/>
            <a:ext cx="5420882" cy="4017126"/>
          </a:xfrm>
          <a:prstGeom prst="rect">
            <a:avLst/>
          </a:prstGeom>
        </p:spPr>
      </p:pic>
    </p:spTree>
    <p:extLst>
      <p:ext uri="{BB962C8B-B14F-4D97-AF65-F5344CB8AC3E}">
        <p14:creationId xmlns:p14="http://schemas.microsoft.com/office/powerpoint/2010/main" val="237573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649357" y="338753"/>
            <a:ext cx="10515600" cy="1150166"/>
          </a:xfrm>
          <a:solidFill>
            <a:srgbClr val="92D050"/>
          </a:solidFill>
        </p:spPr>
        <p:txBody>
          <a:bodyPr/>
          <a:lstStyle/>
          <a:p>
            <a:r>
              <a:rPr lang="sl-SI" b="1" dirty="0" smtClean="0">
                <a:latin typeface="Calibri" panose="020F0502020204030204" pitchFamily="34" charset="0"/>
                <a:cs typeface="Calibri" panose="020F0502020204030204" pitchFamily="34" charset="0"/>
              </a:rPr>
              <a:t>Ukrepanje za </a:t>
            </a:r>
            <a:r>
              <a:rPr lang="sl-SI" b="1" dirty="0" err="1" smtClean="0">
                <a:latin typeface="Calibri" panose="020F0502020204030204" pitchFamily="34" charset="0"/>
                <a:cs typeface="Calibri" panose="020F0502020204030204" pitchFamily="34" charset="0"/>
              </a:rPr>
              <a:t>trajnostnost</a:t>
            </a:r>
            <a:endParaRPr lang="sl-SI" b="1" dirty="0">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a:xfrm>
            <a:off x="649357" y="1515292"/>
            <a:ext cx="5552660" cy="4364962"/>
          </a:xfrm>
        </p:spPr>
        <p:txBody>
          <a:bodyPr>
            <a:normAutofit/>
          </a:bodyPr>
          <a:lstStyle/>
          <a:p>
            <a:pPr marL="0" indent="0">
              <a:buNone/>
            </a:pPr>
            <a:endParaRPr lang="sl-SI" dirty="0" smtClean="0">
              <a:solidFill>
                <a:srgbClr val="007C92"/>
              </a:solidFill>
              <a:latin typeface="Calibri" panose="020F0502020204030204" pitchFamily="34" charset="0"/>
              <a:cs typeface="Calibri" panose="020F0502020204030204" pitchFamily="34" charset="0"/>
            </a:endParaRPr>
          </a:p>
          <a:p>
            <a:pPr marL="0" indent="0">
              <a:buNone/>
            </a:pPr>
            <a:r>
              <a:rPr lang="sl-SI" dirty="0" smtClean="0">
                <a:solidFill>
                  <a:srgbClr val="007C92"/>
                </a:solidFill>
                <a:latin typeface="Calibri" panose="020F0502020204030204" pitchFamily="34" charset="0"/>
                <a:cs typeface="Calibri" panose="020F0502020204030204" pitchFamily="34" charset="0"/>
              </a:rPr>
              <a:t>Politična angažiranost</a:t>
            </a:r>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a:t>
            </a:r>
            <a:r>
              <a:rPr lang="sl-SI" dirty="0" smtClean="0">
                <a:latin typeface="Calibri" panose="020F0502020204030204" pitchFamily="34" charset="0"/>
                <a:cs typeface="Calibri" panose="020F0502020204030204" pitchFamily="34" charset="0"/>
              </a:rPr>
              <a:t>7</a:t>
            </a:r>
            <a:r>
              <a:rPr lang="sl-SI" dirty="0" smtClean="0">
                <a:latin typeface="Calibri" panose="020F0502020204030204" pitchFamily="34" charset="0"/>
                <a:cs typeface="Calibri" panose="020F0502020204030204" pitchFamily="34" charset="0"/>
              </a:rPr>
              <a:t> omemb: geografija, DKE;</a:t>
            </a:r>
            <a:endParaRPr lang="sl-SI" dirty="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Gimnazija: </a:t>
            </a:r>
            <a:r>
              <a:rPr lang="sl-SI" dirty="0" smtClean="0">
                <a:latin typeface="Calibri" panose="020F0502020204030204" pitchFamily="34" charset="0"/>
                <a:cs typeface="Calibri" panose="020F0502020204030204" pitchFamily="34" charset="0"/>
              </a:rPr>
              <a:t>20</a:t>
            </a:r>
            <a:r>
              <a:rPr lang="sl-SI" dirty="0" smtClean="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omemb</a:t>
            </a:r>
            <a:r>
              <a:rPr lang="sl-SI" dirty="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zgodovina, filozofija, geografija, biologija;</a:t>
            </a:r>
            <a:endParaRPr lang="sl-SI" dirty="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308035" y="2164377"/>
            <a:ext cx="5447385" cy="4351338"/>
          </a:xfrm>
        </p:spPr>
        <p:txBody>
          <a:bodyPr>
            <a:normAutofit/>
          </a:bodyPr>
          <a:lstStyle/>
          <a:p>
            <a:r>
              <a:rPr lang="sl-SI" sz="2400" dirty="0" smtClean="0">
                <a:latin typeface="Calibri" panose="020F0502020204030204" pitchFamily="34" charset="0"/>
                <a:cs typeface="Calibri" panose="020F0502020204030204" pitchFamily="34" charset="0"/>
              </a:rPr>
              <a:t>Na kakšen način lahko sodelujemo/podajamo predloge o prometnih ureditvah v okolici šole?</a:t>
            </a:r>
          </a:p>
          <a:p>
            <a:endParaRPr lang="sl-SI" sz="2400" dirty="0">
              <a:latin typeface="Calibri" panose="020F0502020204030204" pitchFamily="34" charset="0"/>
              <a:cs typeface="Calibri" panose="020F0502020204030204" pitchFamily="34" charset="0"/>
            </a:endParaRPr>
          </a:p>
          <a:p>
            <a:r>
              <a:rPr lang="sl-SI" sz="2400" dirty="0" smtClean="0">
                <a:latin typeface="Calibri" panose="020F0502020204030204" pitchFamily="34" charset="0"/>
                <a:cs typeface="Calibri" panose="020F0502020204030204" pitchFamily="34" charset="0"/>
              </a:rPr>
              <a:t>Kdo  odloča o prometnih ureditvah?</a:t>
            </a:r>
          </a:p>
          <a:p>
            <a:endParaRPr lang="sl-SI" sz="2400" dirty="0">
              <a:latin typeface="Calibri" panose="020F0502020204030204" pitchFamily="34" charset="0"/>
              <a:cs typeface="Calibri" panose="020F0502020204030204" pitchFamily="34" charset="0"/>
            </a:endParaRPr>
          </a:p>
          <a:p>
            <a:endParaRPr lang="sl-SI" sz="2400" dirty="0" smtClean="0">
              <a:latin typeface="Calibri" panose="020F0502020204030204" pitchFamily="34" charset="0"/>
              <a:cs typeface="Calibri" panose="020F0502020204030204" pitchFamily="34" charset="0"/>
            </a:endParaRPr>
          </a:p>
          <a:p>
            <a:endParaRPr lang="sl-SI" sz="2400" dirty="0">
              <a:latin typeface="Calibri" panose="020F0502020204030204" pitchFamily="34" charset="0"/>
              <a:cs typeface="Calibri" panose="020F0502020204030204" pitchFamily="34" charset="0"/>
            </a:endParaRPr>
          </a:p>
          <a:p>
            <a:endParaRPr lang="sl-SI" sz="2400" dirty="0">
              <a:latin typeface="Calibri" panose="020F0502020204030204" pitchFamily="34" charset="0"/>
              <a:cs typeface="Calibri" panose="020F0502020204030204" pitchFamily="34" charset="0"/>
            </a:endParaRPr>
          </a:p>
          <a:p>
            <a:pPr marL="0" indent="0">
              <a:buNone/>
            </a:pPr>
            <a:endParaRPr lang="sl-SI" sz="2400" dirty="0" smtClean="0">
              <a:latin typeface="Calibri" panose="020F0502020204030204" pitchFamily="34" charset="0"/>
              <a:cs typeface="Calibri" panose="020F0502020204030204" pitchFamily="34" charset="0"/>
            </a:endParaRPr>
          </a:p>
          <a:p>
            <a:pPr marL="0" indent="0">
              <a:buNone/>
            </a:pPr>
            <a:endParaRPr lang="sl-SI" sz="2400" dirty="0">
              <a:latin typeface="Calibri" panose="020F0502020204030204" pitchFamily="34" charset="0"/>
              <a:cs typeface="Calibri" panose="020F0502020204030204" pitchFamily="34" charset="0"/>
            </a:endParaRPr>
          </a:p>
          <a:p>
            <a:pPr marL="0" indent="0">
              <a:buNone/>
            </a:pPr>
            <a:endParaRPr lang="sl-SI" sz="2400" dirty="0" smtClean="0">
              <a:latin typeface="Calibri" panose="020F0502020204030204" pitchFamily="34" charset="0"/>
              <a:cs typeface="Calibri" panose="020F0502020204030204" pitchFamily="34" charset="0"/>
            </a:endParaRPr>
          </a:p>
          <a:p>
            <a:endParaRPr lang="sl-SI" sz="2400" dirty="0">
              <a:latin typeface="Calibri" panose="020F0502020204030204" pitchFamily="34" charset="0"/>
              <a:cs typeface="Calibri" panose="020F0502020204030204" pitchFamily="34" charset="0"/>
            </a:endParaRPr>
          </a:p>
          <a:p>
            <a:pPr marL="0" indent="0">
              <a:buNone/>
            </a:pPr>
            <a:endParaRPr lang="sl-SI" sz="2400"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358551" y="5463564"/>
            <a:ext cx="11502887" cy="1200329"/>
          </a:xfrm>
          <a:prstGeom prst="rect">
            <a:avLst/>
          </a:prstGeom>
          <a:solidFill>
            <a:srgbClr val="92D050"/>
          </a:solidFill>
        </p:spPr>
        <p:txBody>
          <a:bodyPr wrap="square">
            <a:spAutoFit/>
          </a:bodyPr>
          <a:lstStyle/>
          <a:p>
            <a:pPr fontAlgn="base"/>
            <a:r>
              <a:rPr lang="sl-SI" sz="2400" b="1">
                <a:latin typeface="Calibri" panose="020F0502020204030204" pitchFamily="34" charset="0"/>
                <a:cs typeface="Calibri" panose="020F0502020204030204" pitchFamily="34" charset="0"/>
              </a:rPr>
              <a:t>Ob upoštevanju demokratičnih načel kritično vrednoti politike z vidika trajnostnosti in sodeluje pri oblikovanju trajnostnih politik in prakse na lokalni, regionalni, nacionalni in globalni ravni. </a:t>
            </a:r>
          </a:p>
        </p:txBody>
      </p:sp>
      <p:sp>
        <p:nvSpPr>
          <p:cNvPr id="3"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sp>
        <p:nvSpPr>
          <p:cNvPr id="5" name="Rectangle 2"/>
          <p:cNvSpPr>
            <a:spLocks noChangeArrowheads="1"/>
          </p:cNvSpPr>
          <p:nvPr/>
        </p:nvSpPr>
        <p:spPr bwMode="auto">
          <a:xfrm>
            <a:off x="198783" y="658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dirty="0"/>
          </a:p>
        </p:txBody>
      </p:sp>
      <p:pic>
        <p:nvPicPr>
          <p:cNvPr id="7" name="Slika 6"/>
          <p:cNvPicPr>
            <a:picLocks noChangeAspect="1"/>
          </p:cNvPicPr>
          <p:nvPr/>
        </p:nvPicPr>
        <p:blipFill>
          <a:blip r:embed="rId4"/>
          <a:stretch>
            <a:fillRect/>
          </a:stretch>
        </p:blipFill>
        <p:spPr>
          <a:xfrm>
            <a:off x="358551" y="2028288"/>
            <a:ext cx="2743771" cy="2554545"/>
          </a:xfrm>
          <a:prstGeom prst="rect">
            <a:avLst/>
          </a:prstGeom>
        </p:spPr>
      </p:pic>
      <p:sp>
        <p:nvSpPr>
          <p:cNvPr id="8" name="Pravokotnik 7"/>
          <p:cNvSpPr/>
          <p:nvPr/>
        </p:nvSpPr>
        <p:spPr>
          <a:xfrm>
            <a:off x="2944176" y="2028289"/>
            <a:ext cx="3073053" cy="2554545"/>
          </a:xfrm>
          <a:prstGeom prst="rect">
            <a:avLst/>
          </a:prstGeom>
          <a:solidFill>
            <a:srgbClr val="92D050"/>
          </a:solidFill>
        </p:spPr>
        <p:txBody>
          <a:bodyPr wrap="square">
            <a:spAutoFit/>
          </a:bodyPr>
          <a:lstStyle/>
          <a:p>
            <a:r>
              <a:rPr lang="sl-SI" sz="2000" dirty="0">
                <a:latin typeface="Calibri" panose="020F0502020204030204" pitchFamily="34" charset="0"/>
                <a:cs typeface="Calibri" panose="020F0502020204030204" pitchFamily="34" charset="0"/>
              </a:rPr>
              <a:t>Rezultati ICCS 2022 so pokazali, da precej manj naših učencev zanimajo družbena in politična vprašanja v družbi kot to velja za njihove vrstnike v mednarodnem </a:t>
            </a:r>
            <a:r>
              <a:rPr lang="sl-SI" sz="2000" dirty="0" smtClean="0">
                <a:latin typeface="Calibri" panose="020F0502020204030204" pitchFamily="34" charset="0"/>
                <a:cs typeface="Calibri" panose="020F0502020204030204" pitchFamily="34" charset="0"/>
              </a:rPr>
              <a:t>merilu.</a:t>
            </a:r>
          </a:p>
          <a:p>
            <a:endParaRPr lang="sl-SI" sz="2000" dirty="0">
              <a:latin typeface="Calibri" panose="020F0502020204030204" pitchFamily="34" charset="0"/>
              <a:cs typeface="Calibri" panose="020F0502020204030204" pitchFamily="34" charset="0"/>
            </a:endParaRPr>
          </a:p>
        </p:txBody>
      </p:sp>
      <p:sp>
        <p:nvSpPr>
          <p:cNvPr id="9" name="Pravokotnik 8"/>
          <p:cNvSpPr/>
          <p:nvPr/>
        </p:nvSpPr>
        <p:spPr>
          <a:xfrm>
            <a:off x="377687" y="4633612"/>
            <a:ext cx="6096000" cy="230832"/>
          </a:xfrm>
          <a:prstGeom prst="rect">
            <a:avLst/>
          </a:prstGeom>
        </p:spPr>
        <p:txBody>
          <a:bodyPr>
            <a:spAutoFit/>
          </a:bodyPr>
          <a:lstStyle/>
          <a:p>
            <a:r>
              <a:rPr lang="sl-SI" sz="900" dirty="0">
                <a:latin typeface="Calibri" panose="020F0502020204030204" pitchFamily="34" charset="0"/>
                <a:cs typeface="Calibri" panose="020F0502020204030204" pitchFamily="34" charset="0"/>
                <a:hlinkClick r:id="rId5"/>
              </a:rPr>
              <a:t>https://</a:t>
            </a:r>
            <a:r>
              <a:rPr lang="sl-SI" sz="900" dirty="0" smtClean="0">
                <a:latin typeface="Calibri" panose="020F0502020204030204" pitchFamily="34" charset="0"/>
                <a:cs typeface="Calibri" panose="020F0502020204030204" pitchFamily="34" charset="0"/>
                <a:hlinkClick r:id="rId5"/>
              </a:rPr>
              <a:t>www.pei.si/wp-content/uploads/2023/11/ICCS-2022-povzetek.pdf</a:t>
            </a:r>
            <a:r>
              <a:rPr lang="sl-SI" sz="900" dirty="0" smtClean="0">
                <a:latin typeface="Calibri" panose="020F0502020204030204" pitchFamily="34" charset="0"/>
                <a:cs typeface="Calibri" panose="020F0502020204030204" pitchFamily="34" charset="0"/>
              </a:rPr>
              <a:t> </a:t>
            </a:r>
            <a:endParaRPr lang="sl-SI"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44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665845" y="365299"/>
            <a:ext cx="10515600" cy="1150166"/>
          </a:xfrm>
          <a:solidFill>
            <a:srgbClr val="92D050"/>
          </a:solidFill>
        </p:spPr>
        <p:txBody>
          <a:bodyPr/>
          <a:lstStyle/>
          <a:p>
            <a:r>
              <a:rPr lang="sl-SI" b="1" dirty="0">
                <a:latin typeface="Calibri" panose="020F0502020204030204" pitchFamily="34" charset="0"/>
                <a:cs typeface="Calibri" panose="020F0502020204030204" pitchFamily="34" charset="0"/>
              </a:rPr>
              <a:t>Ukrepanje za </a:t>
            </a:r>
            <a:r>
              <a:rPr lang="sl-SI" b="1" dirty="0" err="1">
                <a:latin typeface="Calibri" panose="020F0502020204030204" pitchFamily="34" charset="0"/>
                <a:cs typeface="Calibri" panose="020F0502020204030204" pitchFamily="34" charset="0"/>
              </a:rPr>
              <a:t>trajnostnost</a:t>
            </a:r>
            <a:endParaRPr lang="sl-SI" b="1" dirty="0">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a:xfrm>
            <a:off x="649357" y="1515292"/>
            <a:ext cx="5552660" cy="4364962"/>
          </a:xfrm>
        </p:spPr>
        <p:txBody>
          <a:bodyPr>
            <a:normAutofit/>
          </a:bodyPr>
          <a:lstStyle/>
          <a:p>
            <a:pPr marL="0" indent="0">
              <a:buNone/>
            </a:pPr>
            <a:endParaRPr lang="sl-SI" dirty="0" smtClean="0">
              <a:solidFill>
                <a:srgbClr val="007C92"/>
              </a:solidFill>
              <a:latin typeface="Calibri" panose="020F0502020204030204" pitchFamily="34" charset="0"/>
              <a:cs typeface="Calibri" panose="020F0502020204030204" pitchFamily="34" charset="0"/>
            </a:endParaRPr>
          </a:p>
          <a:p>
            <a:pPr marL="0" indent="0">
              <a:buNone/>
            </a:pPr>
            <a:r>
              <a:rPr lang="sl-SI" dirty="0" smtClean="0">
                <a:solidFill>
                  <a:srgbClr val="007C92"/>
                </a:solidFill>
                <a:latin typeface="Calibri" panose="020F0502020204030204" pitchFamily="34" charset="0"/>
                <a:cs typeface="Calibri" panose="020F0502020204030204" pitchFamily="34" charset="0"/>
              </a:rPr>
              <a:t>Kolektivno ukrepanje</a:t>
            </a:r>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a:t>
            </a:r>
            <a:r>
              <a:rPr lang="sl-SI" dirty="0" smtClean="0">
                <a:latin typeface="Calibri" panose="020F0502020204030204" pitchFamily="34" charset="0"/>
                <a:cs typeface="Calibri" panose="020F0502020204030204" pitchFamily="34" charset="0"/>
              </a:rPr>
              <a:t>19</a:t>
            </a:r>
            <a:r>
              <a:rPr lang="sl-SI" dirty="0" smtClean="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rPr>
              <a:t>omemb: geografija, DKE, glasbena </a:t>
            </a:r>
            <a:r>
              <a:rPr lang="sl-SI" dirty="0" smtClean="0">
                <a:latin typeface="Calibri" panose="020F0502020204030204" pitchFamily="34" charset="0"/>
                <a:cs typeface="Calibri" panose="020F0502020204030204" pitchFamily="34" charset="0"/>
              </a:rPr>
              <a:t>umetnost, likovna umetnost, slovenščina;</a:t>
            </a:r>
            <a:endParaRPr lang="sl-SI" dirty="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Gimnazija: </a:t>
            </a:r>
            <a:r>
              <a:rPr lang="sl-SI" dirty="0" smtClean="0">
                <a:latin typeface="Calibri" panose="020F0502020204030204" pitchFamily="34" charset="0"/>
                <a:cs typeface="Calibri" panose="020F0502020204030204" pitchFamily="34" charset="0"/>
              </a:rPr>
              <a:t>26 </a:t>
            </a:r>
            <a:r>
              <a:rPr lang="sl-SI" dirty="0" smtClean="0">
                <a:latin typeface="Calibri" panose="020F0502020204030204" pitchFamily="34" charset="0"/>
                <a:cs typeface="Calibri" panose="020F0502020204030204" pitchFamily="34" charset="0"/>
              </a:rPr>
              <a:t>omemb</a:t>
            </a:r>
            <a:r>
              <a:rPr lang="sl-SI" dirty="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jeziki;</a:t>
            </a:r>
            <a:endParaRPr lang="sl-SI" dirty="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308035" y="1880764"/>
            <a:ext cx="5447385" cy="4351338"/>
          </a:xfrm>
        </p:spPr>
        <p:txBody>
          <a:bodyPr>
            <a:normAutofit/>
          </a:bodyPr>
          <a:lstStyle/>
          <a:p>
            <a:r>
              <a:rPr lang="sl-SI" sz="2400" dirty="0" smtClean="0">
                <a:latin typeface="Calibri" panose="020F0502020204030204" pitchFamily="34" charset="0"/>
                <a:cs typeface="Calibri" panose="020F0502020204030204" pitchFamily="34" charset="0"/>
              </a:rPr>
              <a:t>S katerimi akterji na področju prometne varnosti/ureditve se lahko povežemo?</a:t>
            </a:r>
          </a:p>
          <a:p>
            <a:r>
              <a:rPr lang="sl-SI" sz="2400" dirty="0" smtClean="0">
                <a:latin typeface="Calibri" panose="020F0502020204030204" pitchFamily="34" charset="0"/>
                <a:cs typeface="Calibri" panose="020F0502020204030204" pitchFamily="34" charset="0"/>
              </a:rPr>
              <a:t>Kako lahko raziščemo/spremenimo/ izboljšamo prometne navade razreda?</a:t>
            </a:r>
          </a:p>
          <a:p>
            <a:r>
              <a:rPr lang="sl-SI" sz="2400" dirty="0" smtClean="0">
                <a:latin typeface="Calibri" panose="020F0502020204030204" pitchFamily="34" charset="0"/>
                <a:cs typeface="Calibri" panose="020F0502020204030204" pitchFamily="34" charset="0"/>
              </a:rPr>
              <a:t>Kako pogosto se o tem pogovarjamo v skupnosti?</a:t>
            </a:r>
          </a:p>
          <a:p>
            <a:pPr marL="0" indent="0">
              <a:buNone/>
            </a:pPr>
            <a:endParaRPr lang="sl-SI" sz="2400" dirty="0">
              <a:latin typeface="Calibri" panose="020F0502020204030204" pitchFamily="34" charset="0"/>
              <a:cs typeface="Calibri" panose="020F0502020204030204" pitchFamily="34" charset="0"/>
            </a:endParaRPr>
          </a:p>
          <a:p>
            <a:pPr marL="0" indent="0">
              <a:buNone/>
            </a:pPr>
            <a:endParaRPr lang="sl-SI" sz="2400" dirty="0" smtClean="0">
              <a:latin typeface="Calibri" panose="020F0502020204030204" pitchFamily="34" charset="0"/>
              <a:cs typeface="Calibri" panose="020F0502020204030204" pitchFamily="34" charset="0"/>
            </a:endParaRPr>
          </a:p>
          <a:p>
            <a:endParaRPr lang="sl-SI" sz="2400" dirty="0">
              <a:latin typeface="Calibri" panose="020F0502020204030204" pitchFamily="34" charset="0"/>
              <a:cs typeface="Calibri" panose="020F0502020204030204" pitchFamily="34" charset="0"/>
            </a:endParaRPr>
          </a:p>
          <a:p>
            <a:pPr marL="0" indent="0">
              <a:buNone/>
            </a:pPr>
            <a:endParaRPr lang="sl-SI" sz="2400"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252533" y="5729436"/>
            <a:ext cx="11502887" cy="830997"/>
          </a:xfrm>
          <a:prstGeom prst="rect">
            <a:avLst/>
          </a:prstGeom>
          <a:solidFill>
            <a:srgbClr val="92D050"/>
          </a:solidFill>
        </p:spPr>
        <p:txBody>
          <a:bodyPr wrap="square">
            <a:spAutoFit/>
          </a:bodyPr>
          <a:lstStyle/>
          <a:p>
            <a:pPr fontAlgn="base"/>
            <a:r>
              <a:rPr lang="sl-SI" sz="2400" b="1" dirty="0">
                <a:latin typeface="Calibri" panose="020F0502020204030204" pitchFamily="34" charset="0"/>
                <a:cs typeface="Calibri" panose="020F0502020204030204" pitchFamily="34" charset="0"/>
              </a:rPr>
              <a:t>Pri prizadevanju in ukrepanju za </a:t>
            </a:r>
            <a:r>
              <a:rPr lang="sl-SI" sz="2400" b="1" dirty="0" err="1">
                <a:latin typeface="Calibri" panose="020F0502020204030204" pitchFamily="34" charset="0"/>
                <a:cs typeface="Calibri" panose="020F0502020204030204" pitchFamily="34" charset="0"/>
              </a:rPr>
              <a:t>trajnostnost</a:t>
            </a:r>
            <a:r>
              <a:rPr lang="sl-SI" sz="2400" b="1" dirty="0">
                <a:latin typeface="Calibri" panose="020F0502020204030204" pitchFamily="34" charset="0"/>
                <a:cs typeface="Calibri" panose="020F0502020204030204" pitchFamily="34" charset="0"/>
              </a:rPr>
              <a:t> upošteva demokratična načela in aktivno ter angažirano (konstruktivno) sodeluje z drugimi.</a:t>
            </a:r>
          </a:p>
        </p:txBody>
      </p:sp>
      <p:sp>
        <p:nvSpPr>
          <p:cNvPr id="3"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sp>
        <p:nvSpPr>
          <p:cNvPr id="5" name="Rectangle 2"/>
          <p:cNvSpPr>
            <a:spLocks noChangeArrowheads="1"/>
          </p:cNvSpPr>
          <p:nvPr/>
        </p:nvSpPr>
        <p:spPr bwMode="auto">
          <a:xfrm>
            <a:off x="212035" y="66502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dirty="0"/>
          </a:p>
        </p:txBody>
      </p:sp>
      <p:pic>
        <p:nvPicPr>
          <p:cNvPr id="7" name="Slika 6"/>
          <p:cNvPicPr>
            <a:picLocks noChangeAspect="1"/>
          </p:cNvPicPr>
          <p:nvPr/>
        </p:nvPicPr>
        <p:blipFill>
          <a:blip r:embed="rId4"/>
          <a:stretch>
            <a:fillRect/>
          </a:stretch>
        </p:blipFill>
        <p:spPr>
          <a:xfrm>
            <a:off x="543339" y="1519374"/>
            <a:ext cx="5818446" cy="4063541"/>
          </a:xfrm>
          <a:prstGeom prst="rect">
            <a:avLst/>
          </a:prstGeom>
        </p:spPr>
      </p:pic>
      <p:sp>
        <p:nvSpPr>
          <p:cNvPr id="8" name="Pravokotnik 7"/>
          <p:cNvSpPr/>
          <p:nvPr/>
        </p:nvSpPr>
        <p:spPr>
          <a:xfrm>
            <a:off x="543339" y="5441861"/>
            <a:ext cx="6096000" cy="230832"/>
          </a:xfrm>
          <a:prstGeom prst="rect">
            <a:avLst/>
          </a:prstGeom>
        </p:spPr>
        <p:txBody>
          <a:bodyPr>
            <a:spAutoFit/>
          </a:bodyPr>
          <a:lstStyle/>
          <a:p>
            <a:r>
              <a:rPr lang="sl-SI" sz="900" dirty="0">
                <a:latin typeface="Calibri" panose="020F0502020204030204" pitchFamily="34" charset="0"/>
                <a:cs typeface="Calibri" panose="020F0502020204030204" pitchFamily="34" charset="0"/>
              </a:rPr>
              <a:t>https://www.pei.si/wp-content/uploads/2024/01/ICCS22_Teacher_Snippet_07.pdf</a:t>
            </a:r>
          </a:p>
        </p:txBody>
      </p:sp>
    </p:spTree>
    <p:extLst>
      <p:ext uri="{BB962C8B-B14F-4D97-AF65-F5344CB8AC3E}">
        <p14:creationId xmlns:p14="http://schemas.microsoft.com/office/powerpoint/2010/main" val="376478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649357" y="338753"/>
            <a:ext cx="10515600" cy="1150166"/>
          </a:xfrm>
          <a:solidFill>
            <a:srgbClr val="92D050"/>
          </a:solidFill>
        </p:spPr>
        <p:txBody>
          <a:bodyPr/>
          <a:lstStyle/>
          <a:p>
            <a:r>
              <a:rPr lang="sl-SI" b="1" dirty="0">
                <a:latin typeface="Calibri" panose="020F0502020204030204" pitchFamily="34" charset="0"/>
                <a:cs typeface="Calibri" panose="020F0502020204030204" pitchFamily="34" charset="0"/>
              </a:rPr>
              <a:t>Ukrepanje za </a:t>
            </a:r>
            <a:r>
              <a:rPr lang="sl-SI" b="1" dirty="0" err="1">
                <a:latin typeface="Calibri" panose="020F0502020204030204" pitchFamily="34" charset="0"/>
                <a:cs typeface="Calibri" panose="020F0502020204030204" pitchFamily="34" charset="0"/>
              </a:rPr>
              <a:t>trajnostnost</a:t>
            </a:r>
            <a:endParaRPr lang="sl-SI" b="1" dirty="0">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a:xfrm>
            <a:off x="649357" y="1515292"/>
            <a:ext cx="5552660" cy="4364962"/>
          </a:xfrm>
        </p:spPr>
        <p:txBody>
          <a:bodyPr>
            <a:normAutofit/>
          </a:bodyPr>
          <a:lstStyle/>
          <a:p>
            <a:pPr marL="0" indent="0">
              <a:buNone/>
            </a:pPr>
            <a:endParaRPr lang="sl-SI" dirty="0" smtClean="0">
              <a:solidFill>
                <a:srgbClr val="007C92"/>
              </a:solidFill>
              <a:latin typeface="Calibri" panose="020F0502020204030204" pitchFamily="34" charset="0"/>
              <a:cs typeface="Calibri" panose="020F0502020204030204" pitchFamily="34" charset="0"/>
            </a:endParaRPr>
          </a:p>
          <a:p>
            <a:pPr marL="0" indent="0">
              <a:buNone/>
            </a:pPr>
            <a:r>
              <a:rPr lang="sl-SI" dirty="0" smtClean="0">
                <a:solidFill>
                  <a:srgbClr val="007C92"/>
                </a:solidFill>
                <a:latin typeface="Calibri" panose="020F0502020204030204" pitchFamily="34" charset="0"/>
                <a:cs typeface="Calibri" panose="020F0502020204030204" pitchFamily="34" charset="0"/>
              </a:rPr>
              <a:t>Individualna iniciativa</a:t>
            </a:r>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a:t>
            </a:r>
            <a:r>
              <a:rPr lang="sl-SI" dirty="0">
                <a:latin typeface="Calibri" panose="020F0502020204030204" pitchFamily="34" charset="0"/>
                <a:cs typeface="Calibri" panose="020F0502020204030204" pitchFamily="34" charset="0"/>
              </a:rPr>
              <a:t>3</a:t>
            </a:r>
            <a:r>
              <a:rPr lang="sl-SI" dirty="0" smtClean="0">
                <a:latin typeface="Calibri" panose="020F0502020204030204" pitchFamily="34" charset="0"/>
                <a:cs typeface="Calibri" panose="020F0502020204030204" pitchFamily="34" charset="0"/>
              </a:rPr>
              <a:t>7</a:t>
            </a:r>
            <a:r>
              <a:rPr lang="sl-SI" dirty="0" smtClean="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rPr>
              <a:t>omemb: </a:t>
            </a:r>
            <a:r>
              <a:rPr lang="sl-SI" dirty="0" smtClean="0">
                <a:latin typeface="Calibri" panose="020F0502020204030204" pitchFamily="34" charset="0"/>
                <a:cs typeface="Calibri" panose="020F0502020204030204" pitchFamily="34" charset="0"/>
              </a:rPr>
              <a:t>naravoslovni predmeti, DKE, geografija, likovna umetnost, gospodinjstvo, jeziki;</a:t>
            </a:r>
            <a:endParaRPr lang="sl-SI" dirty="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Gimnazija: </a:t>
            </a:r>
            <a:r>
              <a:rPr lang="sl-SI" dirty="0" smtClean="0">
                <a:latin typeface="Calibri" panose="020F0502020204030204" pitchFamily="34" charset="0"/>
                <a:cs typeface="Calibri" panose="020F0502020204030204" pitchFamily="34" charset="0"/>
              </a:rPr>
              <a:t>75</a:t>
            </a:r>
            <a:r>
              <a:rPr lang="sl-SI" dirty="0" smtClean="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omemb</a:t>
            </a:r>
            <a:r>
              <a:rPr lang="sl-SI" dirty="0">
                <a:latin typeface="Calibri" panose="020F0502020204030204" pitchFamily="34" charset="0"/>
                <a:cs typeface="Calibri" panose="020F0502020204030204" pitchFamily="34" charset="0"/>
              </a:rPr>
              <a:t>:  naravoslovni predmeti, </a:t>
            </a:r>
            <a:r>
              <a:rPr lang="sl-SI" dirty="0" smtClean="0">
                <a:latin typeface="Calibri" panose="020F0502020204030204" pitchFamily="34" charset="0"/>
                <a:cs typeface="Calibri" panose="020F0502020204030204" pitchFamily="34" charset="0"/>
              </a:rPr>
              <a:t>matematika, sociologija, jeziki, filozofija;</a:t>
            </a:r>
            <a:endParaRPr lang="sl-SI" dirty="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308035" y="1880764"/>
            <a:ext cx="5447385" cy="4351338"/>
          </a:xfrm>
        </p:spPr>
        <p:txBody>
          <a:bodyPr>
            <a:normAutofit/>
          </a:bodyPr>
          <a:lstStyle/>
          <a:p>
            <a:r>
              <a:rPr lang="sl-SI" sz="2400" dirty="0" smtClean="0">
                <a:latin typeface="Calibri" panose="020F0502020204030204" pitchFamily="34" charset="0"/>
                <a:cs typeface="Calibri" panose="020F0502020204030204" pitchFamily="34" charset="0"/>
              </a:rPr>
              <a:t>Kaj lahko storim drugače?</a:t>
            </a:r>
          </a:p>
          <a:p>
            <a:r>
              <a:rPr lang="sl-SI" sz="2400" dirty="0" smtClean="0">
                <a:latin typeface="Calibri" panose="020F0502020204030204" pitchFamily="34" charset="0"/>
                <a:cs typeface="Calibri" panose="020F0502020204030204" pitchFamily="34" charset="0"/>
              </a:rPr>
              <a:t>Ravnam odgovorno/trajnostno/</a:t>
            </a:r>
            <a:r>
              <a:rPr lang="sl-SI" sz="2400" dirty="0" err="1" smtClean="0">
                <a:latin typeface="Calibri" panose="020F0502020204030204" pitchFamily="34" charset="0"/>
                <a:cs typeface="Calibri" panose="020F0502020204030204" pitchFamily="34" charset="0"/>
              </a:rPr>
              <a:t>okoljsko</a:t>
            </a:r>
            <a:r>
              <a:rPr lang="sl-SI" sz="2400" dirty="0" smtClean="0">
                <a:latin typeface="Calibri" panose="020F0502020204030204" pitchFamily="34" charset="0"/>
                <a:cs typeface="Calibri" panose="020F0502020204030204" pitchFamily="34" charset="0"/>
              </a:rPr>
              <a:t> etično?</a:t>
            </a:r>
          </a:p>
          <a:p>
            <a:r>
              <a:rPr lang="sl-SI" sz="2400" dirty="0" smtClean="0">
                <a:latin typeface="Calibri" panose="020F0502020204030204" pitchFamily="34" charset="0"/>
                <a:cs typeface="Calibri" panose="020F0502020204030204" pitchFamily="34" charset="0"/>
              </a:rPr>
              <a:t>Kako lahko k spreminjanju navad spodbudim sošolca, ….</a:t>
            </a:r>
          </a:p>
          <a:p>
            <a:pPr marL="0" indent="0">
              <a:buNone/>
            </a:pPr>
            <a:endParaRPr lang="sl-SI" sz="2400" dirty="0">
              <a:latin typeface="Calibri" panose="020F0502020204030204" pitchFamily="34" charset="0"/>
              <a:cs typeface="Calibri" panose="020F0502020204030204" pitchFamily="34" charset="0"/>
            </a:endParaRPr>
          </a:p>
          <a:p>
            <a:pPr marL="0" indent="0">
              <a:buNone/>
            </a:pPr>
            <a:endParaRPr lang="sl-SI" sz="2400" dirty="0" smtClean="0">
              <a:latin typeface="Calibri" panose="020F0502020204030204" pitchFamily="34" charset="0"/>
              <a:cs typeface="Calibri" panose="020F0502020204030204" pitchFamily="34" charset="0"/>
            </a:endParaRPr>
          </a:p>
          <a:p>
            <a:pPr marL="0" indent="0">
              <a:buNone/>
            </a:pPr>
            <a:endParaRPr lang="sl-SI" sz="2400" dirty="0">
              <a:latin typeface="Calibri" panose="020F0502020204030204" pitchFamily="34" charset="0"/>
              <a:cs typeface="Calibri" panose="020F0502020204030204" pitchFamily="34" charset="0"/>
            </a:endParaRPr>
          </a:p>
          <a:p>
            <a:pPr marL="0" indent="0">
              <a:buNone/>
            </a:pPr>
            <a:endParaRPr lang="sl-SI" sz="2400"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503582" y="5676277"/>
            <a:ext cx="11502887" cy="830997"/>
          </a:xfrm>
          <a:prstGeom prst="rect">
            <a:avLst/>
          </a:prstGeom>
          <a:solidFill>
            <a:srgbClr val="92D050"/>
          </a:solidFill>
        </p:spPr>
        <p:txBody>
          <a:bodyPr wrap="square">
            <a:spAutoFit/>
          </a:bodyPr>
          <a:lstStyle/>
          <a:p>
            <a:pPr fontAlgn="base"/>
            <a:r>
              <a:rPr lang="sl-SI" sz="2400" b="1">
                <a:latin typeface="Calibri" panose="020F0502020204030204" pitchFamily="34" charset="0"/>
                <a:cs typeface="Calibri" panose="020F0502020204030204" pitchFamily="34" charset="0"/>
              </a:rPr>
              <a:t>Se zaveda lastnega potenciala in odgovornosti za trajnostno delovanje in ukrepanje na individualni, kolektivni in politični ravni.</a:t>
            </a:r>
          </a:p>
        </p:txBody>
      </p:sp>
      <p:sp>
        <p:nvSpPr>
          <p:cNvPr id="3"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sp>
        <p:nvSpPr>
          <p:cNvPr id="5" name="Rectangle 2"/>
          <p:cNvSpPr>
            <a:spLocks noChangeArrowheads="1"/>
          </p:cNvSpPr>
          <p:nvPr/>
        </p:nvSpPr>
        <p:spPr bwMode="auto">
          <a:xfrm>
            <a:off x="198783" y="658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dirty="0"/>
          </a:p>
        </p:txBody>
      </p:sp>
      <p:pic>
        <p:nvPicPr>
          <p:cNvPr id="9" name="Google Shape;213;p17"/>
          <p:cNvPicPr preferRelativeResize="0"/>
          <p:nvPr/>
        </p:nvPicPr>
        <p:blipFill rotWithShape="1">
          <a:blip r:embed="rId4">
            <a:alphaModFix/>
          </a:blip>
          <a:srcRect/>
          <a:stretch/>
        </p:blipFill>
        <p:spPr>
          <a:xfrm>
            <a:off x="393405" y="1488919"/>
            <a:ext cx="5861621" cy="4070554"/>
          </a:xfrm>
          <a:prstGeom prst="rect">
            <a:avLst/>
          </a:prstGeom>
          <a:noFill/>
          <a:ln>
            <a:noFill/>
          </a:ln>
        </p:spPr>
      </p:pic>
      <p:grpSp>
        <p:nvGrpSpPr>
          <p:cNvPr id="8" name="Skupina 7"/>
          <p:cNvGrpSpPr/>
          <p:nvPr/>
        </p:nvGrpSpPr>
        <p:grpSpPr>
          <a:xfrm>
            <a:off x="92766" y="2705272"/>
            <a:ext cx="11913704" cy="2184780"/>
            <a:chOff x="649357" y="1588270"/>
            <a:chExt cx="10860571" cy="1482086"/>
          </a:xfrm>
        </p:grpSpPr>
        <p:pic>
          <p:nvPicPr>
            <p:cNvPr id="6" name="Slika 5"/>
            <p:cNvPicPr>
              <a:picLocks noChangeAspect="1"/>
            </p:cNvPicPr>
            <p:nvPr/>
          </p:nvPicPr>
          <p:blipFill>
            <a:blip r:embed="rId5"/>
            <a:stretch>
              <a:fillRect/>
            </a:stretch>
          </p:blipFill>
          <p:spPr>
            <a:xfrm>
              <a:off x="649357" y="1588270"/>
              <a:ext cx="10860571" cy="1154929"/>
            </a:xfrm>
            <a:prstGeom prst="rect">
              <a:avLst/>
            </a:prstGeom>
          </p:spPr>
        </p:pic>
        <p:pic>
          <p:nvPicPr>
            <p:cNvPr id="7" name="Slika 6"/>
            <p:cNvPicPr>
              <a:picLocks noChangeAspect="1"/>
            </p:cNvPicPr>
            <p:nvPr/>
          </p:nvPicPr>
          <p:blipFill rotWithShape="1">
            <a:blip r:embed="rId6"/>
            <a:srcRect l="15333" t="10325"/>
            <a:stretch/>
          </p:blipFill>
          <p:spPr>
            <a:xfrm>
              <a:off x="649357" y="2756119"/>
              <a:ext cx="10860571" cy="314237"/>
            </a:xfrm>
            <a:prstGeom prst="rect">
              <a:avLst/>
            </a:prstGeom>
          </p:spPr>
        </p:pic>
      </p:grpSp>
    </p:spTree>
    <p:extLst>
      <p:ext uri="{BB962C8B-B14F-4D97-AF65-F5344CB8AC3E}">
        <p14:creationId xmlns:p14="http://schemas.microsoft.com/office/powerpoint/2010/main" val="6344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96078" y="167218"/>
            <a:ext cx="10515600" cy="1325563"/>
          </a:xfrm>
        </p:spPr>
        <p:txBody>
          <a:bodyPr/>
          <a:lstStyle/>
          <a:p>
            <a:r>
              <a:rPr lang="sl-SI" dirty="0" smtClean="0">
                <a:latin typeface="Calibri" panose="020F0502020204030204" pitchFamily="34" charset="0"/>
                <a:cs typeface="Calibri" panose="020F0502020204030204" pitchFamily="34" charset="0"/>
              </a:rPr>
              <a:t>Za zaključek</a:t>
            </a:r>
            <a:endParaRPr lang="sl-SI" dirty="0">
              <a:latin typeface="Calibri" panose="020F0502020204030204" pitchFamily="34" charset="0"/>
              <a:cs typeface="Calibri" panose="020F0502020204030204" pitchFamily="34" charset="0"/>
            </a:endParaRPr>
          </a:p>
        </p:txBody>
      </p:sp>
      <p:pic>
        <p:nvPicPr>
          <p:cNvPr id="11" name="Označba mesta vsebine 10"/>
          <p:cNvPicPr>
            <a:picLocks noGrp="1" noChangeAspect="1"/>
          </p:cNvPicPr>
          <p:nvPr>
            <p:ph sz="half" idx="1"/>
          </p:nvPr>
        </p:nvPicPr>
        <p:blipFill>
          <a:blip r:embed="rId3"/>
          <a:stretch>
            <a:fillRect/>
          </a:stretch>
        </p:blipFill>
        <p:spPr>
          <a:xfrm>
            <a:off x="2759862" y="341381"/>
            <a:ext cx="6531501" cy="6032914"/>
          </a:xfrm>
          <a:prstGeom prst="rect">
            <a:avLst/>
          </a:prstGeom>
        </p:spPr>
      </p:pic>
      <p:sp>
        <p:nvSpPr>
          <p:cNvPr id="12" name="PoljeZBesedilom 11"/>
          <p:cNvSpPr txBox="1"/>
          <p:nvPr/>
        </p:nvSpPr>
        <p:spPr>
          <a:xfrm>
            <a:off x="2995978" y="2610099"/>
            <a:ext cx="7256834" cy="2646878"/>
          </a:xfrm>
          <a:prstGeom prst="rect">
            <a:avLst/>
          </a:prstGeom>
          <a:noFill/>
        </p:spPr>
        <p:txBody>
          <a:bodyPr wrap="square" rtlCol="0">
            <a:spAutoFit/>
          </a:bodyPr>
          <a:lstStyle/>
          <a:p>
            <a:r>
              <a:rPr lang="sl-SI" sz="16600" b="1" dirty="0" smtClean="0">
                <a:solidFill>
                  <a:srgbClr val="007C92"/>
                </a:solidFill>
                <a:latin typeface="Calibri" panose="020F0502020204030204" pitchFamily="34" charset="0"/>
                <a:cs typeface="Calibri" panose="020F0502020204030204" pitchFamily="34" charset="0"/>
              </a:rPr>
              <a:t>HVALA</a:t>
            </a:r>
            <a:endParaRPr lang="sl-SI" sz="16600" b="1" dirty="0">
              <a:solidFill>
                <a:srgbClr val="007C9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64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sp>
        <p:nvSpPr>
          <p:cNvPr id="5"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sp>
        <p:nvSpPr>
          <p:cNvPr id="7" name="Rectangle 4"/>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8" name="Slika 7"/>
          <p:cNvPicPr>
            <a:picLocks noChangeAspect="1"/>
          </p:cNvPicPr>
          <p:nvPr/>
        </p:nvPicPr>
        <p:blipFill rotWithShape="1">
          <a:blip r:embed="rId3"/>
          <a:srcRect l="5980" t="5567" b="9507"/>
          <a:stretch/>
        </p:blipFill>
        <p:spPr>
          <a:xfrm>
            <a:off x="304800" y="313508"/>
            <a:ext cx="6640286" cy="5998028"/>
          </a:xfrm>
          <a:prstGeom prst="rect">
            <a:avLst/>
          </a:prstGeom>
        </p:spPr>
      </p:pic>
      <p:pic>
        <p:nvPicPr>
          <p:cNvPr id="9" name="Google Shape;103;p14"/>
          <p:cNvPicPr preferRelativeResize="0"/>
          <p:nvPr/>
        </p:nvPicPr>
        <p:blipFill rotWithShape="1">
          <a:blip r:embed="rId4">
            <a:alphaModFix/>
          </a:blip>
          <a:srcRect/>
          <a:stretch/>
        </p:blipFill>
        <p:spPr>
          <a:xfrm>
            <a:off x="7829005" y="4798424"/>
            <a:ext cx="3661506" cy="1678822"/>
          </a:xfrm>
          <a:prstGeom prst="rect">
            <a:avLst/>
          </a:prstGeom>
          <a:noFill/>
          <a:ln>
            <a:noFill/>
          </a:ln>
        </p:spPr>
      </p:pic>
      <p:pic>
        <p:nvPicPr>
          <p:cNvPr id="10" name="Google Shape;104;p14"/>
          <p:cNvPicPr preferRelativeResize="0"/>
          <p:nvPr/>
        </p:nvPicPr>
        <p:blipFill rotWithShape="1">
          <a:blip r:embed="rId5">
            <a:alphaModFix/>
          </a:blip>
          <a:srcRect/>
          <a:stretch/>
        </p:blipFill>
        <p:spPr>
          <a:xfrm>
            <a:off x="8287496" y="919237"/>
            <a:ext cx="2720137" cy="3757266"/>
          </a:xfrm>
          <a:prstGeom prst="rect">
            <a:avLst/>
          </a:prstGeom>
          <a:noFill/>
          <a:ln>
            <a:noFill/>
          </a:ln>
        </p:spPr>
      </p:pic>
    </p:spTree>
    <p:extLst>
      <p:ext uri="{BB962C8B-B14F-4D97-AF65-F5344CB8AC3E}">
        <p14:creationId xmlns:p14="http://schemas.microsoft.com/office/powerpoint/2010/main" val="2963624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3" name="Google Shape;103;p14"/>
          <p:cNvPicPr preferRelativeResize="0"/>
          <p:nvPr/>
        </p:nvPicPr>
        <p:blipFill rotWithShape="1">
          <a:blip r:embed="rId3">
            <a:alphaModFix/>
          </a:blip>
          <a:srcRect/>
          <a:stretch/>
        </p:blipFill>
        <p:spPr>
          <a:xfrm>
            <a:off x="5227319" y="187849"/>
            <a:ext cx="4439195" cy="2520517"/>
          </a:xfrm>
          <a:prstGeom prst="rect">
            <a:avLst/>
          </a:prstGeom>
          <a:noFill/>
          <a:ln>
            <a:noFill/>
          </a:ln>
        </p:spPr>
      </p:pic>
      <p:pic>
        <p:nvPicPr>
          <p:cNvPr id="4" name="Slika 3"/>
          <p:cNvPicPr>
            <a:picLocks noChangeAspect="1"/>
          </p:cNvPicPr>
          <p:nvPr/>
        </p:nvPicPr>
        <p:blipFill>
          <a:blip r:embed="rId4"/>
          <a:stretch>
            <a:fillRect/>
          </a:stretch>
        </p:blipFill>
        <p:spPr>
          <a:xfrm>
            <a:off x="152673" y="269762"/>
            <a:ext cx="4454161" cy="6389484"/>
          </a:xfrm>
          <a:prstGeom prst="rect">
            <a:avLst/>
          </a:prstGeom>
        </p:spPr>
      </p:pic>
      <p:pic>
        <p:nvPicPr>
          <p:cNvPr id="5" name="Slika 4"/>
          <p:cNvPicPr>
            <a:picLocks noChangeAspect="1"/>
          </p:cNvPicPr>
          <p:nvPr/>
        </p:nvPicPr>
        <p:blipFill>
          <a:blip r:embed="rId5"/>
          <a:stretch>
            <a:fillRect/>
          </a:stretch>
        </p:blipFill>
        <p:spPr>
          <a:xfrm>
            <a:off x="5227319" y="2909207"/>
            <a:ext cx="4371534" cy="3750039"/>
          </a:xfrm>
          <a:prstGeom prst="rect">
            <a:avLst/>
          </a:prstGeom>
        </p:spPr>
      </p:pic>
    </p:spTree>
    <p:extLst>
      <p:ext uri="{BB962C8B-B14F-4D97-AF65-F5344CB8AC3E}">
        <p14:creationId xmlns:p14="http://schemas.microsoft.com/office/powerpoint/2010/main" val="1651212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p:nvPr/>
        </p:nvSpPr>
        <p:spPr>
          <a:xfrm>
            <a:off x="180753" y="373298"/>
            <a:ext cx="8931349" cy="5312223"/>
          </a:xfrm>
          <a:prstGeom prst="rect">
            <a:avLst/>
          </a:prstGeom>
          <a:noFill/>
          <a:ln>
            <a:noFill/>
          </a:ln>
        </p:spPr>
        <p:txBody>
          <a:bodyPr spcFirstLastPara="1" wrap="square" lIns="91425" tIns="45700" rIns="91425" bIns="45700" anchor="t" anchorCtr="0">
            <a:noAutofit/>
          </a:bodyPr>
          <a:lstStyle/>
          <a:p>
            <a:pPr marL="0" marR="0" lvl="0" indent="0" algn="l" rtl="0">
              <a:lnSpc>
                <a:spcPct val="106000"/>
              </a:lnSpc>
              <a:spcBef>
                <a:spcPts val="0"/>
              </a:spcBef>
              <a:spcAft>
                <a:spcPts val="0"/>
              </a:spcAft>
              <a:buNone/>
            </a:pPr>
            <a:r>
              <a:rPr lang="sl-SI" sz="2400" b="1" i="1" u="none" strike="noStrike" cap="none" dirty="0" err="1">
                <a:solidFill>
                  <a:srgbClr val="C55A11"/>
                </a:solidFill>
                <a:latin typeface="Calibri" panose="020F0502020204030204" pitchFamily="34" charset="0"/>
                <a:ea typeface="Calibri"/>
                <a:cs typeface="Calibri" panose="020F0502020204030204" pitchFamily="34" charset="0"/>
                <a:sym typeface="Calibri"/>
              </a:rPr>
              <a:t>Trajnostnost</a:t>
            </a:r>
            <a:r>
              <a:rPr lang="sl-SI" sz="2400" b="0" i="1" u="none" strike="noStrike" cap="none" dirty="0">
                <a:solidFill>
                  <a:srgbClr val="C55A11"/>
                </a:solidFill>
                <a:latin typeface="Calibri" panose="020F0502020204030204" pitchFamily="34" charset="0"/>
                <a:ea typeface="Calibri"/>
                <a:cs typeface="Calibri" panose="020F0502020204030204" pitchFamily="34" charset="0"/>
                <a:sym typeface="Calibri"/>
              </a:rPr>
              <a:t> </a:t>
            </a:r>
            <a:r>
              <a:rPr lang="sl-SI" sz="2400" b="0" i="1"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sl-SI" sz="2400" b="1" i="0" u="none" strike="noStrike" cap="none" dirty="0">
                <a:solidFill>
                  <a:srgbClr val="000000"/>
                </a:solidFill>
                <a:latin typeface="Calibri" panose="020F0502020204030204" pitchFamily="34" charset="0"/>
                <a:ea typeface="Calibri"/>
                <a:cs typeface="Calibri" panose="020F0502020204030204" pitchFamily="34" charset="0"/>
                <a:sym typeface="Calibri"/>
              </a:rPr>
              <a:t>pomeni dajati prednost potrebam vseh živih bitij in planeta, tako da poskrbimo, da delovanje človeka ne preseže omejenih planetarnih zmogljivosti.</a:t>
            </a:r>
            <a:endParaRPr sz="2000" dirty="0">
              <a:latin typeface="Calibri" panose="020F0502020204030204" pitchFamily="34" charset="0"/>
              <a:cs typeface="Calibri" panose="020F0502020204030204" pitchFamily="34" charset="0"/>
            </a:endParaRPr>
          </a:p>
          <a:p>
            <a:pPr marL="0" marR="0" lvl="0" indent="0" algn="l" rtl="0">
              <a:lnSpc>
                <a:spcPct val="106000"/>
              </a:lnSpc>
              <a:spcBef>
                <a:spcPts val="0"/>
              </a:spcBef>
              <a:spcAft>
                <a:spcPts val="0"/>
              </a:spcAft>
              <a:buNone/>
            </a:pPr>
            <a:endParaRPr sz="2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06000"/>
              </a:lnSpc>
              <a:spcBef>
                <a:spcPts val="0"/>
              </a:spcBef>
              <a:spcAft>
                <a:spcPts val="0"/>
              </a:spcAft>
              <a:buNone/>
            </a:pPr>
            <a:r>
              <a:rPr lang="sl-SI" sz="2400" b="1" i="1" u="none" strike="noStrike" cap="none" dirty="0">
                <a:solidFill>
                  <a:srgbClr val="C55A11"/>
                </a:solidFill>
                <a:latin typeface="Calibri" panose="020F0502020204030204" pitchFamily="34" charset="0"/>
                <a:ea typeface="Calibri"/>
                <a:cs typeface="Calibri" panose="020F0502020204030204" pitchFamily="34" charset="0"/>
                <a:sym typeface="Calibri"/>
              </a:rPr>
              <a:t>Kompetenca za </a:t>
            </a:r>
            <a:r>
              <a:rPr lang="sl-SI" sz="2400" b="1" i="1" u="none" strike="noStrike" cap="none" dirty="0" err="1">
                <a:solidFill>
                  <a:srgbClr val="C55A11"/>
                </a:solidFill>
                <a:latin typeface="Calibri" panose="020F0502020204030204" pitchFamily="34" charset="0"/>
                <a:ea typeface="Calibri"/>
                <a:cs typeface="Calibri" panose="020F0502020204030204" pitchFamily="34" charset="0"/>
                <a:sym typeface="Calibri"/>
              </a:rPr>
              <a:t>trajnostnost</a:t>
            </a:r>
            <a:r>
              <a:rPr lang="sl-SI" sz="2400" b="0" i="1" u="none" strike="noStrike" cap="none" dirty="0">
                <a:solidFill>
                  <a:srgbClr val="C55A11"/>
                </a:solidFill>
                <a:latin typeface="Calibri" panose="020F0502020204030204" pitchFamily="34" charset="0"/>
                <a:ea typeface="Calibri"/>
                <a:cs typeface="Calibri" panose="020F0502020204030204" pitchFamily="34" charset="0"/>
                <a:sym typeface="Calibri"/>
              </a:rPr>
              <a:t> </a:t>
            </a:r>
            <a:r>
              <a:rPr lang="sl-SI" sz="2400" b="0" i="0" u="none" strike="noStrike" cap="none" dirty="0">
                <a:solidFill>
                  <a:schemeClr val="accent2">
                    <a:lumMod val="75000"/>
                  </a:schemeClr>
                </a:solidFill>
                <a:latin typeface="Calibri" panose="020F0502020204030204" pitchFamily="34" charset="0"/>
                <a:ea typeface="Calibri"/>
                <a:cs typeface="Calibri" panose="020F0502020204030204" pitchFamily="34" charset="0"/>
                <a:sym typeface="Calibri"/>
              </a:rPr>
              <a:t>učeče se opolnomoči, da poosebljajo vrednote za </a:t>
            </a:r>
            <a:r>
              <a:rPr lang="sl-SI" sz="2400" b="0" i="0" u="none" strike="noStrike" cap="none" dirty="0" err="1">
                <a:solidFill>
                  <a:schemeClr val="accent2">
                    <a:lumMod val="75000"/>
                  </a:schemeClr>
                </a:solidFill>
                <a:latin typeface="Calibri" panose="020F0502020204030204" pitchFamily="34" charset="0"/>
                <a:ea typeface="Calibri"/>
                <a:cs typeface="Calibri" panose="020F0502020204030204" pitchFamily="34" charset="0"/>
                <a:sym typeface="Calibri"/>
              </a:rPr>
              <a:t>trajnostnost</a:t>
            </a:r>
            <a:r>
              <a:rPr lang="sl-SI" sz="2400" b="0" i="0" u="none" strike="noStrike" cap="none" dirty="0">
                <a:solidFill>
                  <a:schemeClr val="accent2">
                    <a:lumMod val="75000"/>
                  </a:schemeClr>
                </a:solidFill>
                <a:latin typeface="Calibri" panose="020F0502020204030204" pitchFamily="34" charset="0"/>
                <a:ea typeface="Calibri"/>
                <a:cs typeface="Calibri" panose="020F0502020204030204" pitchFamily="34" charset="0"/>
                <a:sym typeface="Calibri"/>
              </a:rPr>
              <a:t> in sprejemajo kompleksne sisteme z namenom </a:t>
            </a:r>
            <a:r>
              <a:rPr lang="sl-SI" sz="2400" b="1" i="0" u="none" strike="noStrike" cap="none" dirty="0">
                <a:solidFill>
                  <a:schemeClr val="accent2">
                    <a:lumMod val="75000"/>
                  </a:schemeClr>
                </a:solidFill>
                <a:latin typeface="Calibri" panose="020F0502020204030204" pitchFamily="34" charset="0"/>
                <a:ea typeface="Calibri"/>
                <a:cs typeface="Calibri" panose="020F0502020204030204" pitchFamily="34" charset="0"/>
                <a:sym typeface="Calibri"/>
              </a:rPr>
              <a:t>ustreznega ukrepanja ali zahtevanja ukrepov</a:t>
            </a:r>
            <a:r>
              <a:rPr lang="sl-SI" sz="2400" b="0" i="0" u="none" strike="noStrike" cap="none" dirty="0">
                <a:solidFill>
                  <a:schemeClr val="accent2">
                    <a:lumMod val="75000"/>
                  </a:schemeClr>
                </a:solidFill>
                <a:latin typeface="Calibri" panose="020F0502020204030204" pitchFamily="34" charset="0"/>
                <a:ea typeface="Calibri"/>
                <a:cs typeface="Calibri" panose="020F0502020204030204" pitchFamily="34" charset="0"/>
                <a:sym typeface="Calibri"/>
              </a:rPr>
              <a:t>, s katerimi bi obnovili in ohranili zdravje ekosistemov izboljšali pravičnost ter tako ustvarili vizije trajnostnih prihodnosti.</a:t>
            </a:r>
            <a:endParaRPr sz="2000" dirty="0">
              <a:solidFill>
                <a:schemeClr val="accent2">
                  <a:lumMod val="75000"/>
                </a:schemeClr>
              </a:solidFill>
              <a:latin typeface="Calibri" panose="020F0502020204030204" pitchFamily="34" charset="0"/>
              <a:cs typeface="Calibri" panose="020F0502020204030204" pitchFamily="34" charset="0"/>
            </a:endParaRPr>
          </a:p>
          <a:p>
            <a:pPr marL="0" marR="0" lvl="0" indent="0" algn="l" rtl="0">
              <a:lnSpc>
                <a:spcPct val="106000"/>
              </a:lnSpc>
              <a:spcBef>
                <a:spcPts val="0"/>
              </a:spcBef>
              <a:spcAft>
                <a:spcPts val="0"/>
              </a:spcAft>
              <a:buNone/>
            </a:pPr>
            <a:endParaRPr sz="2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06000"/>
              </a:lnSpc>
              <a:spcBef>
                <a:spcPts val="0"/>
              </a:spcBef>
              <a:spcAft>
                <a:spcPts val="0"/>
              </a:spcAft>
              <a:buNone/>
            </a:pPr>
            <a:r>
              <a:rPr lang="sl-SI" sz="2400" b="1" i="0" u="none" strike="noStrike" cap="none" dirty="0">
                <a:solidFill>
                  <a:srgbClr val="C55A11"/>
                </a:solidFill>
                <a:latin typeface="Calibri" panose="020F0502020204030204" pitchFamily="34" charset="0"/>
                <a:ea typeface="Calibri"/>
                <a:cs typeface="Calibri" panose="020F0502020204030204" pitchFamily="34" charset="0"/>
                <a:sym typeface="Calibri"/>
              </a:rPr>
              <a:t>Cilj VITR (izv. učenja za </a:t>
            </a:r>
            <a:r>
              <a:rPr lang="sl-SI" sz="2400" b="1" i="0" u="none" strike="noStrike" cap="none" dirty="0" err="1">
                <a:solidFill>
                  <a:srgbClr val="C55A11"/>
                </a:solidFill>
                <a:latin typeface="Calibri" panose="020F0502020204030204" pitchFamily="34" charset="0"/>
                <a:ea typeface="Calibri"/>
                <a:cs typeface="Calibri" panose="020F0502020204030204" pitchFamily="34" charset="0"/>
                <a:sym typeface="Calibri"/>
              </a:rPr>
              <a:t>okoljsko</a:t>
            </a:r>
            <a:r>
              <a:rPr lang="sl-SI" sz="2400" b="1" i="0" u="none" strike="noStrike" cap="none" dirty="0">
                <a:solidFill>
                  <a:srgbClr val="C55A11"/>
                </a:solidFill>
                <a:latin typeface="Calibri" panose="020F0502020204030204" pitchFamily="34" charset="0"/>
                <a:ea typeface="Calibri"/>
                <a:cs typeface="Calibri" panose="020F0502020204030204" pitchFamily="34" charset="0"/>
                <a:sym typeface="Calibri"/>
              </a:rPr>
              <a:t> </a:t>
            </a:r>
            <a:r>
              <a:rPr lang="sl-SI" sz="2400" b="1" i="0" u="none" strike="noStrike" cap="none" dirty="0" err="1">
                <a:solidFill>
                  <a:srgbClr val="C55A11"/>
                </a:solidFill>
                <a:latin typeface="Calibri" panose="020F0502020204030204" pitchFamily="34" charset="0"/>
                <a:ea typeface="Calibri"/>
                <a:cs typeface="Calibri" panose="020F0502020204030204" pitchFamily="34" charset="0"/>
                <a:sym typeface="Calibri"/>
              </a:rPr>
              <a:t>trajnostnost</a:t>
            </a:r>
            <a:r>
              <a:rPr lang="sl-SI" sz="2400" b="1" i="0" u="none" strike="noStrike" cap="none" dirty="0">
                <a:solidFill>
                  <a:srgbClr val="C55A11"/>
                </a:solidFill>
                <a:latin typeface="Calibri" panose="020F0502020204030204" pitchFamily="34" charset="0"/>
                <a:ea typeface="Calibri"/>
                <a:cs typeface="Calibri" panose="020F0502020204030204" pitchFamily="34" charset="0"/>
                <a:sym typeface="Calibri"/>
              </a:rPr>
              <a:t>) </a:t>
            </a:r>
            <a:r>
              <a:rPr lang="sl-SI"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je krepiti </a:t>
            </a:r>
            <a:r>
              <a:rPr lang="sl-SI" sz="2400" b="1" i="0" u="none" strike="noStrike" cap="none" dirty="0">
                <a:solidFill>
                  <a:srgbClr val="000000"/>
                </a:solidFill>
                <a:latin typeface="Calibri" panose="020F0502020204030204" pitchFamily="34" charset="0"/>
                <a:ea typeface="Calibri"/>
                <a:cs typeface="Calibri" panose="020F0502020204030204" pitchFamily="34" charset="0"/>
                <a:sym typeface="Calibri"/>
              </a:rPr>
              <a:t>trajnostni način mišljenja </a:t>
            </a:r>
            <a:r>
              <a:rPr lang="sl-SI"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od otroštva do odraslosti ob razumevanju, da smo ljudje del narave in od nje odvisni. Učeči se pridobijo </a:t>
            </a:r>
            <a:r>
              <a:rPr lang="sl-SI" sz="2400" b="1" i="0" u="none" strike="noStrike" cap="none" dirty="0">
                <a:solidFill>
                  <a:srgbClr val="000000"/>
                </a:solidFill>
                <a:latin typeface="Calibri" panose="020F0502020204030204" pitchFamily="34" charset="0"/>
                <a:ea typeface="Calibri"/>
                <a:cs typeface="Calibri" panose="020F0502020204030204" pitchFamily="34" charset="0"/>
                <a:sym typeface="Calibri"/>
              </a:rPr>
              <a:t>znanje, spretnosti in odnose</a:t>
            </a:r>
            <a:r>
              <a:rPr lang="sl-SI"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 ki jim pomagajo postati nosilci sprememb ter prispevati individualno in kolektivno k oblikovanju prihodnosti v okviru omejenih planetarnih zmogljivosti.</a:t>
            </a:r>
            <a:endParaRPr sz="2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118" name="Google Shape;118;p16"/>
          <p:cNvPicPr preferRelativeResize="0"/>
          <p:nvPr/>
        </p:nvPicPr>
        <p:blipFill rotWithShape="1">
          <a:blip r:embed="rId3">
            <a:alphaModFix/>
          </a:blip>
          <a:srcRect/>
          <a:stretch/>
        </p:blipFill>
        <p:spPr>
          <a:xfrm>
            <a:off x="9281651" y="1243440"/>
            <a:ext cx="2666438" cy="3952859"/>
          </a:xfrm>
          <a:prstGeom prst="rect">
            <a:avLst/>
          </a:prstGeom>
          <a:noFill/>
          <a:ln>
            <a:noFill/>
          </a:ln>
        </p:spPr>
      </p:pic>
    </p:spTree>
    <p:extLst>
      <p:ext uri="{BB962C8B-B14F-4D97-AF65-F5344CB8AC3E}">
        <p14:creationId xmlns:p14="http://schemas.microsoft.com/office/powerpoint/2010/main" val="145383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smtClean="0">
                <a:latin typeface="Calibri" panose="020F0502020204030204" pitchFamily="34" charset="0"/>
                <a:cs typeface="Calibri" panose="020F0502020204030204" pitchFamily="34" charset="0"/>
              </a:rPr>
              <a:t>Trajnostna mobilnost kot idejni okvir za razvijanje kompetenc za </a:t>
            </a:r>
            <a:r>
              <a:rPr lang="sl-SI" b="1" dirty="0" err="1" smtClean="0">
                <a:latin typeface="Calibri" panose="020F0502020204030204" pitchFamily="34" charset="0"/>
                <a:cs typeface="Calibri" panose="020F0502020204030204" pitchFamily="34" charset="0"/>
              </a:rPr>
              <a:t>trajnostnost</a:t>
            </a:r>
            <a:endParaRPr lang="sl-SI" b="1" dirty="0">
              <a:latin typeface="Calibri" panose="020F0502020204030204" pitchFamily="34" charset="0"/>
              <a:cs typeface="Calibri" panose="020F0502020204030204" pitchFamily="34" charset="0"/>
            </a:endParaRPr>
          </a:p>
        </p:txBody>
      </p:sp>
      <p:sp>
        <p:nvSpPr>
          <p:cNvPr id="3" name="Označba mesta vsebine 2"/>
          <p:cNvSpPr>
            <a:spLocks noGrp="1"/>
          </p:cNvSpPr>
          <p:nvPr>
            <p:ph sz="half" idx="1"/>
          </p:nvPr>
        </p:nvSpPr>
        <p:spPr>
          <a:xfrm>
            <a:off x="403071" y="1792897"/>
            <a:ext cx="5519058" cy="4351338"/>
          </a:xfrm>
        </p:spPr>
        <p:txBody>
          <a:bodyPr>
            <a:normAutofit fontScale="92500" lnSpcReduction="10000"/>
          </a:bodyPr>
          <a:lstStyle/>
          <a:p>
            <a:pPr marL="0" indent="0">
              <a:buNone/>
            </a:pPr>
            <a:r>
              <a:rPr lang="sl-SI" dirty="0">
                <a:latin typeface="Calibri" panose="020F0502020204030204" pitchFamily="34" charset="0"/>
                <a:cs typeface="Calibri" panose="020F0502020204030204" pitchFamily="34" charset="0"/>
              </a:rPr>
              <a:t>Področje trajnostne </a:t>
            </a:r>
            <a:r>
              <a:rPr lang="sl-SI" dirty="0" smtClean="0">
                <a:latin typeface="Calibri" panose="020F0502020204030204" pitchFamily="34" charset="0"/>
                <a:cs typeface="Calibri" panose="020F0502020204030204" pitchFamily="34" charset="0"/>
              </a:rPr>
              <a:t>mobilnosti:</a:t>
            </a:r>
          </a:p>
          <a:p>
            <a:r>
              <a:rPr lang="sl-SI" dirty="0" smtClean="0">
                <a:latin typeface="Calibri" panose="020F0502020204030204" pitchFamily="34" charset="0"/>
                <a:cs typeface="Calibri" panose="020F0502020204030204" pitchFamily="34" charset="0"/>
              </a:rPr>
              <a:t>Mobilnost je ključna za </a:t>
            </a:r>
            <a:r>
              <a:rPr lang="it-IT" dirty="0" err="1" smtClean="0">
                <a:latin typeface="Calibri" panose="020F0502020204030204" pitchFamily="34" charset="0"/>
                <a:cs typeface="Calibri" panose="020F0502020204030204" pitchFamily="34" charset="0"/>
              </a:rPr>
              <a:t>vključenost</a:t>
            </a:r>
            <a:r>
              <a:rPr lang="sl-SI" dirty="0" smtClean="0">
                <a:latin typeface="Calibri" panose="020F0502020204030204" pitchFamily="34" charset="0"/>
                <a:cs typeface="Calibri" panose="020F0502020204030204" pitchFamily="34" charset="0"/>
              </a:rPr>
              <a:t> v družbo</a:t>
            </a:r>
            <a:r>
              <a:rPr lang="it-IT" dirty="0" smtClean="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izobraževanje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delo</a:t>
            </a:r>
            <a:r>
              <a:rPr lang="it-IT" dirty="0">
                <a:latin typeface="Calibri" panose="020F0502020204030204" pitchFamily="34" charset="0"/>
                <a:cs typeface="Calibri" panose="020F0502020204030204" pitchFamily="34" charset="0"/>
              </a:rPr>
              <a:t> in </a:t>
            </a:r>
            <a:r>
              <a:rPr lang="it-IT" dirty="0" err="1">
                <a:latin typeface="Calibri" panose="020F0502020204030204" pitchFamily="34" charset="0"/>
                <a:cs typeface="Calibri" panose="020F0502020204030204" pitchFamily="34" charset="0"/>
              </a:rPr>
              <a:t>dostop</a:t>
            </a:r>
            <a:r>
              <a:rPr lang="it-IT" dirty="0">
                <a:latin typeface="Calibri" panose="020F0502020204030204" pitchFamily="34" charset="0"/>
                <a:cs typeface="Calibri" panose="020F0502020204030204" pitchFamily="34" charset="0"/>
              </a:rPr>
              <a:t> do </a:t>
            </a:r>
            <a:r>
              <a:rPr lang="it-IT" dirty="0" err="1">
                <a:latin typeface="Calibri" panose="020F0502020204030204" pitchFamily="34" charset="0"/>
                <a:cs typeface="Calibri" panose="020F0502020204030204" pitchFamily="34" charset="0"/>
              </a:rPr>
              <a:t>storitev</a:t>
            </a:r>
            <a:r>
              <a:rPr lang="it-IT" dirty="0" smtClean="0">
                <a:latin typeface="Calibri" panose="020F0502020204030204" pitchFamily="34" charset="0"/>
                <a:cs typeface="Calibri" panose="020F0502020204030204" pitchFamily="34" charset="0"/>
              </a:rPr>
              <a:t>.</a:t>
            </a:r>
            <a:endParaRPr lang="sl-SI" dirty="0" smtClean="0">
              <a:latin typeface="Calibri" panose="020F0502020204030204" pitchFamily="34" charset="0"/>
              <a:cs typeface="Calibri" panose="020F0502020204030204" pitchFamily="34" charset="0"/>
            </a:endParaRPr>
          </a:p>
          <a:p>
            <a:r>
              <a:rPr lang="sl-SI" dirty="0" smtClean="0">
                <a:latin typeface="Calibri" panose="020F0502020204030204" pitchFamily="34" charset="0"/>
                <a:cs typeface="Calibri" panose="020F0502020204030204" pitchFamily="34" charset="0"/>
              </a:rPr>
              <a:t>Je sistemsko področje.</a:t>
            </a:r>
          </a:p>
          <a:p>
            <a:r>
              <a:rPr lang="sl-SI" dirty="0" smtClean="0">
                <a:latin typeface="Calibri" panose="020F0502020204030204" pitchFamily="34" charset="0"/>
                <a:cs typeface="Calibri" panose="020F0502020204030204" pitchFamily="34" charset="0"/>
              </a:rPr>
              <a:t>Zahteva sodelovanje različnih deležnikov.</a:t>
            </a:r>
          </a:p>
          <a:p>
            <a:r>
              <a:rPr lang="sl-SI" dirty="0" smtClean="0">
                <a:latin typeface="Calibri" panose="020F0502020204030204" pitchFamily="34" charset="0"/>
                <a:cs typeface="Calibri" panose="020F0502020204030204" pitchFamily="34" charset="0"/>
              </a:rPr>
              <a:t>Vključuje vprašanje socialne pravičnosti.</a:t>
            </a:r>
          </a:p>
          <a:p>
            <a:r>
              <a:rPr lang="sl-SI" dirty="0" smtClean="0">
                <a:latin typeface="Calibri" panose="020F0502020204030204" pitchFamily="34" charset="0"/>
                <a:cs typeface="Calibri" panose="020F0502020204030204" pitchFamily="34" charset="0"/>
              </a:rPr>
              <a:t>Jo zlahka umeščamo vertikalno in horizontalno po VIZ sistemu.</a:t>
            </a:r>
            <a:r>
              <a:rPr lang="it-IT" dirty="0">
                <a:latin typeface="Calibri" panose="020F0502020204030204" pitchFamily="34" charset="0"/>
                <a:cs typeface="Calibri" panose="020F0502020204030204" pitchFamily="34" charset="0"/>
              </a:rPr>
              <a:t> </a:t>
            </a:r>
            <a:endParaRPr lang="sl-SI" dirty="0" smtClean="0">
              <a:latin typeface="Calibri" panose="020F0502020204030204" pitchFamily="34" charset="0"/>
              <a:cs typeface="Calibri" panose="020F0502020204030204" pitchFamily="34" charset="0"/>
            </a:endParaRPr>
          </a:p>
        </p:txBody>
      </p:sp>
      <p:pic>
        <p:nvPicPr>
          <p:cNvPr id="4" name="Slika 3"/>
          <p:cNvPicPr>
            <a:picLocks noChangeAspect="1"/>
          </p:cNvPicPr>
          <p:nvPr/>
        </p:nvPicPr>
        <p:blipFill>
          <a:blip r:embed="rId3"/>
          <a:stretch>
            <a:fillRect/>
          </a:stretch>
        </p:blipFill>
        <p:spPr>
          <a:xfrm>
            <a:off x="7284105" y="2107302"/>
            <a:ext cx="4209031" cy="2903259"/>
          </a:xfrm>
          <a:prstGeom prst="rect">
            <a:avLst/>
          </a:prstGeom>
        </p:spPr>
      </p:pic>
      <p:pic>
        <p:nvPicPr>
          <p:cNvPr id="8" name="Slika 7"/>
          <p:cNvPicPr>
            <a:picLocks noChangeAspect="1"/>
          </p:cNvPicPr>
          <p:nvPr/>
        </p:nvPicPr>
        <p:blipFill>
          <a:blip r:embed="rId4"/>
          <a:stretch>
            <a:fillRect/>
          </a:stretch>
        </p:blipFill>
        <p:spPr>
          <a:xfrm>
            <a:off x="5727423" y="1923443"/>
            <a:ext cx="6331362" cy="4036933"/>
          </a:xfrm>
          <a:prstGeom prst="rect">
            <a:avLst/>
          </a:prstGeom>
        </p:spPr>
      </p:pic>
      <p:pic>
        <p:nvPicPr>
          <p:cNvPr id="7" name="Slika 6"/>
          <p:cNvPicPr>
            <a:picLocks noChangeAspect="1"/>
          </p:cNvPicPr>
          <p:nvPr/>
        </p:nvPicPr>
        <p:blipFill>
          <a:blip r:embed="rId5"/>
          <a:stretch>
            <a:fillRect/>
          </a:stretch>
        </p:blipFill>
        <p:spPr>
          <a:xfrm>
            <a:off x="5727423" y="1881777"/>
            <a:ext cx="6311887" cy="3894740"/>
          </a:xfrm>
          <a:prstGeom prst="rect">
            <a:avLst/>
          </a:prstGeom>
        </p:spPr>
      </p:pic>
    </p:spTree>
    <p:extLst>
      <p:ext uri="{BB962C8B-B14F-4D97-AF65-F5344CB8AC3E}">
        <p14:creationId xmlns:p14="http://schemas.microsoft.com/office/powerpoint/2010/main" val="37958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3"/>
          <a:srcRect l="5980" t="5567" b="9507"/>
          <a:stretch/>
        </p:blipFill>
        <p:spPr>
          <a:xfrm>
            <a:off x="4187687" y="2327860"/>
            <a:ext cx="2757398" cy="2490699"/>
          </a:xfrm>
          <a:prstGeom prst="rect">
            <a:avLst/>
          </a:prstGeom>
        </p:spPr>
      </p:pic>
      <p:pic>
        <p:nvPicPr>
          <p:cNvPr id="5" name="Slika 4"/>
          <p:cNvPicPr>
            <a:picLocks noChangeAspect="1"/>
          </p:cNvPicPr>
          <p:nvPr/>
        </p:nvPicPr>
        <p:blipFill>
          <a:blip r:embed="rId4"/>
          <a:stretch>
            <a:fillRect/>
          </a:stretch>
        </p:blipFill>
        <p:spPr>
          <a:xfrm>
            <a:off x="0" y="149255"/>
            <a:ext cx="2968486" cy="1667944"/>
          </a:xfrm>
          <a:prstGeom prst="rect">
            <a:avLst/>
          </a:prstGeom>
        </p:spPr>
      </p:pic>
      <p:pic>
        <p:nvPicPr>
          <p:cNvPr id="6" name="Slika 5"/>
          <p:cNvPicPr>
            <a:picLocks noChangeAspect="1"/>
          </p:cNvPicPr>
          <p:nvPr/>
        </p:nvPicPr>
        <p:blipFill>
          <a:blip r:embed="rId5"/>
          <a:stretch>
            <a:fillRect/>
          </a:stretch>
        </p:blipFill>
        <p:spPr>
          <a:xfrm>
            <a:off x="0" y="1817199"/>
            <a:ext cx="2981739" cy="1652530"/>
          </a:xfrm>
          <a:prstGeom prst="rect">
            <a:avLst/>
          </a:prstGeom>
        </p:spPr>
      </p:pic>
      <p:pic>
        <p:nvPicPr>
          <p:cNvPr id="7" name="Slika 6"/>
          <p:cNvPicPr>
            <a:picLocks noChangeAspect="1"/>
          </p:cNvPicPr>
          <p:nvPr/>
        </p:nvPicPr>
        <p:blipFill>
          <a:blip r:embed="rId6"/>
          <a:stretch>
            <a:fillRect/>
          </a:stretch>
        </p:blipFill>
        <p:spPr>
          <a:xfrm>
            <a:off x="2981739" y="567274"/>
            <a:ext cx="2968486" cy="1662093"/>
          </a:xfrm>
          <a:prstGeom prst="rect">
            <a:avLst/>
          </a:prstGeom>
        </p:spPr>
      </p:pic>
      <p:pic>
        <p:nvPicPr>
          <p:cNvPr id="8" name="Slika 7"/>
          <p:cNvPicPr>
            <a:picLocks noChangeAspect="1"/>
          </p:cNvPicPr>
          <p:nvPr/>
        </p:nvPicPr>
        <p:blipFill>
          <a:blip r:embed="rId7"/>
          <a:stretch>
            <a:fillRect/>
          </a:stretch>
        </p:blipFill>
        <p:spPr>
          <a:xfrm>
            <a:off x="0" y="3469729"/>
            <a:ext cx="2968486" cy="1683764"/>
          </a:xfrm>
          <a:prstGeom prst="rect">
            <a:avLst/>
          </a:prstGeom>
        </p:spPr>
      </p:pic>
      <p:pic>
        <p:nvPicPr>
          <p:cNvPr id="9" name="Slika 8"/>
          <p:cNvPicPr>
            <a:picLocks noChangeAspect="1"/>
          </p:cNvPicPr>
          <p:nvPr/>
        </p:nvPicPr>
        <p:blipFill>
          <a:blip r:embed="rId8"/>
          <a:stretch>
            <a:fillRect/>
          </a:stretch>
        </p:blipFill>
        <p:spPr>
          <a:xfrm>
            <a:off x="0" y="5137673"/>
            <a:ext cx="2962370" cy="1668350"/>
          </a:xfrm>
          <a:prstGeom prst="rect">
            <a:avLst/>
          </a:prstGeom>
        </p:spPr>
      </p:pic>
      <p:pic>
        <p:nvPicPr>
          <p:cNvPr id="10" name="Slika 9"/>
          <p:cNvPicPr>
            <a:picLocks noChangeAspect="1"/>
          </p:cNvPicPr>
          <p:nvPr/>
        </p:nvPicPr>
        <p:blipFill>
          <a:blip r:embed="rId9"/>
          <a:stretch>
            <a:fillRect/>
          </a:stretch>
        </p:blipFill>
        <p:spPr>
          <a:xfrm>
            <a:off x="3003469" y="5133228"/>
            <a:ext cx="2968486" cy="1672795"/>
          </a:xfrm>
          <a:prstGeom prst="rect">
            <a:avLst/>
          </a:prstGeom>
        </p:spPr>
      </p:pic>
      <p:pic>
        <p:nvPicPr>
          <p:cNvPr id="11" name="Slika 10"/>
          <p:cNvPicPr>
            <a:picLocks noChangeAspect="1"/>
          </p:cNvPicPr>
          <p:nvPr/>
        </p:nvPicPr>
        <p:blipFill>
          <a:blip r:embed="rId10"/>
          <a:stretch>
            <a:fillRect/>
          </a:stretch>
        </p:blipFill>
        <p:spPr>
          <a:xfrm>
            <a:off x="9131940" y="77353"/>
            <a:ext cx="3152825" cy="1770248"/>
          </a:xfrm>
          <a:prstGeom prst="rect">
            <a:avLst/>
          </a:prstGeom>
        </p:spPr>
      </p:pic>
      <p:pic>
        <p:nvPicPr>
          <p:cNvPr id="12" name="Slika 11"/>
          <p:cNvPicPr>
            <a:picLocks noChangeAspect="1"/>
          </p:cNvPicPr>
          <p:nvPr/>
        </p:nvPicPr>
        <p:blipFill>
          <a:blip r:embed="rId11"/>
          <a:stretch>
            <a:fillRect/>
          </a:stretch>
        </p:blipFill>
        <p:spPr>
          <a:xfrm>
            <a:off x="9145193" y="1789571"/>
            <a:ext cx="3060060" cy="1707786"/>
          </a:xfrm>
          <a:prstGeom prst="rect">
            <a:avLst/>
          </a:prstGeom>
        </p:spPr>
      </p:pic>
      <p:pic>
        <p:nvPicPr>
          <p:cNvPr id="13" name="Slika 12"/>
          <p:cNvPicPr>
            <a:picLocks noChangeAspect="1"/>
          </p:cNvPicPr>
          <p:nvPr/>
        </p:nvPicPr>
        <p:blipFill>
          <a:blip r:embed="rId12"/>
          <a:stretch>
            <a:fillRect/>
          </a:stretch>
        </p:blipFill>
        <p:spPr>
          <a:xfrm>
            <a:off x="5890533" y="567274"/>
            <a:ext cx="2932541" cy="1662092"/>
          </a:xfrm>
          <a:prstGeom prst="rect">
            <a:avLst/>
          </a:prstGeom>
        </p:spPr>
      </p:pic>
      <p:pic>
        <p:nvPicPr>
          <p:cNvPr id="14" name="Slika 13"/>
          <p:cNvPicPr>
            <a:picLocks noChangeAspect="1"/>
          </p:cNvPicPr>
          <p:nvPr/>
        </p:nvPicPr>
        <p:blipFill>
          <a:blip r:embed="rId13"/>
          <a:stretch>
            <a:fillRect/>
          </a:stretch>
        </p:blipFill>
        <p:spPr>
          <a:xfrm>
            <a:off x="9145192" y="3414403"/>
            <a:ext cx="3122345" cy="1781272"/>
          </a:xfrm>
          <a:prstGeom prst="rect">
            <a:avLst/>
          </a:prstGeom>
        </p:spPr>
      </p:pic>
      <p:pic>
        <p:nvPicPr>
          <p:cNvPr id="15" name="Slika 14"/>
          <p:cNvPicPr>
            <a:picLocks noChangeAspect="1"/>
          </p:cNvPicPr>
          <p:nvPr/>
        </p:nvPicPr>
        <p:blipFill>
          <a:blip r:embed="rId14"/>
          <a:stretch>
            <a:fillRect/>
          </a:stretch>
        </p:blipFill>
        <p:spPr>
          <a:xfrm>
            <a:off x="9156304" y="5137673"/>
            <a:ext cx="3128461" cy="1788180"/>
          </a:xfrm>
          <a:prstGeom prst="rect">
            <a:avLst/>
          </a:prstGeom>
        </p:spPr>
      </p:pic>
      <p:pic>
        <p:nvPicPr>
          <p:cNvPr id="16" name="Slika 15"/>
          <p:cNvPicPr>
            <a:picLocks noChangeAspect="1"/>
          </p:cNvPicPr>
          <p:nvPr/>
        </p:nvPicPr>
        <p:blipFill>
          <a:blip r:embed="rId15"/>
          <a:stretch>
            <a:fillRect/>
          </a:stretch>
        </p:blipFill>
        <p:spPr>
          <a:xfrm>
            <a:off x="6013054" y="5039013"/>
            <a:ext cx="3143250" cy="1777515"/>
          </a:xfrm>
          <a:prstGeom prst="rect">
            <a:avLst/>
          </a:prstGeom>
        </p:spPr>
      </p:pic>
    </p:spTree>
    <p:extLst>
      <p:ext uri="{BB962C8B-B14F-4D97-AF65-F5344CB8AC3E}">
        <p14:creationId xmlns:p14="http://schemas.microsoft.com/office/powerpoint/2010/main" val="3713909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838200" y="365126"/>
            <a:ext cx="10515600" cy="1150166"/>
          </a:xfrm>
          <a:solidFill>
            <a:srgbClr val="FFDD71"/>
          </a:solidFill>
        </p:spPr>
        <p:txBody>
          <a:bodyPr/>
          <a:lstStyle/>
          <a:p>
            <a:r>
              <a:rPr lang="sl-SI" b="1" dirty="0" smtClean="0">
                <a:solidFill>
                  <a:srgbClr val="007C92"/>
                </a:solidFill>
                <a:latin typeface="Calibri" panose="020F0502020204030204" pitchFamily="34" charset="0"/>
                <a:cs typeface="Calibri" panose="020F0502020204030204" pitchFamily="34" charset="0"/>
              </a:rPr>
              <a:t>Poosebljanje vrednot </a:t>
            </a:r>
            <a:r>
              <a:rPr lang="sl-SI" b="1" dirty="0" err="1" smtClean="0">
                <a:solidFill>
                  <a:srgbClr val="007C92"/>
                </a:solidFill>
                <a:latin typeface="Calibri" panose="020F0502020204030204" pitchFamily="34" charset="0"/>
                <a:cs typeface="Calibri" panose="020F0502020204030204" pitchFamily="34" charset="0"/>
              </a:rPr>
              <a:t>trajnostnosti</a:t>
            </a:r>
            <a:endParaRPr lang="sl-SI" b="1" dirty="0">
              <a:solidFill>
                <a:srgbClr val="007C92"/>
              </a:solidFill>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p:txBody>
          <a:bodyPr>
            <a:normAutofit/>
          </a:bodyPr>
          <a:lstStyle/>
          <a:p>
            <a:pPr marL="0" indent="0">
              <a:buNone/>
            </a:pPr>
            <a:r>
              <a:rPr lang="sl-SI" dirty="0" smtClean="0">
                <a:solidFill>
                  <a:srgbClr val="007C92"/>
                </a:solidFill>
                <a:latin typeface="Calibri" panose="020F0502020204030204" pitchFamily="34" charset="0"/>
                <a:cs typeface="Calibri" panose="020F0502020204030204" pitchFamily="34" charset="0"/>
              </a:rPr>
              <a:t>Vrednotenje </a:t>
            </a:r>
            <a:r>
              <a:rPr lang="sl-SI" dirty="0" err="1" smtClean="0">
                <a:solidFill>
                  <a:srgbClr val="007C92"/>
                </a:solidFill>
                <a:latin typeface="Calibri" panose="020F0502020204030204" pitchFamily="34" charset="0"/>
                <a:cs typeface="Calibri" panose="020F0502020204030204" pitchFamily="34" charset="0"/>
              </a:rPr>
              <a:t>trajnostnosti</a:t>
            </a:r>
            <a:endParaRPr lang="sl-SI" dirty="0">
              <a:solidFill>
                <a:srgbClr val="007C92"/>
              </a:solidFill>
              <a:latin typeface="Calibri" panose="020F0502020204030204" pitchFamily="34" charset="0"/>
              <a:cs typeface="Calibri" panose="020F0502020204030204" pitchFamily="34" charset="0"/>
            </a:endParaRPr>
          </a:p>
          <a:p>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17 omemb: biologija, geografija, zgodovina, naravoslovje;  </a:t>
            </a:r>
          </a:p>
          <a:p>
            <a:pPr marL="0" indent="0">
              <a:buNone/>
            </a:pPr>
            <a:endParaRPr lang="sl-SI" dirty="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Gimnazija: 50 omemb: zgodovina, filozofija, kemija, biologija;</a:t>
            </a: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p:txBody>
          <a:bodyPr>
            <a:normAutofit/>
          </a:bodyPr>
          <a:lstStyle/>
          <a:p>
            <a:r>
              <a:rPr lang="sl-SI" dirty="0" smtClean="0">
                <a:latin typeface="Calibri" panose="020F0502020204030204" pitchFamily="34" charset="0"/>
                <a:cs typeface="Calibri" panose="020F0502020204030204" pitchFamily="34" charset="0"/>
              </a:rPr>
              <a:t>Vrednotenje lastnih potovalnih navad</a:t>
            </a:r>
          </a:p>
          <a:p>
            <a:r>
              <a:rPr lang="sl-SI" dirty="0" smtClean="0">
                <a:latin typeface="Calibri" panose="020F0502020204030204" pitchFamily="34" charset="0"/>
                <a:cs typeface="Calibri" panose="020F0502020204030204" pitchFamily="34" charset="0"/>
              </a:rPr>
              <a:t>Kakšen učinek ima moja izbira na okolje?</a:t>
            </a:r>
          </a:p>
          <a:p>
            <a:r>
              <a:rPr lang="sl-SI" dirty="0" smtClean="0">
                <a:latin typeface="Calibri" panose="020F0502020204030204" pitchFamily="34" charset="0"/>
                <a:cs typeface="Calibri" panose="020F0502020204030204" pitchFamily="34" charset="0"/>
              </a:rPr>
              <a:t>Soočenje s konfliktom vrednot</a:t>
            </a:r>
          </a:p>
          <a:p>
            <a:r>
              <a:rPr lang="sl-SI" dirty="0" smtClean="0">
                <a:latin typeface="Calibri" panose="020F0502020204030204" pitchFamily="34" charset="0"/>
                <a:cs typeface="Calibri" panose="020F0502020204030204" pitchFamily="34" charset="0"/>
              </a:rPr>
              <a:t>Čemu dam prednost: osebnim koristim ali </a:t>
            </a:r>
            <a:r>
              <a:rPr lang="sl-SI" dirty="0" err="1" smtClean="0">
                <a:latin typeface="Calibri" panose="020F0502020204030204" pitchFamily="34" charset="0"/>
                <a:cs typeface="Calibri" panose="020F0502020204030204" pitchFamily="34" charset="0"/>
              </a:rPr>
              <a:t>okoljskim</a:t>
            </a:r>
            <a:r>
              <a:rPr lang="sl-SI" dirty="0" smtClean="0">
                <a:latin typeface="Calibri" panose="020F0502020204030204" pitchFamily="34" charset="0"/>
                <a:cs typeface="Calibri" panose="020F0502020204030204" pitchFamily="34" charset="0"/>
              </a:rPr>
              <a:t>/družbenim učinkom izbire mobilnosti?</a:t>
            </a:r>
          </a:p>
          <a:p>
            <a:endParaRPr lang="sl-SI"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15" name="Pravokotnik 14"/>
          <p:cNvSpPr/>
          <p:nvPr/>
        </p:nvSpPr>
        <p:spPr>
          <a:xfrm>
            <a:off x="539931" y="5669773"/>
            <a:ext cx="11460479" cy="865173"/>
          </a:xfrm>
          <a:prstGeom prst="rect">
            <a:avLst/>
          </a:prstGeom>
          <a:solidFill>
            <a:srgbClr val="FFDD71"/>
          </a:solidFill>
        </p:spPr>
        <p:txBody>
          <a:bodyPr wrap="square">
            <a:spAutoFit/>
          </a:bodyPr>
          <a:lstStyle/>
          <a:p>
            <a:pPr fontAlgn="base">
              <a:lnSpc>
                <a:spcPct val="107000"/>
              </a:lnSpc>
              <a:spcAft>
                <a:spcPts val="800"/>
              </a:spcAft>
            </a:pPr>
            <a:r>
              <a:rPr lang="sl-SI" sz="2400" b="1" dirty="0">
                <a:solidFill>
                  <a:srgbClr val="000000"/>
                </a:solidFill>
                <a:latin typeface="Calibri" panose="020F0502020204030204" pitchFamily="34" charset="0"/>
                <a:ea typeface="Calibri" panose="020F0502020204030204" pitchFamily="34" charset="0"/>
                <a:cs typeface="Calibri" panose="020F0502020204030204" pitchFamily="34" charset="0"/>
              </a:rPr>
              <a:t>Kritično oceni povezanost lastnih vrednot in vrednot družbe s </a:t>
            </a:r>
            <a:r>
              <a:rPr lang="sl-SI"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trajnostnostjo</a:t>
            </a:r>
            <a:r>
              <a:rPr lang="sl-SI"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v navezavi na svoje trenutne zmožnosti in družben položaj. </a:t>
            </a:r>
            <a:r>
              <a:rPr lang="sl-SI" sz="2400" b="1" dirty="0">
                <a:latin typeface="Calibri" panose="020F0502020204030204" pitchFamily="34" charset="0"/>
                <a:ea typeface="Times New Roman" panose="02020603050405020304" pitchFamily="18" charset="0"/>
                <a:cs typeface="Calibri" panose="020F0502020204030204" pitchFamily="34" charset="0"/>
              </a:rPr>
              <a:t> </a:t>
            </a:r>
            <a:endParaRPr lang="sl-SI" sz="2400" b="1" dirty="0">
              <a:latin typeface="Calibri" panose="020F0502020204030204" pitchFamily="34" charset="0"/>
              <a:ea typeface="Calibri" panose="020F0502020204030204" pitchFamily="34" charset="0"/>
              <a:cs typeface="Arial" panose="020B0604020202020204" pitchFamily="34" charset="0"/>
            </a:endParaRPr>
          </a:p>
        </p:txBody>
      </p:sp>
      <p:pic>
        <p:nvPicPr>
          <p:cNvPr id="2" name="Slika 1"/>
          <p:cNvPicPr>
            <a:picLocks noChangeAspect="1"/>
          </p:cNvPicPr>
          <p:nvPr/>
        </p:nvPicPr>
        <p:blipFill>
          <a:blip r:embed="rId4"/>
          <a:stretch>
            <a:fillRect/>
          </a:stretch>
        </p:blipFill>
        <p:spPr>
          <a:xfrm>
            <a:off x="214934" y="1728298"/>
            <a:ext cx="5881066" cy="3323760"/>
          </a:xfrm>
          <a:prstGeom prst="rect">
            <a:avLst/>
          </a:prstGeom>
        </p:spPr>
      </p:pic>
    </p:spTree>
    <p:extLst>
      <p:ext uri="{BB962C8B-B14F-4D97-AF65-F5344CB8AC3E}">
        <p14:creationId xmlns:p14="http://schemas.microsoft.com/office/powerpoint/2010/main" val="158514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838200" y="365126"/>
            <a:ext cx="10515600" cy="1150166"/>
          </a:xfrm>
          <a:solidFill>
            <a:srgbClr val="FFDD71"/>
          </a:solidFill>
        </p:spPr>
        <p:txBody>
          <a:bodyPr/>
          <a:lstStyle/>
          <a:p>
            <a:r>
              <a:rPr lang="sl-SI" b="1" dirty="0" smtClean="0">
                <a:solidFill>
                  <a:srgbClr val="007C92"/>
                </a:solidFill>
                <a:latin typeface="Calibri" panose="020F0502020204030204" pitchFamily="34" charset="0"/>
                <a:cs typeface="Calibri" panose="020F0502020204030204" pitchFamily="34" charset="0"/>
              </a:rPr>
              <a:t>Poosebljanje vrednot </a:t>
            </a:r>
            <a:r>
              <a:rPr lang="sl-SI" b="1" dirty="0" err="1" smtClean="0">
                <a:solidFill>
                  <a:srgbClr val="007C92"/>
                </a:solidFill>
                <a:latin typeface="Calibri" panose="020F0502020204030204" pitchFamily="34" charset="0"/>
                <a:cs typeface="Calibri" panose="020F0502020204030204" pitchFamily="34" charset="0"/>
              </a:rPr>
              <a:t>trajnostnosti</a:t>
            </a:r>
            <a:endParaRPr lang="sl-SI" b="1" dirty="0">
              <a:solidFill>
                <a:srgbClr val="007C92"/>
              </a:solidFill>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p:txBody>
          <a:bodyPr>
            <a:normAutofit/>
          </a:bodyPr>
          <a:lstStyle/>
          <a:p>
            <a:pPr marL="0" indent="0">
              <a:buNone/>
            </a:pPr>
            <a:r>
              <a:rPr lang="sl-SI" dirty="0" smtClean="0">
                <a:solidFill>
                  <a:srgbClr val="007C92"/>
                </a:solidFill>
                <a:latin typeface="Calibri" panose="020F0502020204030204" pitchFamily="34" charset="0"/>
                <a:cs typeface="Calibri" panose="020F0502020204030204" pitchFamily="34" charset="0"/>
              </a:rPr>
              <a:t>Podpiranje pravičnosti</a:t>
            </a:r>
            <a:endParaRPr lang="sl-SI" dirty="0">
              <a:solidFill>
                <a:srgbClr val="007C92"/>
              </a:solidFill>
              <a:latin typeface="Calibri" panose="020F0502020204030204" pitchFamily="34" charset="0"/>
              <a:cs typeface="Calibri" panose="020F0502020204030204" pitchFamily="34" charset="0"/>
            </a:endParaRPr>
          </a:p>
          <a:p>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29 omemb: DKE, geografija, naravoslovje; </a:t>
            </a:r>
          </a:p>
          <a:p>
            <a:pPr marL="0" indent="0">
              <a:buNone/>
            </a:pPr>
            <a:endParaRPr lang="sl-SI" dirty="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Gimnazija: 38 omemb: biologija, sociologija, filozofija, psihologija, zgodovina;</a:t>
            </a: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463748" y="2314565"/>
            <a:ext cx="5181600" cy="4351338"/>
          </a:xfrm>
        </p:spPr>
        <p:txBody>
          <a:bodyPr>
            <a:normAutofit/>
          </a:bodyPr>
          <a:lstStyle/>
          <a:p>
            <a:r>
              <a:rPr lang="sl-SI" dirty="0" smtClean="0">
                <a:latin typeface="Calibri" panose="020F0502020204030204" pitchFamily="34" charset="0"/>
                <a:cs typeface="Calibri" panose="020F0502020204030204" pitchFamily="34" charset="0"/>
              </a:rPr>
              <a:t>Če imam od izbire transporta koristi, kdo ima škodo (npr. hrup, uničevanje ekosistemov)</a:t>
            </a:r>
          </a:p>
          <a:p>
            <a:r>
              <a:rPr lang="sl-SI" dirty="0" smtClean="0">
                <a:latin typeface="Calibri" panose="020F0502020204030204" pitchFamily="34" charset="0"/>
                <a:cs typeface="Calibri" panose="020F0502020204030204" pitchFamily="34" charset="0"/>
              </a:rPr>
              <a:t>Je mobilnost dostopna vsem (gibalno ovirani, starejši)?</a:t>
            </a:r>
          </a:p>
          <a:p>
            <a:r>
              <a:rPr lang="sl-SI" dirty="0" smtClean="0">
                <a:latin typeface="Calibri" panose="020F0502020204030204" pitchFamily="34" charset="0"/>
                <a:cs typeface="Calibri" panose="020F0502020204030204" pitchFamily="34" charset="0"/>
              </a:rPr>
              <a:t>Antropocentrična/</a:t>
            </a:r>
            <a:r>
              <a:rPr lang="sl-SI" dirty="0" err="1" smtClean="0">
                <a:latin typeface="Calibri" panose="020F0502020204030204" pitchFamily="34" charset="0"/>
                <a:cs typeface="Calibri" panose="020F0502020204030204" pitchFamily="34" charset="0"/>
              </a:rPr>
              <a:t>bioentrična</a:t>
            </a:r>
            <a:r>
              <a:rPr lang="sl-SI" dirty="0" smtClean="0">
                <a:latin typeface="Calibri" panose="020F0502020204030204" pitchFamily="34" charset="0"/>
                <a:cs typeface="Calibri" panose="020F0502020204030204" pitchFamily="34" charset="0"/>
              </a:rPr>
              <a:t> perspektiva</a:t>
            </a:r>
          </a:p>
          <a:p>
            <a:endParaRPr lang="sl-SI"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718930" y="5933210"/>
            <a:ext cx="11171583" cy="487506"/>
          </a:xfrm>
          <a:prstGeom prst="rect">
            <a:avLst/>
          </a:prstGeom>
          <a:solidFill>
            <a:srgbClr val="FFDD71"/>
          </a:solidFill>
        </p:spPr>
        <p:txBody>
          <a:bodyPr wrap="square">
            <a:spAutoFit/>
          </a:bodyPr>
          <a:lstStyle/>
          <a:p>
            <a:pPr fontAlgn="base">
              <a:lnSpc>
                <a:spcPct val="107000"/>
              </a:lnSpc>
              <a:spcAft>
                <a:spcPts val="800"/>
              </a:spcAft>
            </a:pPr>
            <a:r>
              <a:rPr lang="sl-SI" sz="2400" b="1" dirty="0">
                <a:latin typeface="Calibri" panose="020F0502020204030204" pitchFamily="34" charset="0"/>
                <a:ea typeface="Calibri" panose="020F0502020204030204" pitchFamily="34" charset="0"/>
                <a:cs typeface="Calibri" panose="020F0502020204030204" pitchFamily="34" charset="0"/>
              </a:rPr>
              <a:t>Pri svojem delovanju upošteva etična načela pravičnosti, enakopravnosti ter sočutja.</a:t>
            </a:r>
            <a:r>
              <a:rPr lang="sl-SI" sz="2400" b="1" dirty="0">
                <a:latin typeface="Calibri" panose="020F0502020204030204" pitchFamily="34" charset="0"/>
                <a:ea typeface="Times New Roman" panose="02020603050405020304" pitchFamily="18" charset="0"/>
                <a:cs typeface="Calibri" panose="020F0502020204030204" pitchFamily="34" charset="0"/>
              </a:rPr>
              <a:t> </a:t>
            </a:r>
            <a:endParaRPr lang="sl-SI" sz="2400" b="1" dirty="0">
              <a:latin typeface="Calibri" panose="020F0502020204030204" pitchFamily="34" charset="0"/>
              <a:ea typeface="Calibri" panose="020F0502020204030204" pitchFamily="34" charset="0"/>
              <a:cs typeface="Arial" panose="020B0604020202020204" pitchFamily="34" charset="0"/>
            </a:endParaRPr>
          </a:p>
        </p:txBody>
      </p:sp>
      <p:pic>
        <p:nvPicPr>
          <p:cNvPr id="5" name="Slika 4"/>
          <p:cNvPicPr>
            <a:picLocks noChangeAspect="1"/>
          </p:cNvPicPr>
          <p:nvPr/>
        </p:nvPicPr>
        <p:blipFill>
          <a:blip r:embed="rId4"/>
          <a:stretch>
            <a:fillRect/>
          </a:stretch>
        </p:blipFill>
        <p:spPr>
          <a:xfrm>
            <a:off x="6479083" y="2041967"/>
            <a:ext cx="5166265" cy="3646773"/>
          </a:xfrm>
          <a:prstGeom prst="rect">
            <a:avLst/>
          </a:prstGeom>
        </p:spPr>
      </p:pic>
      <p:pic>
        <p:nvPicPr>
          <p:cNvPr id="6" name="Slika 5"/>
          <p:cNvPicPr>
            <a:picLocks noChangeAspect="1"/>
          </p:cNvPicPr>
          <p:nvPr/>
        </p:nvPicPr>
        <p:blipFill>
          <a:blip r:embed="rId5"/>
          <a:stretch>
            <a:fillRect/>
          </a:stretch>
        </p:blipFill>
        <p:spPr>
          <a:xfrm>
            <a:off x="498187" y="1688680"/>
            <a:ext cx="5861626" cy="4071141"/>
          </a:xfrm>
          <a:prstGeom prst="rect">
            <a:avLst/>
          </a:prstGeom>
        </p:spPr>
      </p:pic>
    </p:spTree>
    <p:extLst>
      <p:ext uri="{BB962C8B-B14F-4D97-AF65-F5344CB8AC3E}">
        <p14:creationId xmlns:p14="http://schemas.microsoft.com/office/powerpoint/2010/main" val="123634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838200" y="365126"/>
            <a:ext cx="10515600" cy="1150166"/>
          </a:xfrm>
          <a:solidFill>
            <a:srgbClr val="FFDD71"/>
          </a:solidFill>
        </p:spPr>
        <p:txBody>
          <a:bodyPr/>
          <a:lstStyle/>
          <a:p>
            <a:r>
              <a:rPr lang="sl-SI" b="1" dirty="0" smtClean="0">
                <a:solidFill>
                  <a:srgbClr val="007C92"/>
                </a:solidFill>
                <a:latin typeface="Calibri" panose="020F0502020204030204" pitchFamily="34" charset="0"/>
                <a:cs typeface="Calibri" panose="020F0502020204030204" pitchFamily="34" charset="0"/>
              </a:rPr>
              <a:t>Poosebljanje vrednot </a:t>
            </a:r>
            <a:r>
              <a:rPr lang="sl-SI" b="1" dirty="0" err="1" smtClean="0">
                <a:solidFill>
                  <a:srgbClr val="007C92"/>
                </a:solidFill>
                <a:latin typeface="Calibri" panose="020F0502020204030204" pitchFamily="34" charset="0"/>
                <a:cs typeface="Calibri" panose="020F0502020204030204" pitchFamily="34" charset="0"/>
              </a:rPr>
              <a:t>trajnostnosti</a:t>
            </a:r>
            <a:endParaRPr lang="sl-SI" b="1" dirty="0">
              <a:solidFill>
                <a:srgbClr val="007C92"/>
              </a:solidFill>
              <a:latin typeface="Calibri" panose="020F0502020204030204" pitchFamily="34" charset="0"/>
              <a:cs typeface="Calibri" panose="020F0502020204030204" pitchFamily="34" charset="0"/>
            </a:endParaRPr>
          </a:p>
        </p:txBody>
      </p:sp>
      <p:sp>
        <p:nvSpPr>
          <p:cNvPr id="12" name="Označba mesta vsebine 11"/>
          <p:cNvSpPr>
            <a:spLocks noGrp="1"/>
          </p:cNvSpPr>
          <p:nvPr>
            <p:ph sz="half" idx="1"/>
          </p:nvPr>
        </p:nvSpPr>
        <p:spPr/>
        <p:txBody>
          <a:bodyPr>
            <a:normAutofit/>
          </a:bodyPr>
          <a:lstStyle/>
          <a:p>
            <a:pPr marL="0" indent="0">
              <a:buNone/>
            </a:pPr>
            <a:r>
              <a:rPr lang="sl-SI" dirty="0" smtClean="0">
                <a:solidFill>
                  <a:srgbClr val="007C92"/>
                </a:solidFill>
                <a:latin typeface="Calibri" panose="020F0502020204030204" pitchFamily="34" charset="0"/>
                <a:cs typeface="Calibri" panose="020F0502020204030204" pitchFamily="34" charset="0"/>
              </a:rPr>
              <a:t>Promoviranje narave</a:t>
            </a:r>
            <a:endParaRPr lang="sl-SI" dirty="0">
              <a:solidFill>
                <a:srgbClr val="007C92"/>
              </a:solidFill>
              <a:latin typeface="Calibri" panose="020F0502020204030204" pitchFamily="34" charset="0"/>
              <a:cs typeface="Calibri" panose="020F0502020204030204" pitchFamily="34" charset="0"/>
            </a:endParaRPr>
          </a:p>
          <a:p>
            <a:endParaRPr lang="sl-SI" dirty="0" smtClean="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OŠ: </a:t>
            </a:r>
            <a:r>
              <a:rPr lang="sl-SI" dirty="0" smtClean="0">
                <a:latin typeface="Calibri" panose="020F0502020204030204" pitchFamily="34" charset="0"/>
                <a:cs typeface="Calibri" panose="020F0502020204030204" pitchFamily="34" charset="0"/>
              </a:rPr>
              <a:t>46</a:t>
            </a:r>
            <a:r>
              <a:rPr lang="sl-SI" dirty="0" smtClean="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omemb: </a:t>
            </a:r>
            <a:r>
              <a:rPr lang="sl-SI" dirty="0" smtClean="0">
                <a:latin typeface="Calibri" panose="020F0502020204030204" pitchFamily="34" charset="0"/>
                <a:cs typeface="Calibri" panose="020F0502020204030204" pitchFamily="34" charset="0"/>
              </a:rPr>
              <a:t>naravoslovni predmeti, geografija; </a:t>
            </a:r>
            <a:endParaRPr lang="sl-SI" dirty="0" smtClean="0">
              <a:latin typeface="Calibri" panose="020F0502020204030204" pitchFamily="34" charset="0"/>
              <a:cs typeface="Calibri" panose="020F0502020204030204" pitchFamily="34" charset="0"/>
            </a:endParaRPr>
          </a:p>
          <a:p>
            <a:pPr marL="0" indent="0">
              <a:buNone/>
            </a:pPr>
            <a:endParaRPr lang="sl-SI" dirty="0">
              <a:latin typeface="Calibri" panose="020F0502020204030204" pitchFamily="34" charset="0"/>
              <a:cs typeface="Calibri" panose="020F0502020204030204" pitchFamily="34" charset="0"/>
            </a:endParaRPr>
          </a:p>
          <a:p>
            <a:pPr marL="0" indent="0">
              <a:buNone/>
            </a:pPr>
            <a:r>
              <a:rPr lang="sl-SI" dirty="0" smtClean="0">
                <a:latin typeface="Calibri" panose="020F0502020204030204" pitchFamily="34" charset="0"/>
                <a:cs typeface="Calibri" panose="020F0502020204030204" pitchFamily="34" charset="0"/>
              </a:rPr>
              <a:t>Gimnazija: </a:t>
            </a:r>
            <a:r>
              <a:rPr lang="sl-SI" dirty="0" smtClean="0">
                <a:latin typeface="Calibri" panose="020F0502020204030204" pitchFamily="34" charset="0"/>
                <a:cs typeface="Calibri" panose="020F0502020204030204" pitchFamily="34" charset="0"/>
              </a:rPr>
              <a:t>158 </a:t>
            </a:r>
            <a:r>
              <a:rPr lang="sl-SI" dirty="0" smtClean="0">
                <a:latin typeface="Calibri" panose="020F0502020204030204" pitchFamily="34" charset="0"/>
                <a:cs typeface="Calibri" panose="020F0502020204030204" pitchFamily="34" charset="0"/>
              </a:rPr>
              <a:t>omemb: </a:t>
            </a:r>
            <a:r>
              <a:rPr lang="sl-SI" dirty="0">
                <a:latin typeface="Calibri" panose="020F0502020204030204" pitchFamily="34" charset="0"/>
                <a:cs typeface="Calibri" panose="020F0502020204030204" pitchFamily="34" charset="0"/>
              </a:rPr>
              <a:t>naravoslovni predmeti, </a:t>
            </a:r>
            <a:r>
              <a:rPr lang="sl-SI" dirty="0" smtClean="0">
                <a:latin typeface="Calibri" panose="020F0502020204030204" pitchFamily="34" charset="0"/>
                <a:cs typeface="Calibri" panose="020F0502020204030204" pitchFamily="34" charset="0"/>
              </a:rPr>
              <a:t>geografija, umetnostna zgodovina, likovna umetnost; </a:t>
            </a:r>
            <a:endParaRPr lang="sl-SI" dirty="0">
              <a:latin typeface="Calibri" panose="020F0502020204030204" pitchFamily="34" charset="0"/>
              <a:cs typeface="Calibri" panose="020F0502020204030204" pitchFamily="34" charset="0"/>
            </a:endParaRPr>
          </a:p>
        </p:txBody>
      </p:sp>
      <p:sp>
        <p:nvSpPr>
          <p:cNvPr id="13" name="Označba mesta vsebine 12"/>
          <p:cNvSpPr>
            <a:spLocks noGrp="1"/>
          </p:cNvSpPr>
          <p:nvPr>
            <p:ph sz="half" idx="2"/>
          </p:nvPr>
        </p:nvSpPr>
        <p:spPr>
          <a:xfrm>
            <a:off x="6172200" y="2190751"/>
            <a:ext cx="5181600" cy="4351338"/>
          </a:xfrm>
        </p:spPr>
        <p:txBody>
          <a:bodyPr>
            <a:normAutofit/>
          </a:bodyPr>
          <a:lstStyle/>
          <a:p>
            <a:r>
              <a:rPr lang="sl-SI" dirty="0" smtClean="0">
                <a:latin typeface="Calibri" panose="020F0502020204030204" pitchFamily="34" charset="0"/>
                <a:cs typeface="Calibri" panose="020F0502020204030204" pitchFamily="34" charset="0"/>
              </a:rPr>
              <a:t>Kako promet vpliva na </a:t>
            </a:r>
            <a:r>
              <a:rPr lang="sl-SI" dirty="0" err="1" smtClean="0">
                <a:latin typeface="Calibri" panose="020F0502020204030204" pitchFamily="34" charset="0"/>
                <a:cs typeface="Calibri" panose="020F0502020204030204" pitchFamily="34" charset="0"/>
              </a:rPr>
              <a:t>biodiverziteto</a:t>
            </a:r>
            <a:r>
              <a:rPr lang="sl-SI" dirty="0" smtClean="0">
                <a:latin typeface="Calibri" panose="020F0502020204030204" pitchFamily="34" charset="0"/>
                <a:cs typeface="Calibri" panose="020F0502020204030204" pitchFamily="34" charset="0"/>
              </a:rPr>
              <a:t>?</a:t>
            </a:r>
          </a:p>
          <a:p>
            <a:r>
              <a:rPr lang="sl-SI" dirty="0" smtClean="0">
                <a:latin typeface="Calibri" panose="020F0502020204030204" pitchFamily="34" charset="0"/>
                <a:cs typeface="Calibri" panose="020F0502020204030204" pitchFamily="34" charset="0"/>
              </a:rPr>
              <a:t>Kakšen je vpliv rabe fosilnih goriv na okolje?</a:t>
            </a:r>
            <a:endParaRPr lang="sl-SI" dirty="0" smtClean="0">
              <a:latin typeface="Calibri" panose="020F0502020204030204" pitchFamily="34" charset="0"/>
              <a:cs typeface="Calibri" panose="020F0502020204030204" pitchFamily="34" charset="0"/>
            </a:endParaRPr>
          </a:p>
          <a:p>
            <a:r>
              <a:rPr lang="sl-SI" dirty="0" smtClean="0">
                <a:latin typeface="Calibri" panose="020F0502020204030204" pitchFamily="34" charset="0"/>
                <a:cs typeface="Calibri" panose="020F0502020204030204" pitchFamily="34" charset="0"/>
              </a:rPr>
              <a:t>Kakšen </a:t>
            </a:r>
            <a:r>
              <a:rPr lang="sl-SI" dirty="0" err="1" smtClean="0">
                <a:latin typeface="Calibri" panose="020F0502020204030204" pitchFamily="34" charset="0"/>
                <a:cs typeface="Calibri" panose="020F0502020204030204" pitchFamily="34" charset="0"/>
              </a:rPr>
              <a:t>okoljski</a:t>
            </a:r>
            <a:r>
              <a:rPr lang="sl-SI" dirty="0" smtClean="0">
                <a:latin typeface="Calibri" panose="020F0502020204030204" pitchFamily="34" charset="0"/>
                <a:cs typeface="Calibri" panose="020F0502020204030204" pitchFamily="34" charset="0"/>
              </a:rPr>
              <a:t> odtis odražajo naše prometne navade?</a:t>
            </a:r>
          </a:p>
          <a:p>
            <a:pPr marL="0" indent="0">
              <a:buNone/>
            </a:pPr>
            <a:endParaRPr lang="sl-SI" dirty="0">
              <a:latin typeface="Calibri" panose="020F0502020204030204" pitchFamily="34" charset="0"/>
              <a:cs typeface="Calibri" panose="020F0502020204030204" pitchFamily="34" charset="0"/>
            </a:endParaRPr>
          </a:p>
        </p:txBody>
      </p:sp>
      <p:pic>
        <p:nvPicPr>
          <p:cNvPr id="14" name="Slika 13"/>
          <p:cNvPicPr>
            <a:picLocks noChangeAspect="1"/>
          </p:cNvPicPr>
          <p:nvPr/>
        </p:nvPicPr>
        <p:blipFill rotWithShape="1">
          <a:blip r:embed="rId3"/>
          <a:srcRect l="5980" t="5567" b="9507"/>
          <a:stretch/>
        </p:blipFill>
        <p:spPr>
          <a:xfrm>
            <a:off x="10170891" y="0"/>
            <a:ext cx="2021109" cy="1825625"/>
          </a:xfrm>
          <a:prstGeom prst="rect">
            <a:avLst/>
          </a:prstGeom>
        </p:spPr>
      </p:pic>
      <p:sp>
        <p:nvSpPr>
          <p:cNvPr id="2" name="Pravokotnik 1"/>
          <p:cNvSpPr/>
          <p:nvPr/>
        </p:nvSpPr>
        <p:spPr>
          <a:xfrm>
            <a:off x="1517108" y="5861504"/>
            <a:ext cx="9664337" cy="865173"/>
          </a:xfrm>
          <a:prstGeom prst="rect">
            <a:avLst/>
          </a:prstGeom>
          <a:solidFill>
            <a:srgbClr val="FFDD71"/>
          </a:solidFill>
        </p:spPr>
        <p:txBody>
          <a:bodyPr wrap="square">
            <a:spAutoFit/>
          </a:bodyPr>
          <a:lstStyle/>
          <a:p>
            <a:pPr fontAlgn="base">
              <a:lnSpc>
                <a:spcPct val="107000"/>
              </a:lnSpc>
              <a:spcAft>
                <a:spcPts val="800"/>
              </a:spcAft>
            </a:pPr>
            <a:r>
              <a:rPr lang="sl-SI" sz="2400" b="1" dirty="0">
                <a:latin typeface="Calibri" panose="020F0502020204030204" pitchFamily="34" charset="0"/>
                <a:cs typeface="Calibri" panose="020F0502020204030204" pitchFamily="34" charset="0"/>
              </a:rPr>
              <a:t>Odgovoren odnos do naravnih sistemov gradi na razumevanju njihove kompleksnosti in razmerij med naravnimi in družbenimi sistemi.</a:t>
            </a:r>
            <a:endParaRPr lang="sl-SI"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7" name="Slika 6"/>
          <p:cNvPicPr>
            <a:picLocks noChangeAspect="1"/>
          </p:cNvPicPr>
          <p:nvPr/>
        </p:nvPicPr>
        <p:blipFill>
          <a:blip r:embed="rId4"/>
          <a:stretch>
            <a:fillRect/>
          </a:stretch>
        </p:blipFill>
        <p:spPr>
          <a:xfrm>
            <a:off x="129116" y="2248036"/>
            <a:ext cx="6220160" cy="3613468"/>
          </a:xfrm>
          <a:prstGeom prst="rect">
            <a:avLst/>
          </a:prstGeom>
        </p:spPr>
      </p:pic>
    </p:spTree>
    <p:extLst>
      <p:ext uri="{BB962C8B-B14F-4D97-AF65-F5344CB8AC3E}">
        <p14:creationId xmlns:p14="http://schemas.microsoft.com/office/powerpoint/2010/main" val="41324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e71bab-8d91-4ad3-8236-76f6b1161525" xsi:nil="true"/>
    <lcf76f155ced4ddcb4097134ff3c332f xmlns="d432854d-2198-48c5-9bb5-f073f9387e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529D2C8B108549A33BE01A185552F6" ma:contentTypeVersion="12" ma:contentTypeDescription="Ustvari nov dokument." ma:contentTypeScope="" ma:versionID="3da69954c30d9e5eff2046e9d505df9b">
  <xsd:schema xmlns:xsd="http://www.w3.org/2001/XMLSchema" xmlns:xs="http://www.w3.org/2001/XMLSchema" xmlns:p="http://schemas.microsoft.com/office/2006/metadata/properties" xmlns:ns2="d432854d-2198-48c5-9bb5-f073f9387e1a" xmlns:ns3="a9e71bab-8d91-4ad3-8236-76f6b1161525" targetNamespace="http://schemas.microsoft.com/office/2006/metadata/properties" ma:root="true" ma:fieldsID="e4c96b27615c3fc945ce5b8cb7ad17c5" ns2:_="" ns3:_="">
    <xsd:import namespace="d432854d-2198-48c5-9bb5-f073f9387e1a"/>
    <xsd:import namespace="a9e71bab-8d91-4ad3-8236-76f6b11615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32854d-2198-48c5-9bb5-f073f9387e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Oznake slike" ma:readOnly="false" ma:fieldId="{5cf76f15-5ced-4ddc-b409-7134ff3c332f}" ma:taxonomyMulti="true" ma:sspId="8672001a-a426-428b-916b-40e63e7c602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e71bab-8d91-4ad3-8236-76f6b116152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108208-ac80-4d78-a555-2c6c2db7a987}" ma:internalName="TaxCatchAll" ma:showField="CatchAllData" ma:web="a9e71bab-8d91-4ad3-8236-76f6b1161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7A75EB-37ED-4743-88B1-FF49D63C0010}">
  <ds:schemaRefs>
    <ds:schemaRef ds:uri="http://schemas.openxmlformats.org/package/2006/metadata/core-properties"/>
    <ds:schemaRef ds:uri="http://schemas.microsoft.com/office/2006/documentManagement/types"/>
    <ds:schemaRef ds:uri="http://schemas.microsoft.com/office/infopath/2007/PartnerControls"/>
    <ds:schemaRef ds:uri="d432854d-2198-48c5-9bb5-f073f9387e1a"/>
    <ds:schemaRef ds:uri="http://purl.org/dc/elements/1.1/"/>
    <ds:schemaRef ds:uri="http://schemas.microsoft.com/office/2006/metadata/properties"/>
    <ds:schemaRef ds:uri="a9e71bab-8d91-4ad3-8236-76f6b1161525"/>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92DD5737-8A2C-445B-B4AD-44FCF3C97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32854d-2198-48c5-9bb5-f073f9387e1a"/>
    <ds:schemaRef ds:uri="a9e71bab-8d91-4ad3-8236-76f6b1161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66C5B5-2E16-4C51-BA7D-543690843D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9747</TotalTime>
  <Words>1834</Words>
  <Application>Microsoft Office PowerPoint</Application>
  <PresentationFormat>Širokozaslonsko</PresentationFormat>
  <Paragraphs>201</Paragraphs>
  <Slides>19</Slides>
  <Notes>18</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19</vt:i4>
      </vt:variant>
    </vt:vector>
  </HeadingPairs>
  <TitlesOfParts>
    <vt:vector size="25" baseType="lpstr">
      <vt:lpstr>Aptos</vt:lpstr>
      <vt:lpstr>Aptos Display</vt:lpstr>
      <vt:lpstr>Arial</vt:lpstr>
      <vt:lpstr>Calibri</vt:lpstr>
      <vt:lpstr>Times New Roman</vt:lpstr>
      <vt:lpstr>Officeova tema</vt:lpstr>
      <vt:lpstr>PowerPointova predstavitev</vt:lpstr>
      <vt:lpstr>PowerPointova predstavitev</vt:lpstr>
      <vt:lpstr>PowerPointova predstavitev</vt:lpstr>
      <vt:lpstr>PowerPointova predstavitev</vt:lpstr>
      <vt:lpstr>Trajnostna mobilnost kot idejni okvir za razvijanje kompetenc za trajnostnost</vt:lpstr>
      <vt:lpstr>PowerPointova predstavitev</vt:lpstr>
      <vt:lpstr>Poosebljanje vrednot trajnostnosti</vt:lpstr>
      <vt:lpstr>Poosebljanje vrednot trajnostnosti</vt:lpstr>
      <vt:lpstr>Poosebljanje vrednot trajnostnosti</vt:lpstr>
      <vt:lpstr>Sprejemanje kompleksnosti</vt:lpstr>
      <vt:lpstr>Sprejemanje kompleksnosti</vt:lpstr>
      <vt:lpstr>Sprejemanje kompleksnosti</vt:lpstr>
      <vt:lpstr>Zamišljanje trajnostnih prihodnosti</vt:lpstr>
      <vt:lpstr>Zamišljanje trajnostnih prihodnosti</vt:lpstr>
      <vt:lpstr>Zamišljanje trajnostnih prihodnosti</vt:lpstr>
      <vt:lpstr>Ukrepanje za trajnostnost</vt:lpstr>
      <vt:lpstr>Ukrepanje za trajnostnost</vt:lpstr>
      <vt:lpstr>Ukrepanje za trajnostnost</vt:lpstr>
      <vt:lpstr>Za zaključek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Zvonka Kos</dc:creator>
  <cp:lastModifiedBy>Saša Kregar</cp:lastModifiedBy>
  <cp:revision>91</cp:revision>
  <cp:lastPrinted>2026-05-12T05:32:53Z</cp:lastPrinted>
  <dcterms:created xsi:type="dcterms:W3CDTF">2025-03-07T15:04:14Z</dcterms:created>
  <dcterms:modified xsi:type="dcterms:W3CDTF">2026-05-12T05:55:26Z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0x010100B7529D2C8B108549A33BE01A185552F6</vt:lpwstr>
  </property>
</Properties>
</file>