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handoutMasterIdLst>
    <p:handoutMasterId r:id="rId30"/>
  </p:handoutMasterIdLst>
  <p:sldIdLst>
    <p:sldId id="256" r:id="rId2"/>
    <p:sldId id="2561" r:id="rId3"/>
    <p:sldId id="2575" r:id="rId4"/>
    <p:sldId id="2574" r:id="rId5"/>
    <p:sldId id="2573" r:id="rId6"/>
    <p:sldId id="2563" r:id="rId7"/>
    <p:sldId id="355" r:id="rId8"/>
    <p:sldId id="356" r:id="rId9"/>
    <p:sldId id="2564" r:id="rId10"/>
    <p:sldId id="2565" r:id="rId11"/>
    <p:sldId id="2566" r:id="rId12"/>
    <p:sldId id="2567" r:id="rId13"/>
    <p:sldId id="2568" r:id="rId14"/>
    <p:sldId id="2569" r:id="rId15"/>
    <p:sldId id="2571" r:id="rId16"/>
    <p:sldId id="2570" r:id="rId17"/>
    <p:sldId id="2579" r:id="rId18"/>
    <p:sldId id="2580" r:id="rId19"/>
    <p:sldId id="2581" r:id="rId20"/>
    <p:sldId id="2572" r:id="rId21"/>
    <p:sldId id="2582" r:id="rId22"/>
    <p:sldId id="2578" r:id="rId23"/>
    <p:sldId id="627" r:id="rId24"/>
    <p:sldId id="644" r:id="rId25"/>
    <p:sldId id="641" r:id="rId26"/>
    <p:sldId id="647" r:id="rId27"/>
    <p:sldId id="257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idaktični pristopi za poučevanje trajnostne mobilnosti" id="{FD9B0FA6-9877-4916-A0AA-ED0959049C9E}">
          <p14:sldIdLst>
            <p14:sldId id="256"/>
            <p14:sldId id="2561"/>
            <p14:sldId id="2575"/>
            <p14:sldId id="2574"/>
            <p14:sldId id="2573"/>
          </p14:sldIdLst>
        </p14:section>
        <p14:section name="Didaktični pristopi za poučevanje trajnostne mobilnosti" id="{3AE8A858-6CD2-424E-996E-33877784C1FD}">
          <p14:sldIdLst>
            <p14:sldId id="2563"/>
            <p14:sldId id="355"/>
            <p14:sldId id="356"/>
            <p14:sldId id="2564"/>
            <p14:sldId id="2565"/>
            <p14:sldId id="2566"/>
            <p14:sldId id="2567"/>
            <p14:sldId id="2568"/>
            <p14:sldId id="2569"/>
            <p14:sldId id="2571"/>
            <p14:sldId id="2570"/>
            <p14:sldId id="2579"/>
            <p14:sldId id="2580"/>
            <p14:sldId id="2581"/>
            <p14:sldId id="2572"/>
            <p14:sldId id="2582"/>
          </p14:sldIdLst>
        </p14:section>
        <p14:section name="Odsek brez naslova" id="{61BE21B6-7198-4DC8-B15E-05878080D03F}">
          <p14:sldIdLst>
            <p14:sldId id="2578"/>
            <p14:sldId id="627"/>
            <p14:sldId id="644"/>
            <p14:sldId id="641"/>
            <p14:sldId id="647"/>
            <p14:sldId id="257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A0"/>
    <a:srgbClr val="3F7081"/>
    <a:srgbClr val="408075"/>
    <a:srgbClr val="0040C0"/>
    <a:srgbClr val="1199FF"/>
    <a:srgbClr val="57D3FF"/>
    <a:srgbClr val="2FC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438" autoAdjust="0"/>
    <p:restoredTop sz="78170" autoAdjust="0"/>
  </p:normalViewPr>
  <p:slideViewPr>
    <p:cSldViewPr snapToGrid="0">
      <p:cViewPr varScale="1">
        <p:scale>
          <a:sx n="59" d="100"/>
          <a:sy n="59" d="100"/>
        </p:scale>
        <p:origin x="67" y="178"/>
      </p:cViewPr>
      <p:guideLst/>
    </p:cSldViewPr>
  </p:slideViewPr>
  <p:notesTextViewPr>
    <p:cViewPr>
      <p:scale>
        <a:sx n="1" d="1"/>
        <a:sy n="1" d="1"/>
      </p:scale>
      <p:origin x="0" y="0"/>
    </p:cViewPr>
  </p:notesTextViewPr>
  <p:notesViewPr>
    <p:cSldViewPr snapToGrid="0">
      <p:cViewPr varScale="1">
        <p:scale>
          <a:sx n="62" d="100"/>
          <a:sy n="62" d="100"/>
        </p:scale>
        <p:origin x="2174"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a:extLst>
              <a:ext uri="{FF2B5EF4-FFF2-40B4-BE49-F238E27FC236}">
                <a16:creationId xmlns:a16="http://schemas.microsoft.com/office/drawing/2014/main" id="{C2A823F5-A405-C6DE-EBF9-F75600AC53E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a:extLst>
              <a:ext uri="{FF2B5EF4-FFF2-40B4-BE49-F238E27FC236}">
                <a16:creationId xmlns:a16="http://schemas.microsoft.com/office/drawing/2014/main" id="{A44B594F-1DB3-52E9-63F2-486F70C7129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9D8EED8-8C71-41B1-917B-67A16CE8C26F}" type="datetimeFigureOut">
              <a:rPr lang="sl-SI" smtClean="0"/>
              <a:t>12. 05. 2026</a:t>
            </a:fld>
            <a:endParaRPr lang="sl-SI"/>
          </a:p>
        </p:txBody>
      </p:sp>
      <p:sp>
        <p:nvSpPr>
          <p:cNvPr id="4" name="Označba mesta noge 3">
            <a:extLst>
              <a:ext uri="{FF2B5EF4-FFF2-40B4-BE49-F238E27FC236}">
                <a16:creationId xmlns:a16="http://schemas.microsoft.com/office/drawing/2014/main" id="{CFFE3097-C878-C822-FFDE-96181861B2E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5" name="Označba mesta številke diapozitiva 4">
            <a:extLst>
              <a:ext uri="{FF2B5EF4-FFF2-40B4-BE49-F238E27FC236}">
                <a16:creationId xmlns:a16="http://schemas.microsoft.com/office/drawing/2014/main" id="{AB9D4DD4-5D10-5E0B-13D6-06A1178C7F9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24CA1C-D10F-40D2-955A-3C5209CC8322}" type="slidenum">
              <a:rPr lang="sl-SI" smtClean="0"/>
              <a:t>‹#›</a:t>
            </a:fld>
            <a:endParaRPr lang="sl-SI"/>
          </a:p>
        </p:txBody>
      </p:sp>
    </p:spTree>
    <p:extLst>
      <p:ext uri="{BB962C8B-B14F-4D97-AF65-F5344CB8AC3E}">
        <p14:creationId xmlns:p14="http://schemas.microsoft.com/office/powerpoint/2010/main" val="7908860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8BD1E9-6740-4EA9-A935-F33EE03117AE}" type="datetimeFigureOut">
              <a:t>12. 05. 2026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9BEE20-20D4-4630-848C-273E726609EF}" type="slidenum">
              <a:t>‹#›</a:t>
            </a:fld>
            <a:endParaRPr lang="en-US"/>
          </a:p>
        </p:txBody>
      </p:sp>
    </p:spTree>
    <p:extLst>
      <p:ext uri="{BB962C8B-B14F-4D97-AF65-F5344CB8AC3E}">
        <p14:creationId xmlns:p14="http://schemas.microsoft.com/office/powerpoint/2010/main" val="1305504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Vir slike: knjižnica vsebine Microsoft 365</a:t>
            </a:r>
          </a:p>
        </p:txBody>
      </p:sp>
      <p:sp>
        <p:nvSpPr>
          <p:cNvPr id="4" name="Slide Number Placeholder 3"/>
          <p:cNvSpPr>
            <a:spLocks noGrp="1"/>
          </p:cNvSpPr>
          <p:nvPr>
            <p:ph type="sldNum" sz="quarter" idx="5"/>
          </p:nvPr>
        </p:nvSpPr>
        <p:spPr/>
        <p:txBody>
          <a:bodyPr/>
          <a:lstStyle/>
          <a:p>
            <a:fld id="{8EF35339-7485-448D-990B-86CE8DF96C6D}" type="slidenum">
              <a:t>2</a:t>
            </a:fld>
            <a:endParaRPr lang="en-US"/>
          </a:p>
        </p:txBody>
      </p:sp>
    </p:spTree>
    <p:extLst>
      <p:ext uri="{BB962C8B-B14F-4D97-AF65-F5344CB8AC3E}">
        <p14:creationId xmlns:p14="http://schemas.microsoft.com/office/powerpoint/2010/main" val="3766249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Digitalna orodja imajo vse pomembnejšo vlogo pri poučevanju trajnostne mobilnosti, saj učencem omogočajo uporabo sodobnih tehnologij za analizo in načrtovanje prometnih rešitev. Uporabljajo lahko različne aplikacije in spletna orodja, kot so digitalni zemljevidi, GIS sistemi, simulacije prometa ali aplikacije za spremljanje poti. Na primer, z uporabo orodij, kot sta Google Maps ali OpenStreetMap, lahko učenci načrtujejo optimalne poti, analizirajo razdalje, preverjajo prometno ureditev ter ocenjujejo varnost šolskih poti. Simulacijska orodja lahko pokažejo, kako sprememba prometnega toka vpliva na obremenjenost cestišč ali varnost pešcev. Uporaba digitalnih dnevnikov mobilnosti omogoča učencem, da beležijo svoje vsakodnevne poti ter analizirajo svoj ogljični odtis. Digitalni pristopi spodbujajo razvoj informacijske in medijske pismenosti, hkrati pa omogočajo jasno vizualizacijo podatkov preko grafov, kart ali animacij. S tem učenci razvijajo tudi sposobnost interpretacije prostorskih informacij ter razumevanje, kako tehnologija podpira načrtovanje bolj trajnostnih mest. 
 Vir slike: knjižnica vsebine Microsoft 365</a:t>
            </a:r>
          </a:p>
        </p:txBody>
      </p:sp>
      <p:sp>
        <p:nvSpPr>
          <p:cNvPr id="4" name="Slide Number Placeholder 3"/>
          <p:cNvSpPr>
            <a:spLocks noGrp="1"/>
          </p:cNvSpPr>
          <p:nvPr>
            <p:ph type="sldNum" sz="quarter" idx="5"/>
          </p:nvPr>
        </p:nvSpPr>
        <p:spPr/>
        <p:txBody>
          <a:bodyPr/>
          <a:lstStyle/>
          <a:p>
            <a:fld id="{8EF35339-7485-448D-990B-86CE8DF96C6D}" type="slidenum">
              <a:t>13</a:t>
            </a:fld>
            <a:endParaRPr lang="en-US"/>
          </a:p>
        </p:txBody>
      </p:sp>
    </p:spTree>
    <p:extLst>
      <p:ext uri="{BB962C8B-B14F-4D97-AF65-F5344CB8AC3E}">
        <p14:creationId xmlns:p14="http://schemas.microsoft.com/office/powerpoint/2010/main" val="876320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Igra vlog kot didaktični pristop omogoča učencem razumevanje trajnostne mobilnosti z vidika različnih družbenih akterjev, kot so pešci, kolesarji, vozniki, občinski načrtovalci ali osebe z omejeno mobilnostjo. S prevzemanjem vlog učenci razvijajo empatijo, kritično mišljenje ter sposobnost razumevanja različnih interesov, ki vplivajo na prometno ureditev. Pri igri vlog lahko učenci simulirajo sestanek občinskega sveta, kjer razpravljajo o uvedbi cone umirjenega prometa, gradnji kolesarskih stez ali spremembi šolske prometne ureditve. Tak pristop spodbuja komunikacijske spretnosti, argumentiranje ter reševanje konfliktov, saj se učenci srečajo z nasprotujočimi si interesi in morajo iskati rešitve, ki so sprejemljive za vse deležnike. Socialno učenje, ki temelji na skupinskem delu in medsebojnem opazovanju, dodatno krepi razumevanje družbenih dimenzij mobilnostnih odločitev. Učenci se naučijo, kako vedenje posameznika vpliva na skupnost in kako skupnost lahko spodbuja trajnostne navade. Igra vlog tako povezuje družboslovne, okoljske in komunikacijske vsebine ter učencem omogoča poglobljeno razumevanje kompleksnosti mobilnosti. 
 Vir slike: knjižnica vsebine Microsoft 365</a:t>
            </a:r>
          </a:p>
        </p:txBody>
      </p:sp>
      <p:sp>
        <p:nvSpPr>
          <p:cNvPr id="4" name="Slide Number Placeholder 3"/>
          <p:cNvSpPr>
            <a:spLocks noGrp="1"/>
          </p:cNvSpPr>
          <p:nvPr>
            <p:ph type="sldNum" sz="quarter" idx="5"/>
          </p:nvPr>
        </p:nvSpPr>
        <p:spPr/>
        <p:txBody>
          <a:bodyPr/>
          <a:lstStyle/>
          <a:p>
            <a:fld id="{8EF35339-7485-448D-990B-86CE8DF96C6D}" type="slidenum">
              <a:t>14</a:t>
            </a:fld>
            <a:endParaRPr lang="en-US"/>
          </a:p>
        </p:txBody>
      </p:sp>
    </p:spTree>
    <p:extLst>
      <p:ext uri="{BB962C8B-B14F-4D97-AF65-F5344CB8AC3E}">
        <p14:creationId xmlns:p14="http://schemas.microsoft.com/office/powerpoint/2010/main" val="3239896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Aktivni pristopi za spremembo vedenja vključujejo učne metode, ki neposredno vplivajo na mobilnostne navade učencev ter jih spodbujajo k bolj trajnostnim oblikam premikanja. Ti pristopi temeljijo na izzivih, kampanjah in skupinskih aktivnostih, ki krepijo motivacijo, tekmovalnost in občutek pripadnosti skupnosti. Primeri vključujejo tedne trajnostne mobilnosti, izzive hoja ali kolesarjenja, beleženje korakov, metode »pešbus« ali »bicivlak« ter ozaveščevalne kampanje, namenjene tako učencem kot staršem. Ti pristopi imajo močan psihološki učinek, saj učenci skozi konkretne aktivnosti doživijo prednosti trajnostnega gibanja – boljše počutje, večjo varnost, manj stresa ter občutek prispevka k okolju. Poleg tega se učijo postavljati osebne cilje in spremljati svoje napredke. Aktivni pristopi niso namenjeni le pridobivanju znanja, temveč dolgoročnim vedenjskim spremembam, kar je ključni cilj vzgoje za trajnostno mobilnost. S tem učenci razvijejo trajne navade, ki jih lahko ohranijo tudi v odraslosti. 
 Vir slike: knjižnica vsebine Microsoft 365</a:t>
            </a:r>
          </a:p>
        </p:txBody>
      </p:sp>
      <p:sp>
        <p:nvSpPr>
          <p:cNvPr id="4" name="Slide Number Placeholder 3"/>
          <p:cNvSpPr>
            <a:spLocks noGrp="1"/>
          </p:cNvSpPr>
          <p:nvPr>
            <p:ph type="sldNum" sz="quarter" idx="5"/>
          </p:nvPr>
        </p:nvSpPr>
        <p:spPr/>
        <p:txBody>
          <a:bodyPr/>
          <a:lstStyle/>
          <a:p>
            <a:fld id="{8EF35339-7485-448D-990B-86CE8DF96C6D}" type="slidenum">
              <a:t>15</a:t>
            </a:fld>
            <a:endParaRPr lang="en-US"/>
          </a:p>
        </p:txBody>
      </p:sp>
    </p:spTree>
    <p:extLst>
      <p:ext uri="{BB962C8B-B14F-4D97-AF65-F5344CB8AC3E}">
        <p14:creationId xmlns:p14="http://schemas.microsoft.com/office/powerpoint/2010/main" val="111149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Medpredmetno povezovanje je izjemno učinkovit pristop pri poučevanju trajnostne mobilnosti, saj združuje znanja različnih predmetnih področij in jih usmerja v razumevanje kompleksnosti prometa ter njegovega vpliva na vsakdanje življenje. Geografija prispeva k razumevanju prostora, prometnih tokov in urbanističnih rešitev; matematika omogoča obdelavo podatkov, statistične analize in grafične prikaze; naravoslovje pojasnjuje vpliv prometa na kakovost zraka, hrup in zdravje ljudi; tehnika in tehnologija vključujeta načrtovanje prometnih rešitev, uporabo digitalnih orodij in razumevanje infrastrukture. Slovenščina omogoča razvoj komunikacije, pisanja poročil ter pripravo kampanj, medtem ko državljanska in domovinska vzgoja krepita razumevanje družbenih odločitev, odgovornosti in vloge skupnosti. Z vključevanjem različnih predmetov učenci pridobijo celostno sliko o trajnostni mobilnosti, kar poveča globino učenja ter omogoča pripravo kakovostnih projektov. Medpredmetno povezovanje učencem kaže, da mobilnost ni le tehnični problem, temveč povezuje okolje, družbo, zdravje, prostor in politiko. 
 Vir slike: knjižnica vsebine Microsoft 365</a:t>
            </a:r>
          </a:p>
        </p:txBody>
      </p:sp>
      <p:sp>
        <p:nvSpPr>
          <p:cNvPr id="4" name="Slide Number Placeholder 3"/>
          <p:cNvSpPr>
            <a:spLocks noGrp="1"/>
          </p:cNvSpPr>
          <p:nvPr>
            <p:ph type="sldNum" sz="quarter" idx="5"/>
          </p:nvPr>
        </p:nvSpPr>
        <p:spPr/>
        <p:txBody>
          <a:bodyPr/>
          <a:lstStyle/>
          <a:p>
            <a:fld id="{8EF35339-7485-448D-990B-86CE8DF96C6D}" type="slidenum">
              <a:t>16</a:t>
            </a:fld>
            <a:endParaRPr lang="en-US"/>
          </a:p>
        </p:txBody>
      </p:sp>
    </p:spTree>
    <p:extLst>
      <p:ext uri="{BB962C8B-B14F-4D97-AF65-F5344CB8AC3E}">
        <p14:creationId xmlns:p14="http://schemas.microsoft.com/office/powerpoint/2010/main" val="780528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0D9BEE20-20D4-4630-848C-273E726609EF}" type="slidenum">
              <a:rPr lang="sl-SI" smtClean="0"/>
              <a:t>17</a:t>
            </a:fld>
            <a:endParaRPr lang="sl-SI"/>
          </a:p>
        </p:txBody>
      </p:sp>
    </p:spTree>
    <p:extLst>
      <p:ext uri="{BB962C8B-B14F-4D97-AF65-F5344CB8AC3E}">
        <p14:creationId xmlns:p14="http://schemas.microsoft.com/office/powerpoint/2010/main" val="4103287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0D9BEE20-20D4-4630-848C-273E726609EF}" type="slidenum">
              <a:rPr lang="sl-SI" smtClean="0"/>
              <a:t>18</a:t>
            </a:fld>
            <a:endParaRPr lang="sl-SI"/>
          </a:p>
        </p:txBody>
      </p:sp>
    </p:spTree>
    <p:extLst>
      <p:ext uri="{BB962C8B-B14F-4D97-AF65-F5344CB8AC3E}">
        <p14:creationId xmlns:p14="http://schemas.microsoft.com/office/powerpoint/2010/main" val="2649028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E8108-1D90-19AC-D248-453CEBDCB934}"/>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096014E3-AE13-734D-03D0-170155A84885}"/>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F17BEE29-DF84-1FFF-7D0A-38DA2CF289BE}"/>
              </a:ext>
            </a:extLst>
          </p:cNvPr>
          <p:cNvSpPr>
            <a:spLocks noGrp="1"/>
          </p:cNvSpPr>
          <p:nvPr>
            <p:ph type="body" idx="1"/>
          </p:nvPr>
        </p:nvSpPr>
        <p:spPr/>
        <p:txBody>
          <a:bodyPr/>
          <a:lstStyle/>
          <a:p>
            <a:endParaRPr lang="sl-SI" dirty="0"/>
          </a:p>
        </p:txBody>
      </p:sp>
      <p:sp>
        <p:nvSpPr>
          <p:cNvPr id="4" name="Označba mesta številke diapozitiva 3">
            <a:extLst>
              <a:ext uri="{FF2B5EF4-FFF2-40B4-BE49-F238E27FC236}">
                <a16:creationId xmlns:a16="http://schemas.microsoft.com/office/drawing/2014/main" id="{F6134BE6-10C3-5CE4-20F2-378DCE7CF545}"/>
              </a:ext>
            </a:extLst>
          </p:cNvPr>
          <p:cNvSpPr>
            <a:spLocks noGrp="1"/>
          </p:cNvSpPr>
          <p:nvPr>
            <p:ph type="sldNum" sz="quarter" idx="5"/>
          </p:nvPr>
        </p:nvSpPr>
        <p:spPr/>
        <p:txBody>
          <a:bodyPr/>
          <a:lstStyle/>
          <a:p>
            <a:fld id="{0D9BEE20-20D4-4630-848C-273E726609EF}" type="slidenum">
              <a:rPr lang="sl-SI" smtClean="0"/>
              <a:t>19</a:t>
            </a:fld>
            <a:endParaRPr lang="sl-SI"/>
          </a:p>
        </p:txBody>
      </p:sp>
    </p:spTree>
    <p:extLst>
      <p:ext uri="{BB962C8B-B14F-4D97-AF65-F5344CB8AC3E}">
        <p14:creationId xmlns:p14="http://schemas.microsoft.com/office/powerpoint/2010/main" val="2308569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Celostni</a:t>
            </a:r>
            <a:r>
              <a:rPr lang="en-US" dirty="0"/>
              <a:t> </a:t>
            </a:r>
            <a:r>
              <a:rPr lang="en-US" dirty="0" err="1"/>
              <a:t>pristop</a:t>
            </a:r>
            <a:r>
              <a:rPr lang="en-US" dirty="0"/>
              <a:t> </a:t>
            </a:r>
            <a:r>
              <a:rPr lang="en-US" dirty="0" err="1"/>
              <a:t>šole</a:t>
            </a:r>
            <a:r>
              <a:rPr lang="en-US" dirty="0"/>
              <a:t> k </a:t>
            </a:r>
            <a:r>
              <a:rPr lang="en-US" dirty="0" err="1"/>
              <a:t>trajnostni</a:t>
            </a:r>
            <a:r>
              <a:rPr lang="en-US" dirty="0"/>
              <a:t> </a:t>
            </a:r>
            <a:r>
              <a:rPr lang="en-US" dirty="0" err="1"/>
              <a:t>mobilnosti</a:t>
            </a:r>
            <a:r>
              <a:rPr lang="en-US" dirty="0"/>
              <a:t> </a:t>
            </a:r>
            <a:r>
              <a:rPr lang="en-US" dirty="0" err="1"/>
              <a:t>vključuje</a:t>
            </a:r>
            <a:r>
              <a:rPr lang="en-US" dirty="0"/>
              <a:t> </a:t>
            </a:r>
            <a:r>
              <a:rPr lang="en-US" dirty="0" err="1"/>
              <a:t>sodelovanje</a:t>
            </a:r>
            <a:r>
              <a:rPr lang="en-US" dirty="0"/>
              <a:t> </a:t>
            </a:r>
            <a:r>
              <a:rPr lang="en-US" dirty="0" err="1"/>
              <a:t>celotne</a:t>
            </a:r>
            <a:r>
              <a:rPr lang="en-US" dirty="0"/>
              <a:t> </a:t>
            </a:r>
            <a:r>
              <a:rPr lang="en-US" dirty="0" err="1"/>
              <a:t>šolske</a:t>
            </a:r>
            <a:r>
              <a:rPr lang="en-US" dirty="0"/>
              <a:t> </a:t>
            </a:r>
            <a:r>
              <a:rPr lang="en-US" dirty="0" err="1"/>
              <a:t>skupnosti</a:t>
            </a:r>
            <a:r>
              <a:rPr lang="en-US" dirty="0"/>
              <a:t>, </a:t>
            </a:r>
            <a:r>
              <a:rPr lang="en-US" dirty="0" err="1"/>
              <a:t>lokalne</a:t>
            </a:r>
            <a:r>
              <a:rPr lang="en-US" dirty="0"/>
              <a:t> </a:t>
            </a:r>
            <a:r>
              <a:rPr lang="en-US" dirty="0" err="1"/>
              <a:t>skupnosti</a:t>
            </a:r>
            <a:r>
              <a:rPr lang="en-US" dirty="0"/>
              <a:t> in </a:t>
            </a:r>
            <a:r>
              <a:rPr lang="en-US" dirty="0" err="1"/>
              <a:t>staršev</a:t>
            </a:r>
            <a:r>
              <a:rPr lang="en-US" dirty="0"/>
              <a:t> ter </a:t>
            </a:r>
            <a:r>
              <a:rPr lang="en-US" dirty="0" err="1"/>
              <a:t>usmerja</a:t>
            </a:r>
            <a:r>
              <a:rPr lang="en-US" dirty="0"/>
              <a:t> </a:t>
            </a:r>
            <a:r>
              <a:rPr lang="en-US" dirty="0" err="1"/>
              <a:t>celotno</a:t>
            </a:r>
            <a:r>
              <a:rPr lang="en-US" dirty="0"/>
              <a:t> </a:t>
            </a:r>
            <a:r>
              <a:rPr lang="en-US" dirty="0" err="1"/>
              <a:t>institucijo</a:t>
            </a:r>
            <a:r>
              <a:rPr lang="en-US" dirty="0"/>
              <a:t> v </a:t>
            </a:r>
            <a:r>
              <a:rPr lang="en-US" dirty="0" err="1"/>
              <a:t>spodbujanje</a:t>
            </a:r>
            <a:r>
              <a:rPr lang="en-US" dirty="0"/>
              <a:t> </a:t>
            </a:r>
            <a:r>
              <a:rPr lang="en-US" dirty="0" err="1"/>
              <a:t>varnih</a:t>
            </a:r>
            <a:r>
              <a:rPr lang="en-US" dirty="0"/>
              <a:t> in </a:t>
            </a:r>
            <a:r>
              <a:rPr lang="en-US" dirty="0" err="1"/>
              <a:t>trajnostnih</a:t>
            </a:r>
            <a:r>
              <a:rPr lang="en-US" dirty="0"/>
              <a:t> </a:t>
            </a:r>
            <a:r>
              <a:rPr lang="en-US" dirty="0" err="1"/>
              <a:t>načinov</a:t>
            </a:r>
            <a:r>
              <a:rPr lang="en-US" dirty="0"/>
              <a:t> </a:t>
            </a:r>
            <a:r>
              <a:rPr lang="en-US" dirty="0" err="1"/>
              <a:t>premikanja</a:t>
            </a:r>
            <a:r>
              <a:rPr lang="en-US" dirty="0"/>
              <a:t>. </a:t>
            </a:r>
            <a:r>
              <a:rPr lang="en-US" dirty="0" err="1"/>
              <a:t>Šola</a:t>
            </a:r>
            <a:r>
              <a:rPr lang="en-US" dirty="0"/>
              <a:t> </a:t>
            </a:r>
            <a:r>
              <a:rPr lang="en-US" dirty="0" err="1"/>
              <a:t>lahko</a:t>
            </a:r>
            <a:r>
              <a:rPr lang="en-US" dirty="0"/>
              <a:t> </a:t>
            </a:r>
            <a:r>
              <a:rPr lang="en-US" dirty="0" err="1"/>
              <a:t>znotraj</a:t>
            </a:r>
            <a:r>
              <a:rPr lang="en-US" dirty="0"/>
              <a:t> </a:t>
            </a:r>
            <a:r>
              <a:rPr lang="en-US" dirty="0" err="1"/>
              <a:t>tega</a:t>
            </a:r>
            <a:r>
              <a:rPr lang="en-US" dirty="0"/>
              <a:t> </a:t>
            </a:r>
            <a:r>
              <a:rPr lang="en-US" dirty="0" err="1"/>
              <a:t>pristopa</a:t>
            </a:r>
            <a:r>
              <a:rPr lang="en-US" dirty="0"/>
              <a:t> </a:t>
            </a:r>
            <a:r>
              <a:rPr lang="en-US" dirty="0" err="1"/>
              <a:t>oblikuje</a:t>
            </a:r>
            <a:r>
              <a:rPr lang="en-US" dirty="0"/>
              <a:t> </a:t>
            </a:r>
            <a:r>
              <a:rPr lang="en-US" dirty="0" err="1"/>
              <a:t>svoj</a:t>
            </a:r>
            <a:r>
              <a:rPr lang="en-US" dirty="0"/>
              <a:t> </a:t>
            </a:r>
            <a:r>
              <a:rPr lang="en-US" dirty="0" err="1"/>
              <a:t>načrt</a:t>
            </a:r>
            <a:r>
              <a:rPr lang="en-US" dirty="0"/>
              <a:t> </a:t>
            </a:r>
            <a:r>
              <a:rPr lang="en-US" dirty="0" err="1"/>
              <a:t>trajnostne</a:t>
            </a:r>
            <a:r>
              <a:rPr lang="en-US" dirty="0"/>
              <a:t> </a:t>
            </a:r>
            <a:r>
              <a:rPr lang="en-US" dirty="0" err="1"/>
              <a:t>mobilnosti</a:t>
            </a:r>
            <a:r>
              <a:rPr lang="en-US" dirty="0"/>
              <a:t>, </a:t>
            </a:r>
            <a:r>
              <a:rPr lang="en-US" dirty="0" err="1"/>
              <a:t>organizira</a:t>
            </a:r>
            <a:r>
              <a:rPr lang="en-US" dirty="0"/>
              <a:t> </a:t>
            </a:r>
            <a:r>
              <a:rPr lang="en-US" dirty="0" err="1"/>
              <a:t>aktivnosti</a:t>
            </a:r>
            <a:r>
              <a:rPr lang="en-US" dirty="0"/>
              <a:t>, </a:t>
            </a:r>
            <a:r>
              <a:rPr lang="en-US" dirty="0" err="1"/>
              <a:t>kot</a:t>
            </a:r>
            <a:r>
              <a:rPr lang="en-US" dirty="0"/>
              <a:t> so </a:t>
            </a:r>
            <a:r>
              <a:rPr lang="en-US" dirty="0" err="1"/>
              <a:t>dnevi</a:t>
            </a:r>
            <a:r>
              <a:rPr lang="en-US" dirty="0"/>
              <a:t> </a:t>
            </a:r>
            <a:r>
              <a:rPr lang="en-US" dirty="0" err="1"/>
              <a:t>brez</a:t>
            </a:r>
            <a:r>
              <a:rPr lang="en-US" dirty="0"/>
              <a:t> </a:t>
            </a:r>
            <a:r>
              <a:rPr lang="en-US" dirty="0" err="1"/>
              <a:t>avtomobila</a:t>
            </a:r>
            <a:r>
              <a:rPr lang="en-US" dirty="0"/>
              <a:t>, </a:t>
            </a:r>
            <a:r>
              <a:rPr lang="en-US" dirty="0" err="1"/>
              <a:t>kolesarski</a:t>
            </a:r>
            <a:r>
              <a:rPr lang="en-US" dirty="0"/>
              <a:t> </a:t>
            </a:r>
            <a:r>
              <a:rPr lang="en-US" dirty="0" err="1"/>
              <a:t>dnevi</a:t>
            </a:r>
            <a:r>
              <a:rPr lang="en-US" dirty="0"/>
              <a:t>, </a:t>
            </a:r>
            <a:r>
              <a:rPr lang="en-US" dirty="0" err="1"/>
              <a:t>prometne</a:t>
            </a:r>
            <a:r>
              <a:rPr lang="en-US" dirty="0"/>
              <a:t> </a:t>
            </a:r>
            <a:r>
              <a:rPr lang="en-US" dirty="0" err="1"/>
              <a:t>delavnice</a:t>
            </a:r>
            <a:r>
              <a:rPr lang="en-US" dirty="0"/>
              <a:t> </a:t>
            </a:r>
            <a:r>
              <a:rPr lang="en-US" dirty="0" err="1"/>
              <a:t>ali</a:t>
            </a:r>
            <a:r>
              <a:rPr lang="en-US" dirty="0"/>
              <a:t> </a:t>
            </a:r>
            <a:r>
              <a:rPr lang="en-US" dirty="0" err="1"/>
              <a:t>redne</a:t>
            </a:r>
            <a:r>
              <a:rPr lang="en-US" dirty="0"/>
              <a:t> </a:t>
            </a:r>
            <a:r>
              <a:rPr lang="en-US" dirty="0" err="1"/>
              <a:t>kampanje</a:t>
            </a:r>
            <a:r>
              <a:rPr lang="en-US" dirty="0"/>
              <a:t> </a:t>
            </a:r>
            <a:r>
              <a:rPr lang="en-US" dirty="0" err="1"/>
              <a:t>ozaveščanja</a:t>
            </a:r>
            <a:r>
              <a:rPr lang="en-US" dirty="0"/>
              <a:t>. Poleg </a:t>
            </a:r>
            <a:r>
              <a:rPr lang="en-US" dirty="0" err="1"/>
              <a:t>tega</a:t>
            </a:r>
            <a:r>
              <a:rPr lang="en-US" dirty="0"/>
              <a:t> </a:t>
            </a:r>
            <a:r>
              <a:rPr lang="en-US" dirty="0" err="1"/>
              <a:t>lahko</a:t>
            </a:r>
            <a:r>
              <a:rPr lang="en-US" dirty="0"/>
              <a:t> </a:t>
            </a:r>
            <a:r>
              <a:rPr lang="en-US" dirty="0" err="1"/>
              <a:t>šola</a:t>
            </a:r>
            <a:r>
              <a:rPr lang="en-US" dirty="0"/>
              <a:t> </a:t>
            </a:r>
            <a:r>
              <a:rPr lang="en-US" dirty="0" err="1"/>
              <a:t>vzpostavi</a:t>
            </a:r>
            <a:r>
              <a:rPr lang="en-US" dirty="0"/>
              <a:t> </a:t>
            </a:r>
            <a:r>
              <a:rPr lang="en-US" dirty="0" err="1"/>
              <a:t>infrastrukturo</a:t>
            </a:r>
            <a:r>
              <a:rPr lang="en-US" dirty="0"/>
              <a:t>, </a:t>
            </a:r>
            <a:r>
              <a:rPr lang="en-US" dirty="0" err="1"/>
              <a:t>kot</a:t>
            </a:r>
            <a:r>
              <a:rPr lang="en-US" dirty="0"/>
              <a:t> so </a:t>
            </a:r>
            <a:r>
              <a:rPr lang="en-US" dirty="0" err="1"/>
              <a:t>varne</a:t>
            </a:r>
            <a:r>
              <a:rPr lang="en-US" dirty="0"/>
              <a:t> </a:t>
            </a:r>
            <a:r>
              <a:rPr lang="en-US" dirty="0" err="1"/>
              <a:t>kolesarnice</a:t>
            </a:r>
            <a:r>
              <a:rPr lang="en-US" dirty="0"/>
              <a:t>, </a:t>
            </a:r>
            <a:r>
              <a:rPr lang="en-US" dirty="0" err="1"/>
              <a:t>dodatna</a:t>
            </a:r>
            <a:r>
              <a:rPr lang="en-US" dirty="0"/>
              <a:t> </a:t>
            </a:r>
            <a:r>
              <a:rPr lang="en-US" dirty="0" err="1"/>
              <a:t>stojala</a:t>
            </a:r>
            <a:r>
              <a:rPr lang="en-US" dirty="0"/>
              <a:t> za </a:t>
            </a:r>
            <a:r>
              <a:rPr lang="en-US" dirty="0" err="1"/>
              <a:t>kolesa</a:t>
            </a:r>
            <a:r>
              <a:rPr lang="en-US" dirty="0"/>
              <a:t>, </a:t>
            </a:r>
            <a:r>
              <a:rPr lang="en-US" dirty="0" err="1"/>
              <a:t>razširjeni</a:t>
            </a:r>
            <a:r>
              <a:rPr lang="en-US" dirty="0"/>
              <a:t> </a:t>
            </a:r>
            <a:r>
              <a:rPr lang="en-US" dirty="0" err="1"/>
              <a:t>pločniki</a:t>
            </a:r>
            <a:r>
              <a:rPr lang="en-US" dirty="0"/>
              <a:t> in </a:t>
            </a:r>
            <a:r>
              <a:rPr lang="en-US" dirty="0" err="1"/>
              <a:t>umirjanje</a:t>
            </a:r>
            <a:r>
              <a:rPr lang="en-US" dirty="0"/>
              <a:t> </a:t>
            </a:r>
            <a:r>
              <a:rPr lang="en-US" dirty="0" err="1"/>
              <a:t>prometa</a:t>
            </a:r>
            <a:r>
              <a:rPr lang="en-US" dirty="0"/>
              <a:t> v </a:t>
            </a:r>
            <a:r>
              <a:rPr lang="en-US" dirty="0" err="1"/>
              <a:t>okolici</a:t>
            </a:r>
            <a:r>
              <a:rPr lang="en-US" dirty="0"/>
              <a:t> </a:t>
            </a:r>
            <a:r>
              <a:rPr lang="en-US" dirty="0" err="1"/>
              <a:t>šole</a:t>
            </a:r>
            <a:r>
              <a:rPr lang="en-US" dirty="0"/>
              <a:t>. </a:t>
            </a:r>
            <a:r>
              <a:rPr lang="en-US" dirty="0" err="1"/>
              <a:t>Ključno</a:t>
            </a:r>
            <a:r>
              <a:rPr lang="en-US" dirty="0"/>
              <a:t> je, da so </a:t>
            </a:r>
            <a:r>
              <a:rPr lang="en-US" dirty="0" err="1"/>
              <a:t>dejavnosti</a:t>
            </a:r>
            <a:r>
              <a:rPr lang="en-US" dirty="0"/>
              <a:t> </a:t>
            </a:r>
            <a:r>
              <a:rPr lang="en-US" dirty="0" err="1"/>
              <a:t>vključene</a:t>
            </a:r>
            <a:r>
              <a:rPr lang="en-US" dirty="0"/>
              <a:t> v </a:t>
            </a:r>
            <a:r>
              <a:rPr lang="en-US" dirty="0" err="1"/>
              <a:t>letni</a:t>
            </a:r>
            <a:r>
              <a:rPr lang="en-US" dirty="0"/>
              <a:t> </a:t>
            </a:r>
            <a:r>
              <a:rPr lang="en-US" dirty="0" err="1"/>
              <a:t>delovni</a:t>
            </a:r>
            <a:r>
              <a:rPr lang="en-US" dirty="0"/>
              <a:t> </a:t>
            </a:r>
            <a:r>
              <a:rPr lang="en-US" dirty="0" err="1"/>
              <a:t>načrt</a:t>
            </a:r>
            <a:r>
              <a:rPr lang="en-US" dirty="0"/>
              <a:t> ter </a:t>
            </a:r>
            <a:r>
              <a:rPr lang="en-US" dirty="0" err="1"/>
              <a:t>podprte</a:t>
            </a:r>
            <a:r>
              <a:rPr lang="en-US" dirty="0"/>
              <a:t> z </a:t>
            </a:r>
            <a:r>
              <a:rPr lang="en-US" dirty="0" err="1"/>
              <a:t>učnimi</a:t>
            </a:r>
            <a:r>
              <a:rPr lang="en-US" dirty="0"/>
              <a:t> </a:t>
            </a:r>
            <a:r>
              <a:rPr lang="en-US" dirty="0" err="1"/>
              <a:t>vsebinami</a:t>
            </a:r>
            <a:r>
              <a:rPr lang="en-US" dirty="0"/>
              <a:t>, </a:t>
            </a:r>
            <a:r>
              <a:rPr lang="en-US" dirty="0" err="1"/>
              <a:t>kar</a:t>
            </a:r>
            <a:r>
              <a:rPr lang="en-US" dirty="0"/>
              <a:t> </a:t>
            </a:r>
            <a:r>
              <a:rPr lang="en-US" dirty="0" err="1"/>
              <a:t>zagotavlja</a:t>
            </a:r>
            <a:r>
              <a:rPr lang="en-US" dirty="0"/>
              <a:t> </a:t>
            </a:r>
            <a:r>
              <a:rPr lang="en-US" dirty="0" err="1"/>
              <a:t>dolgoročno</a:t>
            </a:r>
            <a:r>
              <a:rPr lang="en-US" dirty="0"/>
              <a:t> </a:t>
            </a:r>
            <a:r>
              <a:rPr lang="en-US" dirty="0" err="1"/>
              <a:t>sistematičnost</a:t>
            </a:r>
            <a:r>
              <a:rPr lang="en-US" dirty="0"/>
              <a:t>. </a:t>
            </a:r>
            <a:r>
              <a:rPr lang="en-US" dirty="0" err="1"/>
              <a:t>Celostni</a:t>
            </a:r>
            <a:r>
              <a:rPr lang="en-US" dirty="0"/>
              <a:t> </a:t>
            </a:r>
            <a:r>
              <a:rPr lang="en-US" dirty="0" err="1"/>
              <a:t>pristop</a:t>
            </a:r>
            <a:r>
              <a:rPr lang="en-US" dirty="0"/>
              <a:t> </a:t>
            </a:r>
            <a:r>
              <a:rPr lang="en-US" dirty="0" err="1"/>
              <a:t>poudarja</a:t>
            </a:r>
            <a:r>
              <a:rPr lang="en-US" dirty="0"/>
              <a:t> </a:t>
            </a:r>
            <a:r>
              <a:rPr lang="en-US" dirty="0" err="1"/>
              <a:t>odgovornost</a:t>
            </a:r>
            <a:r>
              <a:rPr lang="en-US" dirty="0"/>
              <a:t> </a:t>
            </a:r>
            <a:r>
              <a:rPr lang="en-US" dirty="0" err="1"/>
              <a:t>vseh</a:t>
            </a:r>
            <a:r>
              <a:rPr lang="en-US" dirty="0"/>
              <a:t> </a:t>
            </a:r>
            <a:r>
              <a:rPr lang="en-US" dirty="0" err="1"/>
              <a:t>deležnikov</a:t>
            </a:r>
            <a:r>
              <a:rPr lang="en-US" dirty="0"/>
              <a:t>: </a:t>
            </a:r>
            <a:r>
              <a:rPr lang="en-US" dirty="0" err="1"/>
              <a:t>učencev</a:t>
            </a:r>
            <a:r>
              <a:rPr lang="en-US" dirty="0"/>
              <a:t>, </a:t>
            </a:r>
            <a:r>
              <a:rPr lang="en-US" dirty="0" err="1"/>
              <a:t>učiteljev</a:t>
            </a:r>
            <a:r>
              <a:rPr lang="en-US" dirty="0"/>
              <a:t>, </a:t>
            </a:r>
            <a:r>
              <a:rPr lang="en-US" dirty="0" err="1"/>
              <a:t>staršev</a:t>
            </a:r>
            <a:r>
              <a:rPr lang="en-US" dirty="0"/>
              <a:t>, </a:t>
            </a:r>
            <a:r>
              <a:rPr lang="en-US" dirty="0" err="1"/>
              <a:t>ravnateljev</a:t>
            </a:r>
            <a:r>
              <a:rPr lang="en-US" dirty="0"/>
              <a:t> in </a:t>
            </a:r>
            <a:r>
              <a:rPr lang="en-US" dirty="0" err="1"/>
              <a:t>lokalnih</a:t>
            </a:r>
            <a:r>
              <a:rPr lang="en-US" dirty="0"/>
              <a:t> </a:t>
            </a:r>
            <a:r>
              <a:rPr lang="en-US" dirty="0" err="1"/>
              <a:t>oblasti</a:t>
            </a:r>
            <a:r>
              <a:rPr lang="en-US" dirty="0"/>
              <a:t>. S </a:t>
            </a:r>
            <a:r>
              <a:rPr lang="en-US" dirty="0" err="1"/>
              <a:t>tem</a:t>
            </a:r>
            <a:r>
              <a:rPr lang="en-US" dirty="0"/>
              <a:t> </a:t>
            </a:r>
            <a:r>
              <a:rPr lang="en-US" dirty="0" err="1"/>
              <a:t>učenci</a:t>
            </a:r>
            <a:r>
              <a:rPr lang="en-US" dirty="0"/>
              <a:t> </a:t>
            </a:r>
            <a:r>
              <a:rPr lang="en-US" dirty="0" err="1"/>
              <a:t>razumejo</a:t>
            </a:r>
            <a:r>
              <a:rPr lang="en-US" dirty="0"/>
              <a:t>, da je </a:t>
            </a:r>
            <a:r>
              <a:rPr lang="en-US" dirty="0" err="1"/>
              <a:t>trajnostna</a:t>
            </a:r>
            <a:r>
              <a:rPr lang="en-US" dirty="0"/>
              <a:t> </a:t>
            </a:r>
            <a:r>
              <a:rPr lang="en-US" dirty="0" err="1"/>
              <a:t>mobilnost</a:t>
            </a:r>
            <a:r>
              <a:rPr lang="en-US" dirty="0"/>
              <a:t> </a:t>
            </a:r>
            <a:r>
              <a:rPr lang="en-US" dirty="0" err="1"/>
              <a:t>rezultat</a:t>
            </a:r>
            <a:r>
              <a:rPr lang="en-US" dirty="0"/>
              <a:t> </a:t>
            </a:r>
            <a:r>
              <a:rPr lang="en-US" dirty="0" err="1"/>
              <a:t>skupnega</a:t>
            </a:r>
            <a:r>
              <a:rPr lang="en-US" dirty="0"/>
              <a:t> </a:t>
            </a:r>
            <a:r>
              <a:rPr lang="en-US" dirty="0" err="1"/>
              <a:t>delovanja</a:t>
            </a:r>
            <a:r>
              <a:rPr lang="en-US" dirty="0"/>
              <a:t> ter da </a:t>
            </a:r>
            <a:r>
              <a:rPr lang="en-US" dirty="0" err="1"/>
              <a:t>šola</a:t>
            </a:r>
            <a:r>
              <a:rPr lang="en-US" dirty="0"/>
              <a:t> </a:t>
            </a:r>
            <a:r>
              <a:rPr lang="en-US" dirty="0" err="1"/>
              <a:t>lahko</a:t>
            </a:r>
            <a:r>
              <a:rPr lang="en-US" dirty="0"/>
              <a:t> </a:t>
            </a:r>
            <a:r>
              <a:rPr lang="en-US" dirty="0" err="1"/>
              <a:t>postane</a:t>
            </a:r>
            <a:r>
              <a:rPr lang="en-US" dirty="0"/>
              <a:t> model </a:t>
            </a:r>
            <a:r>
              <a:rPr lang="en-US" dirty="0" err="1"/>
              <a:t>trajnostnega</a:t>
            </a:r>
            <a:r>
              <a:rPr lang="en-US" dirty="0"/>
              <a:t> </a:t>
            </a:r>
            <a:r>
              <a:rPr lang="en-US" dirty="0" err="1"/>
              <a:t>vedenja</a:t>
            </a:r>
            <a:r>
              <a:rPr lang="en-US" dirty="0"/>
              <a:t> za </a:t>
            </a:r>
            <a:r>
              <a:rPr lang="en-US" dirty="0" err="1"/>
              <a:t>celotno</a:t>
            </a:r>
            <a:r>
              <a:rPr lang="en-US" dirty="0"/>
              <a:t> skupnost. 
 Vir </a:t>
            </a:r>
            <a:r>
              <a:rPr lang="en-US" dirty="0" err="1"/>
              <a:t>slike</a:t>
            </a:r>
            <a:r>
              <a:rPr lang="en-US" dirty="0"/>
              <a:t>: </a:t>
            </a:r>
            <a:r>
              <a:rPr lang="en-US" dirty="0" err="1"/>
              <a:t>knjižnica</a:t>
            </a:r>
            <a:r>
              <a:rPr lang="en-US" dirty="0"/>
              <a:t> </a:t>
            </a:r>
            <a:r>
              <a:rPr lang="en-US" dirty="0" err="1"/>
              <a:t>vsebine</a:t>
            </a:r>
            <a:r>
              <a:rPr lang="en-US" dirty="0"/>
              <a:t> Microsoft 365</a:t>
            </a:r>
          </a:p>
        </p:txBody>
      </p:sp>
      <p:sp>
        <p:nvSpPr>
          <p:cNvPr id="4" name="Slide Number Placeholder 3"/>
          <p:cNvSpPr>
            <a:spLocks noGrp="1"/>
          </p:cNvSpPr>
          <p:nvPr>
            <p:ph type="sldNum" sz="quarter" idx="5"/>
          </p:nvPr>
        </p:nvSpPr>
        <p:spPr/>
        <p:txBody>
          <a:bodyPr/>
          <a:lstStyle/>
          <a:p>
            <a:fld id="{8EF35339-7485-448D-990B-86CE8DF96C6D}" type="slidenum">
              <a:t>20</a:t>
            </a:fld>
            <a:endParaRPr lang="en-US"/>
          </a:p>
        </p:txBody>
      </p:sp>
    </p:spTree>
    <p:extLst>
      <p:ext uri="{BB962C8B-B14F-4D97-AF65-F5344CB8AC3E}">
        <p14:creationId xmlns:p14="http://schemas.microsoft.com/office/powerpoint/2010/main" val="21893886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0D9BEE20-20D4-4630-848C-273E726609EF}" type="slidenum">
              <a:rPr lang="sl-SI" smtClean="0"/>
              <a:t>21</a:t>
            </a:fld>
            <a:endParaRPr lang="sl-SI"/>
          </a:p>
        </p:txBody>
      </p:sp>
    </p:spTree>
    <p:extLst>
      <p:ext uri="{BB962C8B-B14F-4D97-AF65-F5344CB8AC3E}">
        <p14:creationId xmlns:p14="http://schemas.microsoft.com/office/powerpoint/2010/main" val="5908378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0D9BEE20-20D4-4630-848C-273E726609EF}" type="slidenum">
              <a:rPr lang="sl-SI" smtClean="0"/>
              <a:t>22</a:t>
            </a:fld>
            <a:endParaRPr lang="sl-SI"/>
          </a:p>
        </p:txBody>
      </p:sp>
    </p:spTree>
    <p:extLst>
      <p:ext uri="{BB962C8B-B14F-4D97-AF65-F5344CB8AC3E}">
        <p14:creationId xmlns:p14="http://schemas.microsoft.com/office/powerpoint/2010/main" val="2306827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0D9BEE20-20D4-4630-848C-273E726609EF}" type="slidenum">
              <a:rPr lang="sl-SI" smtClean="0"/>
              <a:t>3</a:t>
            </a:fld>
            <a:endParaRPr lang="sl-SI"/>
          </a:p>
        </p:txBody>
      </p:sp>
    </p:spTree>
    <p:extLst>
      <p:ext uri="{BB962C8B-B14F-4D97-AF65-F5344CB8AC3E}">
        <p14:creationId xmlns:p14="http://schemas.microsoft.com/office/powerpoint/2010/main" val="6391631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0D9BEE20-20D4-4630-848C-273E726609EF}" type="slidenum">
              <a:rPr lang="sl-SI" smtClean="0"/>
              <a:t>23</a:t>
            </a:fld>
            <a:endParaRPr lang="sl-SI"/>
          </a:p>
        </p:txBody>
      </p:sp>
    </p:spTree>
    <p:extLst>
      <p:ext uri="{BB962C8B-B14F-4D97-AF65-F5344CB8AC3E}">
        <p14:creationId xmlns:p14="http://schemas.microsoft.com/office/powerpoint/2010/main" val="15419831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Izhodišča za diskusijo ali kaj več?</a:t>
            </a:r>
          </a:p>
        </p:txBody>
      </p:sp>
      <p:sp>
        <p:nvSpPr>
          <p:cNvPr id="4" name="Označba mesta številke diapozitiva 3"/>
          <p:cNvSpPr>
            <a:spLocks noGrp="1"/>
          </p:cNvSpPr>
          <p:nvPr>
            <p:ph type="sldNum" sz="quarter" idx="5"/>
          </p:nvPr>
        </p:nvSpPr>
        <p:spPr/>
        <p:txBody>
          <a:bodyPr/>
          <a:lstStyle/>
          <a:p>
            <a:fld id="{0D9BEE20-20D4-4630-848C-273E726609EF}" type="slidenum">
              <a:rPr lang="sl-SI" smtClean="0"/>
              <a:t>24</a:t>
            </a:fld>
            <a:endParaRPr lang="sl-SI"/>
          </a:p>
        </p:txBody>
      </p:sp>
    </p:spTree>
    <p:extLst>
      <p:ext uri="{BB962C8B-B14F-4D97-AF65-F5344CB8AC3E}">
        <p14:creationId xmlns:p14="http://schemas.microsoft.com/office/powerpoint/2010/main" val="4034135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0D9BEE20-20D4-4630-848C-273E726609EF}" type="slidenum">
              <a:rPr lang="sl-SI" smtClean="0"/>
              <a:t>26</a:t>
            </a:fld>
            <a:endParaRPr lang="sl-SI"/>
          </a:p>
        </p:txBody>
      </p:sp>
    </p:spTree>
    <p:extLst>
      <p:ext uri="{BB962C8B-B14F-4D97-AF65-F5344CB8AC3E}">
        <p14:creationId xmlns:p14="http://schemas.microsoft.com/office/powerpoint/2010/main" val="917362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0D9BEE20-20D4-4630-848C-273E726609EF}" type="slidenum">
              <a:rPr lang="sl-SI" smtClean="0"/>
              <a:t>4</a:t>
            </a:fld>
            <a:endParaRPr lang="sl-SI"/>
          </a:p>
        </p:txBody>
      </p:sp>
    </p:spTree>
    <p:extLst>
      <p:ext uri="{BB962C8B-B14F-4D97-AF65-F5344CB8AC3E}">
        <p14:creationId xmlns:p14="http://schemas.microsoft.com/office/powerpoint/2010/main" val="3327813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Npr. Dijaki dijakom …</a:t>
            </a:r>
          </a:p>
        </p:txBody>
      </p:sp>
      <p:sp>
        <p:nvSpPr>
          <p:cNvPr id="4" name="Označba mesta številke diapozitiva 3"/>
          <p:cNvSpPr>
            <a:spLocks noGrp="1"/>
          </p:cNvSpPr>
          <p:nvPr>
            <p:ph type="sldNum" sz="quarter" idx="5"/>
          </p:nvPr>
        </p:nvSpPr>
        <p:spPr/>
        <p:txBody>
          <a:bodyPr/>
          <a:lstStyle/>
          <a:p>
            <a:fld id="{0D9BEE20-20D4-4630-848C-273E726609EF}" type="slidenum">
              <a:rPr lang="sl-SI" smtClean="0"/>
              <a:t>5</a:t>
            </a:fld>
            <a:endParaRPr lang="sl-SI"/>
          </a:p>
        </p:txBody>
      </p:sp>
    </p:spTree>
    <p:extLst>
      <p:ext uri="{BB962C8B-B14F-4D97-AF65-F5344CB8AC3E}">
        <p14:creationId xmlns:p14="http://schemas.microsoft.com/office/powerpoint/2010/main" val="3183644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Izkustveno učenje je eden izmed najučinkovitejših pristopov pri poučevanju trajnostne mobilnosti, saj temelji na neposrednem vključevanju učencev v resnične situacije in okoljske okoliščine, povezane z njihovim vsakodnevnim premikanjem. Pri tem pristopu učenci aktivno opazujejo prometne tokove v svoji okolici, analizirajo strukturo poti v šolo ter preizkušajo različne načine mobilnosti, kot so hoja, kolesarjenje ali uporaba avtobusa. Ena ključnih prednosti izkustvenega učenja je, da učencem omogoča, da teorijo povežejo s praktičnim delom – namesto abstraktnih razlag doživijo učinki izpustov, hrupa ali nevarnih točk neposredno v svojem okolju. To povečuje njihovo motivacijo in razumevanje vplivov prometa na zdravje, varnost in okolje. Primeri vključujejo merjenje časa hoje v primerjavi z vožnjo, ocenjevanje udobja različnih načinov mobilnosti ter foto-dokumentiranje nevarnih točk okoli šole. Poleg tega pristop podpira razvoj odgovornega vedenja, saj učenci dobijo občutek osebne vloge pri ustvarjanju bolj trajnostnega prometa. Uporaben je tudi za krepitev opazovalnih, analitičnih in socialnih veščin, saj terja sodelovanje, komunikacijo in refleksijo. Izkustveno učenje tako postane most med teorijo in prakso ter osnovno izhodišče za nadaljnje obravnavanje mobilnostnih tem v razredu. 
 Vir slike: knjižnica vsebine Microsoft 365</a:t>
            </a:r>
          </a:p>
        </p:txBody>
      </p:sp>
      <p:sp>
        <p:nvSpPr>
          <p:cNvPr id="4" name="Slide Number Placeholder 3"/>
          <p:cNvSpPr>
            <a:spLocks noGrp="1"/>
          </p:cNvSpPr>
          <p:nvPr>
            <p:ph type="sldNum" sz="quarter" idx="5"/>
          </p:nvPr>
        </p:nvSpPr>
        <p:spPr/>
        <p:txBody>
          <a:bodyPr/>
          <a:lstStyle/>
          <a:p>
            <a:fld id="{8EF35339-7485-448D-990B-86CE8DF96C6D}" type="slidenum">
              <a:t>6</a:t>
            </a:fld>
            <a:endParaRPr lang="en-US"/>
          </a:p>
        </p:txBody>
      </p:sp>
    </p:spTree>
    <p:extLst>
      <p:ext uri="{BB962C8B-B14F-4D97-AF65-F5344CB8AC3E}">
        <p14:creationId xmlns:p14="http://schemas.microsoft.com/office/powerpoint/2010/main" val="2627368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Projektno</a:t>
            </a:r>
            <a:r>
              <a:rPr lang="en-US" dirty="0"/>
              <a:t> </a:t>
            </a:r>
            <a:r>
              <a:rPr lang="en-US" dirty="0" err="1"/>
              <a:t>učenje</a:t>
            </a:r>
            <a:r>
              <a:rPr lang="en-US" dirty="0"/>
              <a:t> </a:t>
            </a:r>
            <a:r>
              <a:rPr lang="en-US" dirty="0" err="1"/>
              <a:t>omogoča</a:t>
            </a:r>
            <a:r>
              <a:rPr lang="en-US" dirty="0"/>
              <a:t> </a:t>
            </a:r>
            <a:r>
              <a:rPr lang="en-US" dirty="0" err="1"/>
              <a:t>poglobljeno</a:t>
            </a:r>
            <a:r>
              <a:rPr lang="en-US" dirty="0"/>
              <a:t> in </a:t>
            </a:r>
            <a:r>
              <a:rPr lang="en-US" dirty="0" err="1"/>
              <a:t>večdimenzionalno</a:t>
            </a:r>
            <a:r>
              <a:rPr lang="en-US" dirty="0"/>
              <a:t> </a:t>
            </a:r>
            <a:r>
              <a:rPr lang="en-US" dirty="0" err="1"/>
              <a:t>obravnavo</a:t>
            </a:r>
            <a:r>
              <a:rPr lang="en-US" dirty="0"/>
              <a:t> </a:t>
            </a:r>
            <a:r>
              <a:rPr lang="en-US" dirty="0" err="1"/>
              <a:t>trajnostne</a:t>
            </a:r>
            <a:r>
              <a:rPr lang="en-US" dirty="0"/>
              <a:t> </a:t>
            </a:r>
            <a:r>
              <a:rPr lang="en-US" dirty="0" err="1"/>
              <a:t>mobilnosti</a:t>
            </a:r>
            <a:r>
              <a:rPr lang="en-US" dirty="0"/>
              <a:t>, </a:t>
            </a:r>
            <a:r>
              <a:rPr lang="en-US" dirty="0" err="1"/>
              <a:t>saj</a:t>
            </a:r>
            <a:r>
              <a:rPr lang="en-US" dirty="0"/>
              <a:t> </a:t>
            </a:r>
            <a:r>
              <a:rPr lang="en-US" dirty="0" err="1"/>
              <a:t>vključuje</a:t>
            </a:r>
            <a:r>
              <a:rPr lang="en-US" dirty="0"/>
              <a:t> </a:t>
            </a:r>
            <a:r>
              <a:rPr lang="en-US" dirty="0" err="1"/>
              <a:t>dolgotrajnejše</a:t>
            </a:r>
            <a:r>
              <a:rPr lang="en-US" dirty="0"/>
              <a:t>, </a:t>
            </a:r>
            <a:r>
              <a:rPr lang="en-US" dirty="0" err="1"/>
              <a:t>problemsko</a:t>
            </a:r>
            <a:r>
              <a:rPr lang="en-US" dirty="0"/>
              <a:t> in </a:t>
            </a:r>
            <a:r>
              <a:rPr lang="en-US" dirty="0" err="1"/>
              <a:t>interdisciplinarno</a:t>
            </a:r>
            <a:r>
              <a:rPr lang="en-US" dirty="0"/>
              <a:t> </a:t>
            </a:r>
            <a:r>
              <a:rPr lang="en-US" dirty="0" err="1"/>
              <a:t>delo</a:t>
            </a:r>
            <a:r>
              <a:rPr lang="en-US" dirty="0"/>
              <a:t> </a:t>
            </a:r>
            <a:r>
              <a:rPr lang="en-US" dirty="0" err="1"/>
              <a:t>učencev</a:t>
            </a:r>
            <a:r>
              <a:rPr lang="en-US" dirty="0"/>
              <a:t>. V </a:t>
            </a:r>
            <a:r>
              <a:rPr lang="en-US" dirty="0" err="1"/>
              <a:t>okviru</a:t>
            </a:r>
            <a:r>
              <a:rPr lang="en-US" dirty="0"/>
              <a:t> </a:t>
            </a:r>
            <a:r>
              <a:rPr lang="en-US" dirty="0" err="1"/>
              <a:t>projektov</a:t>
            </a:r>
            <a:r>
              <a:rPr lang="en-US" dirty="0"/>
              <a:t> </a:t>
            </a:r>
            <a:r>
              <a:rPr lang="en-US" dirty="0" err="1"/>
              <a:t>učenci</a:t>
            </a:r>
            <a:r>
              <a:rPr lang="en-US" dirty="0"/>
              <a:t> </a:t>
            </a:r>
            <a:r>
              <a:rPr lang="en-US" dirty="0" err="1"/>
              <a:t>načrtujejo</a:t>
            </a:r>
            <a:r>
              <a:rPr lang="en-US" dirty="0"/>
              <a:t>, </a:t>
            </a:r>
            <a:r>
              <a:rPr lang="en-US" dirty="0" err="1"/>
              <a:t>izvajajo</a:t>
            </a:r>
            <a:r>
              <a:rPr lang="en-US" dirty="0"/>
              <a:t> in </a:t>
            </a:r>
            <a:r>
              <a:rPr lang="en-US" dirty="0" err="1"/>
              <a:t>vrednotijo</a:t>
            </a:r>
            <a:r>
              <a:rPr lang="en-US" dirty="0"/>
              <a:t> </a:t>
            </a:r>
            <a:r>
              <a:rPr lang="en-US" dirty="0" err="1"/>
              <a:t>aktivnosti</a:t>
            </a:r>
            <a:r>
              <a:rPr lang="en-US" dirty="0"/>
              <a:t>, ki so </a:t>
            </a:r>
            <a:r>
              <a:rPr lang="en-US" dirty="0" err="1"/>
              <a:t>povezane</a:t>
            </a:r>
            <a:r>
              <a:rPr lang="en-US" dirty="0"/>
              <a:t> s </a:t>
            </a:r>
            <a:r>
              <a:rPr lang="en-US" dirty="0" err="1"/>
              <a:t>prometno</a:t>
            </a:r>
            <a:r>
              <a:rPr lang="en-US" dirty="0"/>
              <a:t> </a:t>
            </a:r>
            <a:r>
              <a:rPr lang="en-US" dirty="0" err="1"/>
              <a:t>varnostjo</a:t>
            </a:r>
            <a:r>
              <a:rPr lang="en-US" dirty="0"/>
              <a:t>, </a:t>
            </a:r>
            <a:r>
              <a:rPr lang="en-US" dirty="0" err="1"/>
              <a:t>okoljskimi</a:t>
            </a:r>
            <a:r>
              <a:rPr lang="en-US" dirty="0"/>
              <a:t> </a:t>
            </a:r>
            <a:r>
              <a:rPr lang="en-US" dirty="0" err="1"/>
              <a:t>vplivi</a:t>
            </a:r>
            <a:r>
              <a:rPr lang="en-US" dirty="0"/>
              <a:t> ter </a:t>
            </a:r>
            <a:r>
              <a:rPr lang="en-US" dirty="0" err="1"/>
              <a:t>infrastrukturo</a:t>
            </a:r>
            <a:r>
              <a:rPr lang="en-US" dirty="0"/>
              <a:t> v </a:t>
            </a:r>
            <a:r>
              <a:rPr lang="en-US" dirty="0" err="1"/>
              <a:t>njihovem</a:t>
            </a:r>
            <a:r>
              <a:rPr lang="en-US" dirty="0"/>
              <a:t> </a:t>
            </a:r>
            <a:r>
              <a:rPr lang="en-US" dirty="0" err="1"/>
              <a:t>vsakdanjem</a:t>
            </a:r>
            <a:r>
              <a:rPr lang="en-US" dirty="0"/>
              <a:t> </a:t>
            </a:r>
            <a:r>
              <a:rPr lang="en-US" dirty="0" err="1"/>
              <a:t>okolju</a:t>
            </a:r>
            <a:r>
              <a:rPr lang="en-US" dirty="0"/>
              <a:t>. </a:t>
            </a:r>
            <a:r>
              <a:rPr lang="en-US" dirty="0" err="1"/>
              <a:t>Ključni</a:t>
            </a:r>
            <a:r>
              <a:rPr lang="en-US" dirty="0"/>
              <a:t> </a:t>
            </a:r>
            <a:r>
              <a:rPr lang="en-US" dirty="0" err="1"/>
              <a:t>vidik</a:t>
            </a:r>
            <a:r>
              <a:rPr lang="en-US" dirty="0"/>
              <a:t> </a:t>
            </a:r>
            <a:r>
              <a:rPr lang="en-US" dirty="0" err="1"/>
              <a:t>projektnega</a:t>
            </a:r>
            <a:r>
              <a:rPr lang="en-US" dirty="0"/>
              <a:t> </a:t>
            </a:r>
            <a:r>
              <a:rPr lang="en-US" dirty="0" err="1"/>
              <a:t>učenja</a:t>
            </a:r>
            <a:r>
              <a:rPr lang="en-US" dirty="0"/>
              <a:t> je, da </a:t>
            </a:r>
            <a:r>
              <a:rPr lang="en-US" dirty="0" err="1"/>
              <a:t>učenci</a:t>
            </a:r>
            <a:r>
              <a:rPr lang="en-US" dirty="0"/>
              <a:t> </a:t>
            </a:r>
            <a:r>
              <a:rPr lang="en-US" dirty="0" err="1"/>
              <a:t>sami</a:t>
            </a:r>
            <a:r>
              <a:rPr lang="en-US" dirty="0"/>
              <a:t> </a:t>
            </a:r>
            <a:r>
              <a:rPr lang="en-US" dirty="0" err="1"/>
              <a:t>prevzemajo</a:t>
            </a:r>
            <a:r>
              <a:rPr lang="en-US" dirty="0"/>
              <a:t> </a:t>
            </a:r>
            <a:r>
              <a:rPr lang="en-US" dirty="0" err="1"/>
              <a:t>odgovornost</a:t>
            </a:r>
            <a:r>
              <a:rPr lang="en-US" dirty="0"/>
              <a:t> za </a:t>
            </a:r>
            <a:r>
              <a:rPr lang="en-US" dirty="0" err="1"/>
              <a:t>svoje</a:t>
            </a:r>
            <a:r>
              <a:rPr lang="en-US" dirty="0"/>
              <a:t> </a:t>
            </a:r>
            <a:r>
              <a:rPr lang="en-US" dirty="0" err="1"/>
              <a:t>raziskovalne</a:t>
            </a:r>
            <a:r>
              <a:rPr lang="en-US" dirty="0"/>
              <a:t> </a:t>
            </a:r>
            <a:r>
              <a:rPr lang="en-US" dirty="0" err="1"/>
              <a:t>korake</a:t>
            </a:r>
            <a:r>
              <a:rPr lang="en-US" dirty="0"/>
              <a:t> – od </a:t>
            </a:r>
            <a:r>
              <a:rPr lang="en-US" dirty="0" err="1"/>
              <a:t>zbiranja</a:t>
            </a:r>
            <a:r>
              <a:rPr lang="en-US" dirty="0"/>
              <a:t> </a:t>
            </a:r>
            <a:r>
              <a:rPr lang="en-US" dirty="0" err="1"/>
              <a:t>podatkov</a:t>
            </a:r>
            <a:r>
              <a:rPr lang="en-US" dirty="0"/>
              <a:t>, </a:t>
            </a:r>
            <a:r>
              <a:rPr lang="en-US" dirty="0" err="1"/>
              <a:t>snovanja</a:t>
            </a:r>
            <a:r>
              <a:rPr lang="en-US" dirty="0"/>
              <a:t> </a:t>
            </a:r>
            <a:r>
              <a:rPr lang="en-US" dirty="0" err="1"/>
              <a:t>rešitev</a:t>
            </a:r>
            <a:r>
              <a:rPr lang="en-US" dirty="0"/>
              <a:t>, </a:t>
            </a:r>
            <a:r>
              <a:rPr lang="en-US" dirty="0" err="1"/>
              <a:t>priprave</a:t>
            </a:r>
            <a:r>
              <a:rPr lang="en-US" dirty="0"/>
              <a:t> </a:t>
            </a:r>
            <a:r>
              <a:rPr lang="en-US" dirty="0" err="1"/>
              <a:t>kampanj</a:t>
            </a:r>
            <a:r>
              <a:rPr lang="en-US" dirty="0"/>
              <a:t> </a:t>
            </a:r>
            <a:r>
              <a:rPr lang="en-US" dirty="0" err="1"/>
              <a:t>ali</a:t>
            </a:r>
            <a:r>
              <a:rPr lang="en-US" dirty="0"/>
              <a:t> </a:t>
            </a:r>
            <a:r>
              <a:rPr lang="en-US" dirty="0" err="1"/>
              <a:t>poročil</a:t>
            </a:r>
            <a:r>
              <a:rPr lang="en-US" dirty="0"/>
              <a:t>, do </a:t>
            </a:r>
            <a:r>
              <a:rPr lang="en-US" dirty="0" err="1"/>
              <a:t>predstavitve</a:t>
            </a:r>
            <a:r>
              <a:rPr lang="en-US" dirty="0"/>
              <a:t> </a:t>
            </a:r>
            <a:r>
              <a:rPr lang="en-US" dirty="0" err="1"/>
              <a:t>svojih</a:t>
            </a:r>
            <a:r>
              <a:rPr lang="en-US" dirty="0"/>
              <a:t> </a:t>
            </a:r>
            <a:r>
              <a:rPr lang="en-US" dirty="0" err="1"/>
              <a:t>zaključkov</a:t>
            </a:r>
            <a:r>
              <a:rPr lang="en-US" dirty="0"/>
              <a:t> </a:t>
            </a:r>
            <a:r>
              <a:rPr lang="en-US" dirty="0" err="1"/>
              <a:t>širši</a:t>
            </a:r>
            <a:r>
              <a:rPr lang="en-US" dirty="0"/>
              <a:t> </a:t>
            </a:r>
            <a:r>
              <a:rPr lang="en-US" dirty="0" err="1"/>
              <a:t>skupnosti</a:t>
            </a:r>
            <a:r>
              <a:rPr lang="en-US" dirty="0"/>
              <a:t>, </a:t>
            </a:r>
            <a:r>
              <a:rPr lang="en-US" dirty="0" err="1"/>
              <a:t>kot</a:t>
            </a:r>
            <a:r>
              <a:rPr lang="en-US" dirty="0"/>
              <a:t> so </a:t>
            </a:r>
            <a:r>
              <a:rPr lang="en-US" dirty="0" err="1"/>
              <a:t>razred</a:t>
            </a:r>
            <a:r>
              <a:rPr lang="en-US" dirty="0"/>
              <a:t>, </a:t>
            </a:r>
            <a:r>
              <a:rPr lang="en-US" dirty="0" err="1"/>
              <a:t>starši</a:t>
            </a:r>
            <a:r>
              <a:rPr lang="en-US" dirty="0"/>
              <a:t> </a:t>
            </a:r>
            <a:r>
              <a:rPr lang="en-US" dirty="0" err="1"/>
              <a:t>ali</a:t>
            </a:r>
            <a:r>
              <a:rPr lang="en-US" dirty="0"/>
              <a:t> </a:t>
            </a:r>
            <a:r>
              <a:rPr lang="en-US" dirty="0" err="1"/>
              <a:t>občina</a:t>
            </a:r>
            <a:r>
              <a:rPr lang="en-US" dirty="0"/>
              <a:t>. Pri </a:t>
            </a:r>
            <a:r>
              <a:rPr lang="en-US" dirty="0" err="1"/>
              <a:t>tem</a:t>
            </a:r>
            <a:r>
              <a:rPr lang="en-US" dirty="0"/>
              <a:t> se </a:t>
            </a:r>
            <a:r>
              <a:rPr lang="en-US" dirty="0" err="1"/>
              <a:t>razvijajo</a:t>
            </a:r>
            <a:r>
              <a:rPr lang="en-US" dirty="0"/>
              <a:t> </a:t>
            </a:r>
            <a:r>
              <a:rPr lang="en-US" dirty="0" err="1"/>
              <a:t>številne</a:t>
            </a:r>
            <a:r>
              <a:rPr lang="en-US" dirty="0"/>
              <a:t> </a:t>
            </a:r>
            <a:r>
              <a:rPr lang="en-US" dirty="0" err="1"/>
              <a:t>kompetence</a:t>
            </a:r>
            <a:r>
              <a:rPr lang="en-US" dirty="0"/>
              <a:t>: </a:t>
            </a:r>
            <a:r>
              <a:rPr lang="en-US" dirty="0" err="1"/>
              <a:t>organizacijske</a:t>
            </a:r>
            <a:r>
              <a:rPr lang="en-US" dirty="0"/>
              <a:t> </a:t>
            </a:r>
            <a:r>
              <a:rPr lang="en-US" dirty="0" err="1"/>
              <a:t>spretnosti</a:t>
            </a:r>
            <a:r>
              <a:rPr lang="en-US" dirty="0"/>
              <a:t>, </a:t>
            </a:r>
            <a:r>
              <a:rPr lang="en-US" dirty="0" err="1"/>
              <a:t>praktično</a:t>
            </a:r>
            <a:r>
              <a:rPr lang="en-US" dirty="0"/>
              <a:t> </a:t>
            </a:r>
            <a:r>
              <a:rPr lang="en-US" dirty="0" err="1"/>
              <a:t>delo</a:t>
            </a:r>
            <a:r>
              <a:rPr lang="en-US" dirty="0"/>
              <a:t> s </a:t>
            </a:r>
            <a:r>
              <a:rPr lang="en-US" dirty="0" err="1"/>
              <a:t>podatki</a:t>
            </a:r>
            <a:r>
              <a:rPr lang="en-US" dirty="0"/>
              <a:t>, </a:t>
            </a:r>
            <a:r>
              <a:rPr lang="en-US" dirty="0" err="1"/>
              <a:t>javno</a:t>
            </a:r>
            <a:r>
              <a:rPr lang="en-US" dirty="0"/>
              <a:t> </a:t>
            </a:r>
            <a:r>
              <a:rPr lang="en-US" dirty="0" err="1"/>
              <a:t>nastopanje</a:t>
            </a:r>
            <a:r>
              <a:rPr lang="en-US" dirty="0"/>
              <a:t>, </a:t>
            </a:r>
            <a:r>
              <a:rPr lang="en-US" dirty="0" err="1"/>
              <a:t>digitalna</a:t>
            </a:r>
            <a:r>
              <a:rPr lang="en-US" dirty="0"/>
              <a:t> </a:t>
            </a:r>
            <a:r>
              <a:rPr lang="en-US" dirty="0" err="1"/>
              <a:t>pismenost</a:t>
            </a:r>
            <a:r>
              <a:rPr lang="en-US" dirty="0"/>
              <a:t> ter </a:t>
            </a:r>
            <a:r>
              <a:rPr lang="en-US" dirty="0" err="1"/>
              <a:t>sposobnost</a:t>
            </a:r>
            <a:r>
              <a:rPr lang="en-US" dirty="0"/>
              <a:t> </a:t>
            </a:r>
            <a:r>
              <a:rPr lang="en-US" dirty="0" err="1"/>
              <a:t>argumentiranja</a:t>
            </a:r>
            <a:r>
              <a:rPr lang="en-US" dirty="0"/>
              <a:t>. Eden od </a:t>
            </a:r>
            <a:r>
              <a:rPr lang="en-US" dirty="0" err="1"/>
              <a:t>značilnih</a:t>
            </a:r>
            <a:r>
              <a:rPr lang="en-US" dirty="0"/>
              <a:t> </a:t>
            </a:r>
            <a:r>
              <a:rPr lang="en-US" dirty="0" err="1"/>
              <a:t>primerov</a:t>
            </a:r>
            <a:r>
              <a:rPr lang="en-US" dirty="0"/>
              <a:t> </a:t>
            </a:r>
            <a:r>
              <a:rPr lang="en-US" dirty="0" err="1"/>
              <a:t>projektnega</a:t>
            </a:r>
            <a:r>
              <a:rPr lang="en-US" dirty="0"/>
              <a:t> </a:t>
            </a:r>
            <a:r>
              <a:rPr lang="en-US" dirty="0" err="1"/>
              <a:t>učenja</a:t>
            </a:r>
            <a:r>
              <a:rPr lang="en-US" dirty="0"/>
              <a:t> v </a:t>
            </a:r>
            <a:r>
              <a:rPr lang="en-US" dirty="0" err="1"/>
              <a:t>kontekstu</a:t>
            </a:r>
            <a:r>
              <a:rPr lang="en-US" dirty="0"/>
              <a:t> </a:t>
            </a:r>
            <a:r>
              <a:rPr lang="en-US" dirty="0" err="1"/>
              <a:t>trajnostne</a:t>
            </a:r>
            <a:r>
              <a:rPr lang="en-US" dirty="0"/>
              <a:t> </a:t>
            </a:r>
            <a:r>
              <a:rPr lang="en-US" dirty="0" err="1"/>
              <a:t>mobilnosti</a:t>
            </a:r>
            <a:r>
              <a:rPr lang="en-US" dirty="0"/>
              <a:t> je </a:t>
            </a:r>
            <a:r>
              <a:rPr lang="en-US" dirty="0" err="1"/>
              <a:t>priprava</a:t>
            </a:r>
            <a:r>
              <a:rPr lang="en-US" dirty="0"/>
              <a:t> </a:t>
            </a:r>
            <a:r>
              <a:rPr lang="en-US" dirty="0" err="1"/>
              <a:t>načrta</a:t>
            </a:r>
            <a:r>
              <a:rPr lang="en-US" dirty="0"/>
              <a:t> </a:t>
            </a:r>
            <a:r>
              <a:rPr lang="en-US" dirty="0" err="1"/>
              <a:t>varne</a:t>
            </a:r>
            <a:r>
              <a:rPr lang="en-US" dirty="0"/>
              <a:t> </a:t>
            </a:r>
            <a:r>
              <a:rPr lang="en-US" dirty="0" err="1"/>
              <a:t>poti</a:t>
            </a:r>
            <a:r>
              <a:rPr lang="en-US" dirty="0"/>
              <a:t> v </a:t>
            </a:r>
            <a:r>
              <a:rPr lang="en-US" dirty="0" err="1"/>
              <a:t>šolo</a:t>
            </a:r>
            <a:r>
              <a:rPr lang="en-US" dirty="0"/>
              <a:t>, </a:t>
            </a:r>
            <a:r>
              <a:rPr lang="en-US" dirty="0" err="1"/>
              <a:t>pri</a:t>
            </a:r>
            <a:r>
              <a:rPr lang="en-US" dirty="0"/>
              <a:t> </a:t>
            </a:r>
            <a:r>
              <a:rPr lang="en-US" dirty="0" err="1"/>
              <a:t>čemer</a:t>
            </a:r>
            <a:r>
              <a:rPr lang="en-US" dirty="0"/>
              <a:t> </a:t>
            </a:r>
            <a:r>
              <a:rPr lang="en-US" dirty="0" err="1"/>
              <a:t>učenci</a:t>
            </a:r>
            <a:r>
              <a:rPr lang="en-US" dirty="0"/>
              <a:t> </a:t>
            </a:r>
            <a:r>
              <a:rPr lang="en-US" dirty="0" err="1"/>
              <a:t>analizirajo</a:t>
            </a:r>
            <a:r>
              <a:rPr lang="en-US" dirty="0"/>
              <a:t> </a:t>
            </a:r>
            <a:r>
              <a:rPr lang="en-US" dirty="0" err="1"/>
              <a:t>prometne</a:t>
            </a:r>
            <a:r>
              <a:rPr lang="en-US" dirty="0"/>
              <a:t> </a:t>
            </a:r>
            <a:r>
              <a:rPr lang="en-US" dirty="0" err="1"/>
              <a:t>tokove</a:t>
            </a:r>
            <a:r>
              <a:rPr lang="en-US" dirty="0"/>
              <a:t>, </a:t>
            </a:r>
            <a:r>
              <a:rPr lang="en-US" dirty="0" err="1"/>
              <a:t>evidentirajo</a:t>
            </a:r>
            <a:r>
              <a:rPr lang="en-US" dirty="0"/>
              <a:t> </a:t>
            </a:r>
            <a:r>
              <a:rPr lang="en-US" dirty="0" err="1"/>
              <a:t>nevarna</a:t>
            </a:r>
            <a:r>
              <a:rPr lang="en-US" dirty="0"/>
              <a:t> </a:t>
            </a:r>
            <a:r>
              <a:rPr lang="en-US" dirty="0" err="1"/>
              <a:t>območja</a:t>
            </a:r>
            <a:r>
              <a:rPr lang="en-US" dirty="0"/>
              <a:t> ter </a:t>
            </a:r>
            <a:r>
              <a:rPr lang="en-US" dirty="0" err="1"/>
              <a:t>predlagajo</a:t>
            </a:r>
            <a:r>
              <a:rPr lang="en-US" dirty="0"/>
              <a:t> </a:t>
            </a:r>
            <a:r>
              <a:rPr lang="en-US" dirty="0" err="1"/>
              <a:t>konkretne</a:t>
            </a:r>
            <a:r>
              <a:rPr lang="en-US" dirty="0"/>
              <a:t> </a:t>
            </a:r>
            <a:r>
              <a:rPr lang="en-US" dirty="0" err="1"/>
              <a:t>infrastrukturne</a:t>
            </a:r>
            <a:r>
              <a:rPr lang="en-US" dirty="0"/>
              <a:t> </a:t>
            </a:r>
            <a:r>
              <a:rPr lang="en-US" dirty="0" err="1"/>
              <a:t>ali</a:t>
            </a:r>
            <a:r>
              <a:rPr lang="en-US" dirty="0"/>
              <a:t> </a:t>
            </a:r>
            <a:r>
              <a:rPr lang="en-US" dirty="0" err="1"/>
              <a:t>vedenjske</a:t>
            </a:r>
            <a:r>
              <a:rPr lang="en-US" dirty="0"/>
              <a:t> </a:t>
            </a:r>
            <a:r>
              <a:rPr lang="en-US" dirty="0" err="1"/>
              <a:t>rešitve</a:t>
            </a:r>
            <a:r>
              <a:rPr lang="en-US" dirty="0"/>
              <a:t>. </a:t>
            </a:r>
            <a:r>
              <a:rPr lang="en-US" dirty="0" err="1"/>
              <a:t>Projektno</a:t>
            </a:r>
            <a:r>
              <a:rPr lang="en-US" dirty="0"/>
              <a:t> </a:t>
            </a:r>
            <a:r>
              <a:rPr lang="en-US" dirty="0" err="1"/>
              <a:t>delo</a:t>
            </a:r>
            <a:r>
              <a:rPr lang="en-US" dirty="0"/>
              <a:t> </a:t>
            </a:r>
            <a:r>
              <a:rPr lang="en-US" dirty="0" err="1"/>
              <a:t>podpira</a:t>
            </a:r>
            <a:r>
              <a:rPr lang="en-US" dirty="0"/>
              <a:t> </a:t>
            </a:r>
            <a:r>
              <a:rPr lang="en-US" dirty="0" err="1"/>
              <a:t>medpredmetno</a:t>
            </a:r>
            <a:r>
              <a:rPr lang="en-US" dirty="0"/>
              <a:t> </a:t>
            </a:r>
            <a:r>
              <a:rPr lang="en-US" dirty="0" err="1"/>
              <a:t>povezovanje</a:t>
            </a:r>
            <a:r>
              <a:rPr lang="en-US" dirty="0"/>
              <a:t>, </a:t>
            </a:r>
            <a:r>
              <a:rPr lang="en-US" dirty="0" err="1"/>
              <a:t>saj</a:t>
            </a:r>
            <a:r>
              <a:rPr lang="en-US" dirty="0"/>
              <a:t> </a:t>
            </a:r>
            <a:r>
              <a:rPr lang="en-US" dirty="0" err="1"/>
              <a:t>vključuje</a:t>
            </a:r>
            <a:r>
              <a:rPr lang="en-US" dirty="0"/>
              <a:t> </a:t>
            </a:r>
            <a:r>
              <a:rPr lang="en-US" dirty="0" err="1"/>
              <a:t>elemente</a:t>
            </a:r>
            <a:r>
              <a:rPr lang="en-US" dirty="0"/>
              <a:t> </a:t>
            </a:r>
            <a:r>
              <a:rPr lang="en-US" dirty="0" err="1"/>
              <a:t>geografije</a:t>
            </a:r>
            <a:r>
              <a:rPr lang="en-US" dirty="0"/>
              <a:t>, </a:t>
            </a:r>
            <a:r>
              <a:rPr lang="en-US" dirty="0" err="1"/>
              <a:t>matematike</a:t>
            </a:r>
            <a:r>
              <a:rPr lang="en-US" dirty="0"/>
              <a:t>, </a:t>
            </a:r>
            <a:r>
              <a:rPr lang="en-US" dirty="0" err="1"/>
              <a:t>tehnike</a:t>
            </a:r>
            <a:r>
              <a:rPr lang="en-US" dirty="0"/>
              <a:t>, </a:t>
            </a:r>
            <a:r>
              <a:rPr lang="en-US" dirty="0" err="1"/>
              <a:t>družboslovja</a:t>
            </a:r>
            <a:r>
              <a:rPr lang="en-US" dirty="0"/>
              <a:t> in </a:t>
            </a:r>
            <a:r>
              <a:rPr lang="en-US" dirty="0" err="1"/>
              <a:t>okoljske</a:t>
            </a:r>
            <a:r>
              <a:rPr lang="en-US" dirty="0"/>
              <a:t> </a:t>
            </a:r>
            <a:r>
              <a:rPr lang="en-US" dirty="0" err="1"/>
              <a:t>vzgoje</a:t>
            </a:r>
            <a:r>
              <a:rPr lang="en-US" dirty="0"/>
              <a:t>. </a:t>
            </a:r>
            <a:r>
              <a:rPr lang="en-US" dirty="0" err="1"/>
              <a:t>Učenci</a:t>
            </a:r>
            <a:r>
              <a:rPr lang="en-US" dirty="0"/>
              <a:t> </a:t>
            </a:r>
            <a:r>
              <a:rPr lang="en-US" dirty="0" err="1"/>
              <a:t>tako</a:t>
            </a:r>
            <a:r>
              <a:rPr lang="en-US" dirty="0"/>
              <a:t> </a:t>
            </a:r>
            <a:r>
              <a:rPr lang="en-US" dirty="0" err="1"/>
              <a:t>dobijo</a:t>
            </a:r>
            <a:r>
              <a:rPr lang="en-US" dirty="0"/>
              <a:t> </a:t>
            </a:r>
            <a:r>
              <a:rPr lang="en-US" dirty="0" err="1"/>
              <a:t>celostno</a:t>
            </a:r>
            <a:r>
              <a:rPr lang="en-US" dirty="0"/>
              <a:t> </a:t>
            </a:r>
            <a:r>
              <a:rPr lang="en-US" dirty="0" err="1"/>
              <a:t>sliko</a:t>
            </a:r>
            <a:r>
              <a:rPr lang="en-US" dirty="0"/>
              <a:t> </a:t>
            </a:r>
            <a:r>
              <a:rPr lang="en-US" dirty="0" err="1"/>
              <a:t>problematike</a:t>
            </a:r>
            <a:r>
              <a:rPr lang="en-US" dirty="0"/>
              <a:t> in </a:t>
            </a:r>
            <a:r>
              <a:rPr lang="en-US" dirty="0" err="1"/>
              <a:t>hkrati</a:t>
            </a:r>
            <a:r>
              <a:rPr lang="en-US" dirty="0"/>
              <a:t> </a:t>
            </a:r>
            <a:r>
              <a:rPr lang="en-US" dirty="0" err="1"/>
              <a:t>razvijajo</a:t>
            </a:r>
            <a:r>
              <a:rPr lang="en-US" dirty="0"/>
              <a:t> </a:t>
            </a:r>
            <a:r>
              <a:rPr lang="en-US" dirty="0" err="1"/>
              <a:t>sposobnost</a:t>
            </a:r>
            <a:r>
              <a:rPr lang="en-US" dirty="0"/>
              <a:t> </a:t>
            </a:r>
            <a:r>
              <a:rPr lang="en-US" dirty="0" err="1"/>
              <a:t>kritičnega</a:t>
            </a:r>
            <a:r>
              <a:rPr lang="en-US" dirty="0"/>
              <a:t> </a:t>
            </a:r>
            <a:r>
              <a:rPr lang="en-US" dirty="0" err="1"/>
              <a:t>razmišljanja</a:t>
            </a:r>
            <a:r>
              <a:rPr lang="en-US" dirty="0"/>
              <a:t> ter </a:t>
            </a:r>
            <a:r>
              <a:rPr lang="en-US" dirty="0" err="1"/>
              <a:t>sodelovalnega</a:t>
            </a:r>
            <a:r>
              <a:rPr lang="en-US" dirty="0"/>
              <a:t> </a:t>
            </a:r>
            <a:r>
              <a:rPr lang="en-US" dirty="0" err="1"/>
              <a:t>iskanja</a:t>
            </a:r>
            <a:r>
              <a:rPr lang="en-US" dirty="0"/>
              <a:t> </a:t>
            </a:r>
            <a:r>
              <a:rPr lang="en-US" dirty="0" err="1"/>
              <a:t>rešitev</a:t>
            </a:r>
            <a:r>
              <a:rPr lang="en-US" dirty="0"/>
              <a:t>.</a:t>
            </a:r>
          </a:p>
        </p:txBody>
      </p:sp>
      <p:sp>
        <p:nvSpPr>
          <p:cNvPr id="4" name="Slide Number Placeholder 3"/>
          <p:cNvSpPr>
            <a:spLocks noGrp="1"/>
          </p:cNvSpPr>
          <p:nvPr>
            <p:ph type="sldNum" sz="quarter" idx="5"/>
          </p:nvPr>
        </p:nvSpPr>
        <p:spPr/>
        <p:txBody>
          <a:bodyPr/>
          <a:lstStyle/>
          <a:p>
            <a:fld id="{8EF35339-7485-448D-990B-86CE8DF96C6D}" type="slidenum">
              <a:t>9</a:t>
            </a:fld>
            <a:endParaRPr lang="en-US"/>
          </a:p>
        </p:txBody>
      </p:sp>
    </p:spTree>
    <p:extLst>
      <p:ext uri="{BB962C8B-B14F-4D97-AF65-F5344CB8AC3E}">
        <p14:creationId xmlns:p14="http://schemas.microsoft.com/office/powerpoint/2010/main" val="1258809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Učenje z raziskovanjem postavlja učence v središče učnega procesa, saj jih spodbuja k oblikovanju lastnih raziskovalnih vprašanj, hipotez ter metod zbiranja podatkov, kar je izjemno primerno pri obravnavi trajnostne mobilnosti. Učenci raziskujejo teme, kot so vzroki za uporabo različnih prevoznih sredstev, vplivi motornega prometa na kakovost zraka ali dejavniki, ki vplivajo na občutek varnosti med hojo in kolesarjenjem. Pri tem zbirajo podatke prek anket, opazovanja, intervjujev ali meritev v realnem prostoru. Raziskovalni pristop učencem pomaga razvijati kritično mišljenje in logično sklepanje, saj morajo analizirati zbrane informacije ter oblikovati zaključke, ki temeljijo na dejstvih. Poleg tega se skozi raziskovanje učijo povezovati družbene, okoljske in tehnične dejavnike mobilnosti. Na primer, raziskovalna skupina lahko preuči, kako bi se zmanjšal promet pred šolo, če bi določen delež učencev prešel na hojo, in svoje ugotovitve predstavi v obliki grafov, tabel ali zemljevidov. Tak pristop krepi tudi sposobnost argumentiranja, saj učenci razpravljajo o različnih možnih rešitvah in pri tem uporabljajo dokaze iz svojih raziskav. Učenje z raziskovanjem tako postane proces, ki učencem omogoča, da postanejo aktivni soustvarjalci znanja in pobudniki sprememb v svojem lokalnem okolju. 
 Vir slike: knjižnica vsebine Microsoft 365</a:t>
            </a:r>
          </a:p>
        </p:txBody>
      </p:sp>
      <p:sp>
        <p:nvSpPr>
          <p:cNvPr id="4" name="Slide Number Placeholder 3"/>
          <p:cNvSpPr>
            <a:spLocks noGrp="1"/>
          </p:cNvSpPr>
          <p:nvPr>
            <p:ph type="sldNum" sz="quarter" idx="5"/>
          </p:nvPr>
        </p:nvSpPr>
        <p:spPr/>
        <p:txBody>
          <a:bodyPr/>
          <a:lstStyle/>
          <a:p>
            <a:fld id="{8EF35339-7485-448D-990B-86CE8DF96C6D}" type="slidenum">
              <a:t>10</a:t>
            </a:fld>
            <a:endParaRPr lang="en-US"/>
          </a:p>
        </p:txBody>
      </p:sp>
    </p:spTree>
    <p:extLst>
      <p:ext uri="{BB962C8B-B14F-4D97-AF65-F5344CB8AC3E}">
        <p14:creationId xmlns:p14="http://schemas.microsoft.com/office/powerpoint/2010/main" val="2371986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Problemsko učenje je pristop, ki temelji na reševanju resničnih in kompleksnih problemov, povezanih s trajnostno mobilnostjo, pri čemer učenci aktivno iščejo rešitve, ki so izvedljive in usklajene z lokalnim okoljem. Učitelj učencem najprej predstavi problem, na primer preobremenjen promet pred šolo, nevaren prehod, pomanjkanje kolesarnic ali izpuste CO₂, nato pa učenci sami oblikujejo hipoteze in predlagajo ukrepe. Postopek vključuje analiziranje različnih dejavnikov, kot so obnašanje udeležencev v prometu, infrastrukturne pomanjkljivosti ali družbene navade. Problemsko učenje razvija sposobnost kritičnega razmišljanja in sodelovanja, saj učenci delajo v skupinah, razpravljajo, primerjajo ideje ter iščejo najboljšo mož­no rešitev. Učenci ob tem ne pridobijo le znanja o mobilnosti, temveč se naučijo sistemskega razmišljanja, kar pomeni, da razumejo povezave med prometom, okoljem, zdravjem in prostorom. Primeri nalog vključujejo snovanje kampanje za zmanjšanje vožnje staršev z avtomobili, izboljšanje varnosti na poti v šolo ali pripravo predlogov za umirjanje prometa. S tem pristopom učenci razvijejo odgovornost, kreativnost in občutek vpliva na spremembe v svoji skupnosti. 
 Vir slike: knjižnica vsebine Microsoft 365</a:t>
            </a:r>
          </a:p>
        </p:txBody>
      </p:sp>
      <p:sp>
        <p:nvSpPr>
          <p:cNvPr id="4" name="Slide Number Placeholder 3"/>
          <p:cNvSpPr>
            <a:spLocks noGrp="1"/>
          </p:cNvSpPr>
          <p:nvPr>
            <p:ph type="sldNum" sz="quarter" idx="5"/>
          </p:nvPr>
        </p:nvSpPr>
        <p:spPr/>
        <p:txBody>
          <a:bodyPr/>
          <a:lstStyle/>
          <a:p>
            <a:fld id="{8EF35339-7485-448D-990B-86CE8DF96C6D}" type="slidenum">
              <a:t>11</a:t>
            </a:fld>
            <a:endParaRPr lang="en-US"/>
          </a:p>
        </p:txBody>
      </p:sp>
    </p:spTree>
    <p:extLst>
      <p:ext uri="{BB962C8B-B14F-4D97-AF65-F5344CB8AC3E}">
        <p14:creationId xmlns:p14="http://schemas.microsoft.com/office/powerpoint/2010/main" val="1171306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Terensko delo predstavlja ključen pristop pri poučevanju trajnostne mobilnosti, saj učencem omogoča, da neposredno opazujejo prometno ureditev, infrastrukturo in ravnanje udeležencev v prometu. V okviru terenskega dela učenci analizirajo kolesarske poti, prehode za pešce, prometno signalizacijo, gostoto prometa ter varnostne elemente v okolici šole ali svojega kraja. S tem pridobijo konkretne podatke, ki jih kasneje uporabijo pri oblikovanju predlogov za izboljšave. Terensko delo učence nauči povezovati teoretično znanje z realnostjo in razumeti, kako prometne ureditve vplivajo na življenje skupnosti. Prav tako razvija opazovalne sposobnosti, sposobnost dokumentiranja ter tehnične veščine, kot so fotografiranje, merjenje ali kartiranje. Učenci pogosto odkrijejo nevarne točke, ki jih odrasli spregledajo, kar povečuje relevantnost njihovega dela. Tak pristop je izjemno motivacijski, saj učenci delujejo izven učilnice in pri tem doživljajo učenje kot praktično, koristno in usmerjeno k spremembam v realnem okolju. 
 Vir slike: knjižnica vsebine Microsoft 365</a:t>
            </a:r>
          </a:p>
        </p:txBody>
      </p:sp>
      <p:sp>
        <p:nvSpPr>
          <p:cNvPr id="4" name="Slide Number Placeholder 3"/>
          <p:cNvSpPr>
            <a:spLocks noGrp="1"/>
          </p:cNvSpPr>
          <p:nvPr>
            <p:ph type="sldNum" sz="quarter" idx="5"/>
          </p:nvPr>
        </p:nvSpPr>
        <p:spPr/>
        <p:txBody>
          <a:bodyPr/>
          <a:lstStyle/>
          <a:p>
            <a:fld id="{8EF35339-7485-448D-990B-86CE8DF96C6D}" type="slidenum">
              <a:t>12</a:t>
            </a:fld>
            <a:endParaRPr lang="en-US"/>
          </a:p>
        </p:txBody>
      </p:sp>
    </p:spTree>
    <p:extLst>
      <p:ext uri="{BB962C8B-B14F-4D97-AF65-F5344CB8AC3E}">
        <p14:creationId xmlns:p14="http://schemas.microsoft.com/office/powerpoint/2010/main" val="2892954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5/12/2026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aslov in vsebina">
    <p:spTree>
      <p:nvGrpSpPr>
        <p:cNvPr id="1" name=""/>
        <p:cNvGrpSpPr/>
        <p:nvPr/>
      </p:nvGrpSpPr>
      <p:grpSpPr>
        <a:xfrm>
          <a:off x="0" y="0"/>
          <a:ext cx="0" cy="0"/>
          <a:chOff x="0" y="0"/>
          <a:chExt cx="0" cy="0"/>
        </a:xfrm>
      </p:grpSpPr>
      <p:sp>
        <p:nvSpPr>
          <p:cNvPr id="11" name="Naslov 10">
            <a:extLst>
              <a:ext uri="{FF2B5EF4-FFF2-40B4-BE49-F238E27FC236}">
                <a16:creationId xmlns:a16="http://schemas.microsoft.com/office/drawing/2014/main" id="{3BB8C943-59DB-E20D-6830-46562F19B3AB}"/>
              </a:ext>
            </a:extLst>
          </p:cNvPr>
          <p:cNvSpPr>
            <a:spLocks noGrp="1"/>
          </p:cNvSpPr>
          <p:nvPr>
            <p:ph type="title" hasCustomPrompt="1"/>
          </p:nvPr>
        </p:nvSpPr>
        <p:spPr>
          <a:xfrm>
            <a:off x="838200" y="511774"/>
            <a:ext cx="10515600" cy="1325563"/>
          </a:xfrm>
        </p:spPr>
        <p:txBody>
          <a:bodyPr>
            <a:normAutofit/>
          </a:bodyPr>
          <a:lstStyle>
            <a:lvl1pPr>
              <a:defRPr sz="4000">
                <a:solidFill>
                  <a:srgbClr val="007C92"/>
                </a:solidFill>
                <a:latin typeface="Calibri" panose="020F0502020204030204" pitchFamily="34" charset="0"/>
                <a:cs typeface="Calibri" panose="020F0502020204030204" pitchFamily="34" charset="0"/>
              </a:defRPr>
            </a:lvl1pPr>
          </a:lstStyle>
          <a:p>
            <a:r>
              <a:rPr lang="sl-SI" dirty="0"/>
              <a:t>Naslov</a:t>
            </a:r>
          </a:p>
        </p:txBody>
      </p:sp>
      <p:sp>
        <p:nvSpPr>
          <p:cNvPr id="15" name="Označba mesta vsebine 2">
            <a:extLst>
              <a:ext uri="{FF2B5EF4-FFF2-40B4-BE49-F238E27FC236}">
                <a16:creationId xmlns:a16="http://schemas.microsoft.com/office/drawing/2014/main" id="{5EECD618-1445-73E4-4936-F2EC1890B662}"/>
              </a:ext>
            </a:extLst>
          </p:cNvPr>
          <p:cNvSpPr>
            <a:spLocks noGrp="1"/>
          </p:cNvSpPr>
          <p:nvPr>
            <p:ph sz="half" idx="1"/>
          </p:nvPr>
        </p:nvSpPr>
        <p:spPr>
          <a:xfrm>
            <a:off x="838199" y="1825625"/>
            <a:ext cx="10515599"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sl-SI" dirty="0"/>
              <a:t>Kliknite za urejanje slogov besedila matrice</a:t>
            </a:r>
          </a:p>
          <a:p>
            <a:pPr lvl="1"/>
            <a:r>
              <a:rPr lang="sl-SI" dirty="0"/>
              <a:t>Druga raven</a:t>
            </a:r>
          </a:p>
          <a:p>
            <a:pPr lvl="2"/>
            <a:r>
              <a:rPr lang="sl-SI" dirty="0"/>
              <a:t>Tretja raven</a:t>
            </a:r>
          </a:p>
          <a:p>
            <a:pPr lvl="3"/>
            <a:r>
              <a:rPr lang="sl-SI" dirty="0"/>
              <a:t>Četrta raven</a:t>
            </a:r>
          </a:p>
          <a:p>
            <a:pPr lvl="4"/>
            <a:r>
              <a:rPr lang="sl-SI" dirty="0"/>
              <a:t>Peta raven</a:t>
            </a:r>
          </a:p>
        </p:txBody>
      </p:sp>
    </p:spTree>
    <p:extLst>
      <p:ext uri="{BB962C8B-B14F-4D97-AF65-F5344CB8AC3E}">
        <p14:creationId xmlns:p14="http://schemas.microsoft.com/office/powerpoint/2010/main" val="22914393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Naslovni diapozitiv">
    <p:spTree>
      <p:nvGrpSpPr>
        <p:cNvPr id="1" name=""/>
        <p:cNvGrpSpPr/>
        <p:nvPr/>
      </p:nvGrpSpPr>
      <p:grpSpPr>
        <a:xfrm>
          <a:off x="0" y="0"/>
          <a:ext cx="0" cy="0"/>
          <a:chOff x="0" y="0"/>
          <a:chExt cx="0" cy="0"/>
        </a:xfrm>
      </p:grpSpPr>
      <p:pic>
        <p:nvPicPr>
          <p:cNvPr id="7" name="Slika 6">
            <a:extLst>
              <a:ext uri="{FF2B5EF4-FFF2-40B4-BE49-F238E27FC236}">
                <a16:creationId xmlns:a16="http://schemas.microsoft.com/office/drawing/2014/main" id="{B76BD61F-404B-6795-942A-55FB924DCC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28700"/>
          </a:xfrm>
          <a:prstGeom prst="rect">
            <a:avLst/>
          </a:prstGeom>
        </p:spPr>
      </p:pic>
      <p:pic>
        <p:nvPicPr>
          <p:cNvPr id="8" name="Slika 7">
            <a:extLst>
              <a:ext uri="{FF2B5EF4-FFF2-40B4-BE49-F238E27FC236}">
                <a16:creationId xmlns:a16="http://schemas.microsoft.com/office/drawing/2014/main" id="{20B3C5BA-0C47-9A01-4083-CC5D577B8F2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191250"/>
            <a:ext cx="12192000" cy="666750"/>
          </a:xfrm>
          <a:prstGeom prst="rect">
            <a:avLst/>
          </a:prstGeom>
        </p:spPr>
      </p:pic>
      <p:cxnSp>
        <p:nvCxnSpPr>
          <p:cNvPr id="9" name="Raven povezovalnik 8">
            <a:extLst>
              <a:ext uri="{FF2B5EF4-FFF2-40B4-BE49-F238E27FC236}">
                <a16:creationId xmlns:a16="http://schemas.microsoft.com/office/drawing/2014/main" id="{6AE4F735-610B-5D5F-010B-F717DE06FE80}"/>
              </a:ext>
            </a:extLst>
          </p:cNvPr>
          <p:cNvCxnSpPr/>
          <p:nvPr userDrawn="1"/>
        </p:nvCxnSpPr>
        <p:spPr>
          <a:xfrm>
            <a:off x="2475611" y="2657434"/>
            <a:ext cx="8859330" cy="0"/>
          </a:xfrm>
          <a:prstGeom prst="line">
            <a:avLst/>
          </a:prstGeom>
          <a:ln>
            <a:solidFill>
              <a:srgbClr val="007C9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0415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5/12/2026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5/12/2026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5/12/2026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5/12/2026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hyperlink" Target="https://www.zurnal24.si/avto/prometna-varnost-smrtne-zrtve-statistika-hudo-poskodovani-avp-slovenija-se-je-povzpela-v-zgornjo-tretjino-drzav-v-eu-438446"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hyperlink" Target="https://www.google.com/url?sa=i&amp;url=https%3A%2F%2Fwww.oracom.fr%2Flife-cycle-of-electric-car-batteries-k.html&amp;psig=AOvVaw0HoGW5lsTPBLIQCkGDGMPu&amp;ust=1709843108323000&amp;source=images&amp;cd=vfe&amp;opi=89978449&amp;ved=0CBUQjhxqFwoTCNiL24q84IQDFQAAAAAdAAAAABAl" TargetMode="External"/><Relationship Id="rId5" Type="http://schemas.openxmlformats.org/officeDocument/2006/relationships/image" Target="../media/image24.jpeg"/><Relationship Id="rId4" Type="http://schemas.openxmlformats.org/officeDocument/2006/relationships/hyperlink" Target="https://www.chemistryworld.com/features/the-drive-to-recycle-lithium-ion-batteries/4012222.articl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hyperlink" Target="https://kazalci.arso.gov.si/sl/content/dnevna-mobilnost-potnikov"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hyperlink" Target="https://kazalci.arso.gov.si/sl/content/izdatki-za-osebno-mobilnost-2"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video.arnes.si/watch/w225qzvxltf0" TargetMode="Externa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a:extLst>
              <a:ext uri="{FF2B5EF4-FFF2-40B4-BE49-F238E27FC236}">
                <a16:creationId xmlns:a16="http://schemas.microsoft.com/office/drawing/2014/main" id="{FBC93EC5-E0C2-FEE3-3B5B-A06F0903DA39}"/>
              </a:ext>
            </a:extLst>
          </p:cNvPr>
          <p:cNvSpPr txBox="1"/>
          <p:nvPr/>
        </p:nvSpPr>
        <p:spPr>
          <a:xfrm>
            <a:off x="2395728" y="2103120"/>
            <a:ext cx="4023360" cy="584775"/>
          </a:xfrm>
          <a:prstGeom prst="rect">
            <a:avLst/>
          </a:prstGeom>
          <a:noFill/>
        </p:spPr>
        <p:txBody>
          <a:bodyPr wrap="square" rtlCol="0">
            <a:spAutoFit/>
          </a:bodyPr>
          <a:lstStyle/>
          <a:p>
            <a:r>
              <a:rPr lang="sl-SI" sz="3200" dirty="0">
                <a:solidFill>
                  <a:srgbClr val="007C92"/>
                </a:solidFill>
              </a:rPr>
              <a:t>Dr. Anton Polšak</a:t>
            </a:r>
          </a:p>
        </p:txBody>
      </p:sp>
      <p:sp>
        <p:nvSpPr>
          <p:cNvPr id="3" name="PoljeZBesedilom 2">
            <a:extLst>
              <a:ext uri="{FF2B5EF4-FFF2-40B4-BE49-F238E27FC236}">
                <a16:creationId xmlns:a16="http://schemas.microsoft.com/office/drawing/2014/main" id="{A89D173F-22D5-0FA8-C4FE-032D520C48BD}"/>
              </a:ext>
            </a:extLst>
          </p:cNvPr>
          <p:cNvSpPr txBox="1"/>
          <p:nvPr/>
        </p:nvSpPr>
        <p:spPr>
          <a:xfrm>
            <a:off x="2395728" y="2687895"/>
            <a:ext cx="8403452" cy="1446550"/>
          </a:xfrm>
          <a:prstGeom prst="rect">
            <a:avLst/>
          </a:prstGeom>
          <a:noFill/>
        </p:spPr>
        <p:txBody>
          <a:bodyPr wrap="square" rtlCol="0">
            <a:spAutoFit/>
          </a:bodyPr>
          <a:lstStyle/>
          <a:p>
            <a:r>
              <a:rPr lang="sl-SI" sz="4400" b="1" dirty="0">
                <a:solidFill>
                  <a:srgbClr val="007C92"/>
                </a:solidFill>
              </a:rPr>
              <a:t>Didaktični pristopi za razvijanje trajnostne mobilnosti</a:t>
            </a:r>
          </a:p>
        </p:txBody>
      </p:sp>
      <p:pic>
        <p:nvPicPr>
          <p:cNvPr id="5" name="Slika 4">
            <a:extLst>
              <a:ext uri="{FF2B5EF4-FFF2-40B4-BE49-F238E27FC236}">
                <a16:creationId xmlns:a16="http://schemas.microsoft.com/office/drawing/2014/main" id="{0AA99C78-49E7-0659-5854-CF3CC9C6D0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215" y="5370047"/>
            <a:ext cx="1615407" cy="1245077"/>
          </a:xfrm>
          <a:prstGeom prst="rect">
            <a:avLst/>
          </a:prstGeom>
        </p:spPr>
      </p:pic>
    </p:spTree>
    <p:extLst>
      <p:ext uri="{BB962C8B-B14F-4D97-AF65-F5344CB8AC3E}">
        <p14:creationId xmlns:p14="http://schemas.microsoft.com/office/powerpoint/2010/main" val="440315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BDF864B-96A9-4C32-864D-F327D9083557}"/>
              </a:ext>
            </a:extLst>
          </p:cNvPr>
          <p:cNvPicPr>
            <a:picLocks noGrp="1" noChangeAspect="1"/>
          </p:cNvPicPr>
          <p:nvPr>
            <p:ph sz="half" idx="1"/>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6" name="Content Placeholder 5" descr="Problem. Attentive teacher standing looking at sad girl sitting with arms folded on her chest at desk with tablet">
            <a:extLst>
              <a:ext uri="{FF2B5EF4-FFF2-40B4-BE49-F238E27FC236}">
                <a16:creationId xmlns:a16="http://schemas.microsoft.com/office/drawing/2014/main" id="{D66C7C31-691B-4251-853F-4FFD0C088EDF}"/>
              </a:ext>
            </a:extLst>
          </p:cNvPr>
          <p:cNvPicPr>
            <a:picLocks noGrp="1" noChangeAspect="1"/>
          </p:cNvPicPr>
          <p:nvPr>
            <p:ph sz="half" idx="2"/>
          </p:nvPr>
        </p:nvPicPr>
        <p:blipFill>
          <a:blip r:embed="rId4"/>
          <a:stretch>
            <a:fillRect/>
          </a:stretch>
        </p:blipFill>
        <p:spPr>
          <a:xfrm>
            <a:off x="5334000" y="0"/>
            <a:ext cx="6858000" cy="6858000"/>
          </a:xfrm>
          <a:prstGeom prst="rect">
            <a:avLst/>
          </a:prstGeom>
        </p:spPr>
      </p:pic>
      <p:sp>
        <p:nvSpPr>
          <p:cNvPr id="7" name="TextBox 6">
            <a:extLst>
              <a:ext uri="{FF2B5EF4-FFF2-40B4-BE49-F238E27FC236}">
                <a16:creationId xmlns:a16="http://schemas.microsoft.com/office/drawing/2014/main" id="{F7BC752E-1653-44B7-80CB-1E23AD834103}"/>
              </a:ext>
            </a:extLst>
          </p:cNvPr>
          <p:cNvSpPr txBox="1"/>
          <p:nvPr/>
        </p:nvSpPr>
        <p:spPr>
          <a:xfrm>
            <a:off x="619125" y="581025"/>
            <a:ext cx="4391025" cy="1005780"/>
          </a:xfrm>
          <a:prstGeom prst="rect">
            <a:avLst/>
          </a:prstGeom>
          <a:noFill/>
        </p:spPr>
        <p:txBody>
          <a:bodyPr wrap="square" rtlCol="0">
            <a:normAutofit/>
          </a:bodyPr>
          <a:lstStyle/>
          <a:p>
            <a:pPr marL="0" algn="l">
              <a:buNone/>
            </a:pPr>
            <a:r>
              <a:rPr lang="sl-SI" sz="2800" b="1" noProof="0" dirty="0">
                <a:solidFill>
                  <a:srgbClr val="1B334D"/>
                </a:solidFill>
                <a:effectLst/>
              </a:rPr>
              <a:t>Učenje z raziskovanjem</a:t>
            </a:r>
            <a:r>
              <a:rPr lang="sl-SI" sz="2800" b="1" noProof="0" dirty="0">
                <a:effectLst/>
              </a:rPr>
              <a:t> </a:t>
            </a:r>
            <a:endParaRPr lang="sl-SI" sz="2800" b="1" noProof="0" dirty="0"/>
          </a:p>
        </p:txBody>
      </p:sp>
      <p:sp>
        <p:nvSpPr>
          <p:cNvPr id="8" name="TextBox 7">
            <a:extLst>
              <a:ext uri="{FF2B5EF4-FFF2-40B4-BE49-F238E27FC236}">
                <a16:creationId xmlns:a16="http://schemas.microsoft.com/office/drawing/2014/main" id="{6B6A0F20-6AD6-4345-B943-3389094EFF7A}"/>
              </a:ext>
            </a:extLst>
          </p:cNvPr>
          <p:cNvSpPr txBox="1"/>
          <p:nvPr/>
        </p:nvSpPr>
        <p:spPr>
          <a:xfrm>
            <a:off x="619124" y="1216522"/>
            <a:ext cx="4391025" cy="205680"/>
          </a:xfrm>
          <a:prstGeom prst="rect">
            <a:avLst/>
          </a:prstGeom>
          <a:noFill/>
        </p:spPr>
        <p:txBody>
          <a:bodyPr wrap="square" rtlCol="0">
            <a:noAutofit/>
          </a:bodyPr>
          <a:lstStyle/>
          <a:p>
            <a:pPr marL="0" algn="l">
              <a:buNone/>
            </a:pPr>
            <a:r>
              <a:rPr lang="sl-SI" sz="2000" b="1" noProof="0" dirty="0">
                <a:solidFill>
                  <a:srgbClr val="1B334D"/>
                </a:solidFill>
                <a:effectLst/>
              </a:rPr>
              <a:t>Raziskovalna vprašanja in metode</a:t>
            </a:r>
            <a:r>
              <a:rPr lang="sl-SI" sz="2000" b="1" noProof="0" dirty="0">
                <a:effectLst/>
              </a:rPr>
              <a:t> </a:t>
            </a:r>
            <a:endParaRPr lang="sl-SI" sz="2000" b="1" noProof="0" dirty="0"/>
          </a:p>
        </p:txBody>
      </p:sp>
      <p:sp>
        <p:nvSpPr>
          <p:cNvPr id="9" name="TextBox 8">
            <a:extLst>
              <a:ext uri="{FF2B5EF4-FFF2-40B4-BE49-F238E27FC236}">
                <a16:creationId xmlns:a16="http://schemas.microsoft.com/office/drawing/2014/main" id="{855BBCF9-16BE-449B-9C91-E16E015691FD}"/>
              </a:ext>
            </a:extLst>
          </p:cNvPr>
          <p:cNvSpPr txBox="1"/>
          <p:nvPr/>
        </p:nvSpPr>
        <p:spPr>
          <a:xfrm>
            <a:off x="619123" y="1542244"/>
            <a:ext cx="4611638" cy="668387"/>
          </a:xfrm>
          <a:prstGeom prst="rect">
            <a:avLst/>
          </a:prstGeom>
          <a:noFill/>
        </p:spPr>
        <p:txBody>
          <a:bodyPr wrap="square" rtlCol="0">
            <a:noAutofit/>
          </a:bodyPr>
          <a:lstStyle/>
          <a:p>
            <a:pPr marL="0" algn="l">
              <a:spcBef>
                <a:spcPts val="750"/>
              </a:spcBef>
              <a:buNone/>
            </a:pPr>
            <a:r>
              <a:rPr lang="sl-SI" sz="2000" noProof="0" dirty="0">
                <a:solidFill>
                  <a:srgbClr val="1B334D"/>
                </a:solidFill>
                <a:effectLst/>
              </a:rPr>
              <a:t>Učenci oblikujejo vprašanja, hipoteze in</a:t>
            </a:r>
            <a:br>
              <a:rPr lang="sl-SI" sz="2000" noProof="0" dirty="0">
                <a:solidFill>
                  <a:srgbClr val="1B334D"/>
                </a:solidFill>
                <a:effectLst/>
              </a:rPr>
            </a:br>
            <a:r>
              <a:rPr lang="sl-SI" sz="2000" noProof="0" dirty="0">
                <a:solidFill>
                  <a:srgbClr val="1B334D"/>
                </a:solidFill>
                <a:effectLst/>
              </a:rPr>
              <a:t>zbirajo podatke z anketami, opazovanjem,</a:t>
            </a:r>
            <a:br>
              <a:rPr lang="sl-SI" sz="2000" noProof="0" dirty="0">
                <a:solidFill>
                  <a:srgbClr val="1B334D"/>
                </a:solidFill>
                <a:effectLst/>
              </a:rPr>
            </a:br>
            <a:r>
              <a:rPr lang="sl-SI" sz="2000" noProof="0" dirty="0">
                <a:solidFill>
                  <a:srgbClr val="1B334D"/>
                </a:solidFill>
                <a:effectLst/>
              </a:rPr>
              <a:t>intervjuji ter meritvami v okolju.</a:t>
            </a:r>
            <a:r>
              <a:rPr lang="sl-SI" sz="2000" noProof="0" dirty="0">
                <a:effectLst/>
              </a:rPr>
              <a:t> </a:t>
            </a:r>
            <a:endParaRPr lang="sl-SI" sz="2000" noProof="0" dirty="0"/>
          </a:p>
        </p:txBody>
      </p:sp>
      <p:sp>
        <p:nvSpPr>
          <p:cNvPr id="10" name="TextBox 9">
            <a:extLst>
              <a:ext uri="{FF2B5EF4-FFF2-40B4-BE49-F238E27FC236}">
                <a16:creationId xmlns:a16="http://schemas.microsoft.com/office/drawing/2014/main" id="{84A6CC3C-23D3-4CBC-9FE3-3B095E22BE97}"/>
              </a:ext>
            </a:extLst>
          </p:cNvPr>
          <p:cNvSpPr txBox="1"/>
          <p:nvPr/>
        </p:nvSpPr>
        <p:spPr>
          <a:xfrm>
            <a:off x="619120" y="2638724"/>
            <a:ext cx="4391025" cy="205680"/>
          </a:xfrm>
          <a:prstGeom prst="rect">
            <a:avLst/>
          </a:prstGeom>
          <a:noFill/>
        </p:spPr>
        <p:txBody>
          <a:bodyPr wrap="square" rtlCol="0">
            <a:noAutofit/>
          </a:bodyPr>
          <a:lstStyle/>
          <a:p>
            <a:pPr marL="0" algn="l">
              <a:spcBef>
                <a:spcPts val="1050"/>
              </a:spcBef>
              <a:buNone/>
            </a:pPr>
            <a:r>
              <a:rPr lang="sl-SI" sz="2000" b="1" noProof="0" dirty="0">
                <a:solidFill>
                  <a:srgbClr val="1B334D"/>
                </a:solidFill>
                <a:effectLst/>
              </a:rPr>
              <a:t>Povezovanje vidikov mobilnosti</a:t>
            </a:r>
            <a:r>
              <a:rPr lang="sl-SI" sz="2000" b="1" noProof="0" dirty="0">
                <a:effectLst/>
              </a:rPr>
              <a:t> </a:t>
            </a:r>
            <a:endParaRPr lang="sl-SI" sz="2000" b="1" noProof="0" dirty="0"/>
          </a:p>
        </p:txBody>
      </p:sp>
      <p:sp>
        <p:nvSpPr>
          <p:cNvPr id="11" name="TextBox 10">
            <a:extLst>
              <a:ext uri="{FF2B5EF4-FFF2-40B4-BE49-F238E27FC236}">
                <a16:creationId xmlns:a16="http://schemas.microsoft.com/office/drawing/2014/main" id="{0107F0B0-0EAF-46E0-ADC5-A48D9B334DEF}"/>
              </a:ext>
            </a:extLst>
          </p:cNvPr>
          <p:cNvSpPr txBox="1"/>
          <p:nvPr/>
        </p:nvSpPr>
        <p:spPr>
          <a:xfrm>
            <a:off x="619120" y="2924694"/>
            <a:ext cx="4391025" cy="445591"/>
          </a:xfrm>
          <a:prstGeom prst="rect">
            <a:avLst/>
          </a:prstGeom>
          <a:noFill/>
        </p:spPr>
        <p:txBody>
          <a:bodyPr wrap="square" rtlCol="0">
            <a:noAutofit/>
          </a:bodyPr>
          <a:lstStyle/>
          <a:p>
            <a:pPr marL="0" algn="l">
              <a:spcBef>
                <a:spcPts val="750"/>
              </a:spcBef>
              <a:buNone/>
            </a:pPr>
            <a:r>
              <a:rPr lang="sl-SI" sz="2000" noProof="0" dirty="0">
                <a:solidFill>
                  <a:srgbClr val="1B334D"/>
                </a:solidFill>
                <a:effectLst/>
              </a:rPr>
              <a:t>Prepletajo družbene, </a:t>
            </a:r>
            <a:r>
              <a:rPr lang="sl-SI" sz="2000" noProof="0" dirty="0" err="1">
                <a:solidFill>
                  <a:srgbClr val="1B334D"/>
                </a:solidFill>
                <a:effectLst/>
              </a:rPr>
              <a:t>okoljske</a:t>
            </a:r>
            <a:r>
              <a:rPr lang="sl-SI" sz="2000" noProof="0" dirty="0">
                <a:solidFill>
                  <a:srgbClr val="1B334D"/>
                </a:solidFill>
                <a:effectLst/>
              </a:rPr>
              <a:t> in tehnične dejavnike trajnostne mobilnosti.</a:t>
            </a:r>
            <a:r>
              <a:rPr lang="sl-SI" sz="2000" noProof="0" dirty="0">
                <a:effectLst/>
              </a:rPr>
              <a:t> </a:t>
            </a:r>
            <a:endParaRPr lang="sl-SI" sz="2000" noProof="0" dirty="0"/>
          </a:p>
        </p:txBody>
      </p:sp>
      <p:sp>
        <p:nvSpPr>
          <p:cNvPr id="12" name="TextBox 11">
            <a:extLst>
              <a:ext uri="{FF2B5EF4-FFF2-40B4-BE49-F238E27FC236}">
                <a16:creationId xmlns:a16="http://schemas.microsoft.com/office/drawing/2014/main" id="{8B5E40D1-861B-4048-9AA7-DCF1C76274CE}"/>
              </a:ext>
            </a:extLst>
          </p:cNvPr>
          <p:cNvSpPr txBox="1"/>
          <p:nvPr/>
        </p:nvSpPr>
        <p:spPr>
          <a:xfrm>
            <a:off x="619120" y="3954790"/>
            <a:ext cx="4391025" cy="205680"/>
          </a:xfrm>
          <a:prstGeom prst="rect">
            <a:avLst/>
          </a:prstGeom>
          <a:noFill/>
        </p:spPr>
        <p:txBody>
          <a:bodyPr wrap="square" rtlCol="0">
            <a:noAutofit/>
          </a:bodyPr>
          <a:lstStyle/>
          <a:p>
            <a:pPr marL="0" algn="l">
              <a:spcBef>
                <a:spcPts val="1050"/>
              </a:spcBef>
              <a:buNone/>
            </a:pPr>
            <a:r>
              <a:rPr lang="sl-SI" sz="2000" b="1" noProof="0" dirty="0">
                <a:solidFill>
                  <a:srgbClr val="1B334D"/>
                </a:solidFill>
                <a:effectLst/>
              </a:rPr>
              <a:t>Analiza podatkov in sklepi</a:t>
            </a:r>
            <a:r>
              <a:rPr lang="sl-SI" sz="2000" b="1" noProof="0" dirty="0">
                <a:effectLst/>
              </a:rPr>
              <a:t> </a:t>
            </a:r>
            <a:endParaRPr lang="sl-SI" sz="2000" b="1" noProof="0" dirty="0"/>
          </a:p>
        </p:txBody>
      </p:sp>
      <p:sp>
        <p:nvSpPr>
          <p:cNvPr id="13" name="TextBox 12">
            <a:extLst>
              <a:ext uri="{FF2B5EF4-FFF2-40B4-BE49-F238E27FC236}">
                <a16:creationId xmlns:a16="http://schemas.microsoft.com/office/drawing/2014/main" id="{2807B00E-F293-4D80-987A-DD84684B453A}"/>
              </a:ext>
            </a:extLst>
          </p:cNvPr>
          <p:cNvSpPr txBox="1"/>
          <p:nvPr/>
        </p:nvSpPr>
        <p:spPr>
          <a:xfrm>
            <a:off x="619120" y="4269770"/>
            <a:ext cx="4391025" cy="826310"/>
          </a:xfrm>
          <a:prstGeom prst="rect">
            <a:avLst/>
          </a:prstGeom>
          <a:noFill/>
        </p:spPr>
        <p:txBody>
          <a:bodyPr wrap="square" rtlCol="0">
            <a:noAutofit/>
          </a:bodyPr>
          <a:lstStyle/>
          <a:p>
            <a:pPr marL="0" algn="l">
              <a:spcBef>
                <a:spcPts val="750"/>
              </a:spcBef>
              <a:buNone/>
            </a:pPr>
            <a:r>
              <a:rPr lang="sl-SI" sz="2000" noProof="0" dirty="0">
                <a:solidFill>
                  <a:srgbClr val="1B334D"/>
                </a:solidFill>
                <a:effectLst/>
              </a:rPr>
              <a:t>Primerjajo vplive prometa, obdelajo grafe in tabele ter oblikujejo dokaze podprte zaključke.</a:t>
            </a:r>
            <a:r>
              <a:rPr lang="sl-SI" sz="2000" noProof="0" dirty="0">
                <a:effectLst/>
              </a:rPr>
              <a:t> </a:t>
            </a:r>
            <a:endParaRPr lang="sl-SI" sz="2000" noProof="0" dirty="0"/>
          </a:p>
        </p:txBody>
      </p:sp>
      <p:sp>
        <p:nvSpPr>
          <p:cNvPr id="14" name="TextBox 13">
            <a:extLst>
              <a:ext uri="{FF2B5EF4-FFF2-40B4-BE49-F238E27FC236}">
                <a16:creationId xmlns:a16="http://schemas.microsoft.com/office/drawing/2014/main" id="{B2FDFACD-9FE9-4BD9-B9AF-ECC9E12B85A5}"/>
              </a:ext>
            </a:extLst>
          </p:cNvPr>
          <p:cNvSpPr txBox="1"/>
          <p:nvPr/>
        </p:nvSpPr>
        <p:spPr>
          <a:xfrm>
            <a:off x="619120" y="5272677"/>
            <a:ext cx="4391025" cy="205680"/>
          </a:xfrm>
          <a:prstGeom prst="rect">
            <a:avLst/>
          </a:prstGeom>
          <a:noFill/>
        </p:spPr>
        <p:txBody>
          <a:bodyPr wrap="square" rtlCol="0">
            <a:noAutofit/>
          </a:bodyPr>
          <a:lstStyle/>
          <a:p>
            <a:pPr marL="0" algn="l">
              <a:spcBef>
                <a:spcPts val="1050"/>
              </a:spcBef>
              <a:buNone/>
            </a:pPr>
            <a:r>
              <a:rPr lang="sl-SI" sz="2000" b="1" noProof="0" dirty="0">
                <a:solidFill>
                  <a:srgbClr val="1B334D"/>
                </a:solidFill>
                <a:effectLst/>
              </a:rPr>
              <a:t>Argumentiranje in učinek</a:t>
            </a:r>
            <a:r>
              <a:rPr lang="sl-SI" sz="2000" b="1" noProof="0" dirty="0">
                <a:effectLst/>
              </a:rPr>
              <a:t> </a:t>
            </a:r>
            <a:endParaRPr lang="sl-SI" sz="2000" b="1" noProof="0" dirty="0"/>
          </a:p>
        </p:txBody>
      </p:sp>
      <p:sp>
        <p:nvSpPr>
          <p:cNvPr id="15" name="TextBox 14">
            <a:extLst>
              <a:ext uri="{FF2B5EF4-FFF2-40B4-BE49-F238E27FC236}">
                <a16:creationId xmlns:a16="http://schemas.microsoft.com/office/drawing/2014/main" id="{34C68CFA-A256-4380-BB3E-D47B6FCE412C}"/>
              </a:ext>
            </a:extLst>
          </p:cNvPr>
          <p:cNvSpPr txBox="1"/>
          <p:nvPr/>
        </p:nvSpPr>
        <p:spPr>
          <a:xfrm>
            <a:off x="619120" y="5602942"/>
            <a:ext cx="4611637" cy="1335348"/>
          </a:xfrm>
          <a:prstGeom prst="rect">
            <a:avLst/>
          </a:prstGeom>
          <a:noFill/>
        </p:spPr>
        <p:txBody>
          <a:bodyPr wrap="square" rtlCol="0">
            <a:noAutofit/>
          </a:bodyPr>
          <a:lstStyle/>
          <a:p>
            <a:pPr marL="0" algn="l">
              <a:spcBef>
                <a:spcPts val="750"/>
              </a:spcBef>
              <a:buNone/>
            </a:pPr>
            <a:r>
              <a:rPr lang="sl-SI" sz="2000" noProof="0" dirty="0">
                <a:solidFill>
                  <a:srgbClr val="1B334D"/>
                </a:solidFill>
                <a:effectLst/>
              </a:rPr>
              <a:t>Predlagajo rešitve (npr. manj prometa pred</a:t>
            </a:r>
            <a:br>
              <a:rPr lang="sl-SI" sz="2000" noProof="0" dirty="0">
                <a:solidFill>
                  <a:srgbClr val="1B334D"/>
                </a:solidFill>
                <a:effectLst/>
              </a:rPr>
            </a:br>
            <a:r>
              <a:rPr lang="sl-SI" sz="2000" noProof="0" dirty="0">
                <a:solidFill>
                  <a:srgbClr val="1B334D"/>
                </a:solidFill>
                <a:effectLst/>
              </a:rPr>
              <a:t>šolo) in jih utemeljijo z lastnimi raziskavami.</a:t>
            </a:r>
            <a:r>
              <a:rPr lang="sl-SI" sz="2000" noProof="0" dirty="0">
                <a:effectLst/>
              </a:rPr>
              <a:t> </a:t>
            </a:r>
            <a:endParaRPr lang="sl-SI" sz="2000" noProof="0" dirty="0"/>
          </a:p>
        </p:txBody>
      </p:sp>
    </p:spTree>
    <p:extLst>
      <p:ext uri="{BB962C8B-B14F-4D97-AF65-F5344CB8AC3E}">
        <p14:creationId xmlns:p14="http://schemas.microsoft.com/office/powerpoint/2010/main" val="1991091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E0908D4-B7C8-4F2B-8E67-1170683CA381}"/>
              </a:ext>
            </a:extLst>
          </p:cNvPr>
          <p:cNvPicPr>
            <a:picLocks noGrp="1" noChangeAspect="1"/>
          </p:cNvPicPr>
          <p:nvPr>
            <p:ph sz="half" idx="1"/>
          </p:nvPr>
        </p:nvPicPr>
        <p:blipFill>
          <a:blip>
            <a:extLst>
              <a:ext uri="{96DAC541-7B7A-43D3-8B79-37D633B846F1}">
                <asvg:svgBlip xmlns:asvg="http://schemas.microsoft.com/office/drawing/2016/SVG/main" r:embed="rId3"/>
              </a:ext>
            </a:extLst>
          </a:blip>
          <a:stretch>
            <a:fillRect/>
          </a:stretch>
        </p:blipFill>
        <p:spPr>
          <a:xfrm>
            <a:off x="0" y="7962"/>
            <a:ext cx="12192000" cy="6858000"/>
          </a:xfrm>
          <a:prstGeom prst="rect">
            <a:avLst/>
          </a:prstGeom>
        </p:spPr>
      </p:pic>
      <p:pic>
        <p:nvPicPr>
          <p:cNvPr id="6" name="Content Placeholder 5" descr="Group Of College Students Collaborating On Project In Library">
            <a:extLst>
              <a:ext uri="{FF2B5EF4-FFF2-40B4-BE49-F238E27FC236}">
                <a16:creationId xmlns:a16="http://schemas.microsoft.com/office/drawing/2014/main" id="{8502F90F-85A3-4875-90A4-B87691875632}"/>
              </a:ext>
            </a:extLst>
          </p:cNvPr>
          <p:cNvPicPr>
            <a:picLocks noGrp="1" noChangeAspect="1"/>
          </p:cNvPicPr>
          <p:nvPr>
            <p:ph sz="half" idx="2"/>
          </p:nvPr>
        </p:nvPicPr>
        <p:blipFill>
          <a:blip r:embed="rId4"/>
          <a:stretch>
            <a:fillRect/>
          </a:stretch>
        </p:blipFill>
        <p:spPr>
          <a:xfrm>
            <a:off x="0" y="0"/>
            <a:ext cx="6858000" cy="6858000"/>
          </a:xfrm>
          <a:prstGeom prst="rect">
            <a:avLst/>
          </a:prstGeom>
        </p:spPr>
      </p:pic>
      <p:sp>
        <p:nvSpPr>
          <p:cNvPr id="7" name="TextBox 6">
            <a:extLst>
              <a:ext uri="{FF2B5EF4-FFF2-40B4-BE49-F238E27FC236}">
                <a16:creationId xmlns:a16="http://schemas.microsoft.com/office/drawing/2014/main" id="{CCDF395A-38A3-4362-8606-D584B5243294}"/>
              </a:ext>
            </a:extLst>
          </p:cNvPr>
          <p:cNvSpPr txBox="1"/>
          <p:nvPr/>
        </p:nvSpPr>
        <p:spPr>
          <a:xfrm>
            <a:off x="7200900" y="581025"/>
            <a:ext cx="4391025" cy="667672"/>
          </a:xfrm>
          <a:prstGeom prst="rect">
            <a:avLst/>
          </a:prstGeom>
          <a:noFill/>
        </p:spPr>
        <p:txBody>
          <a:bodyPr wrap="square" rtlCol="0">
            <a:normAutofit/>
          </a:bodyPr>
          <a:lstStyle/>
          <a:p>
            <a:pPr marL="0" algn="l">
              <a:buNone/>
            </a:pPr>
            <a:r>
              <a:rPr lang="sl-SI" sz="2800" b="1" noProof="0" dirty="0">
                <a:solidFill>
                  <a:srgbClr val="002060"/>
                </a:solidFill>
                <a:effectLst/>
              </a:rPr>
              <a:t>Problemsko učenje </a:t>
            </a:r>
            <a:endParaRPr lang="sl-SI" sz="2800" b="1" noProof="0" dirty="0">
              <a:solidFill>
                <a:srgbClr val="002060"/>
              </a:solidFill>
            </a:endParaRPr>
          </a:p>
        </p:txBody>
      </p:sp>
      <p:sp>
        <p:nvSpPr>
          <p:cNvPr id="8" name="TextBox 7">
            <a:extLst>
              <a:ext uri="{FF2B5EF4-FFF2-40B4-BE49-F238E27FC236}">
                <a16:creationId xmlns:a16="http://schemas.microsoft.com/office/drawing/2014/main" id="{159211FA-DC71-457C-A54E-2BCC274BFDF3}"/>
              </a:ext>
            </a:extLst>
          </p:cNvPr>
          <p:cNvSpPr txBox="1"/>
          <p:nvPr/>
        </p:nvSpPr>
        <p:spPr>
          <a:xfrm>
            <a:off x="7200897" y="1218159"/>
            <a:ext cx="4391025" cy="205680"/>
          </a:xfrm>
          <a:prstGeom prst="rect">
            <a:avLst/>
          </a:prstGeom>
          <a:noFill/>
        </p:spPr>
        <p:txBody>
          <a:bodyPr wrap="square" rtlCol="0">
            <a:noAutofit/>
          </a:bodyPr>
          <a:lstStyle/>
          <a:p>
            <a:pPr marL="0" algn="l">
              <a:buNone/>
            </a:pPr>
            <a:r>
              <a:rPr lang="sl-SI" sz="2000" b="1" noProof="0" dirty="0">
                <a:effectLst/>
              </a:rPr>
              <a:t>Kaj je to? </a:t>
            </a:r>
            <a:endParaRPr lang="sl-SI" sz="2000" b="1" noProof="0" dirty="0"/>
          </a:p>
        </p:txBody>
      </p:sp>
      <p:sp>
        <p:nvSpPr>
          <p:cNvPr id="9" name="TextBox 8">
            <a:extLst>
              <a:ext uri="{FF2B5EF4-FFF2-40B4-BE49-F238E27FC236}">
                <a16:creationId xmlns:a16="http://schemas.microsoft.com/office/drawing/2014/main" id="{48FEEA43-8B10-44C5-807F-00A61610DB96}"/>
              </a:ext>
            </a:extLst>
          </p:cNvPr>
          <p:cNvSpPr txBox="1"/>
          <p:nvPr/>
        </p:nvSpPr>
        <p:spPr>
          <a:xfrm>
            <a:off x="7200896" y="1555450"/>
            <a:ext cx="4391025" cy="617041"/>
          </a:xfrm>
          <a:prstGeom prst="rect">
            <a:avLst/>
          </a:prstGeom>
          <a:noFill/>
        </p:spPr>
        <p:txBody>
          <a:bodyPr wrap="square" rtlCol="0">
            <a:noAutofit/>
          </a:bodyPr>
          <a:lstStyle/>
          <a:p>
            <a:pPr marL="0" marR="0" algn="l">
              <a:spcBef>
                <a:spcPts val="750"/>
              </a:spcBef>
              <a:buNone/>
            </a:pPr>
            <a:r>
              <a:rPr lang="sl-SI" sz="2000" noProof="0" dirty="0">
                <a:solidFill>
                  <a:srgbClr val="1B334D"/>
                </a:solidFill>
                <a:effectLst/>
              </a:rPr>
              <a:t>Pristop, ki izhaja iz resničnih izzivov trajnostne mobilnosti; učenci aktivno iščejo izvedljive rešitve, usklajene z lokalnim okoljem.</a:t>
            </a:r>
            <a:r>
              <a:rPr lang="sl-SI" sz="2000" noProof="0" dirty="0">
                <a:effectLst/>
              </a:rPr>
              <a:t> </a:t>
            </a:r>
            <a:endParaRPr lang="sl-SI" sz="2000" noProof="0" dirty="0"/>
          </a:p>
        </p:txBody>
      </p:sp>
      <p:sp>
        <p:nvSpPr>
          <p:cNvPr id="10" name="TextBox 9">
            <a:extLst>
              <a:ext uri="{FF2B5EF4-FFF2-40B4-BE49-F238E27FC236}">
                <a16:creationId xmlns:a16="http://schemas.microsoft.com/office/drawing/2014/main" id="{B62702BC-A7A2-4F58-A05F-D57E744CCAC0}"/>
              </a:ext>
            </a:extLst>
          </p:cNvPr>
          <p:cNvSpPr txBox="1"/>
          <p:nvPr/>
        </p:nvSpPr>
        <p:spPr>
          <a:xfrm>
            <a:off x="7200895" y="2803600"/>
            <a:ext cx="4391025" cy="205680"/>
          </a:xfrm>
          <a:prstGeom prst="rect">
            <a:avLst/>
          </a:prstGeom>
          <a:noFill/>
        </p:spPr>
        <p:txBody>
          <a:bodyPr wrap="square" rtlCol="0">
            <a:noAutofit/>
          </a:bodyPr>
          <a:lstStyle/>
          <a:p>
            <a:pPr marL="0" algn="l">
              <a:spcBef>
                <a:spcPts val="750"/>
              </a:spcBef>
              <a:buNone/>
            </a:pPr>
            <a:r>
              <a:rPr lang="sl-SI" sz="2000" b="1" noProof="0" dirty="0">
                <a:effectLst/>
              </a:rPr>
              <a:t>Postopek</a:t>
            </a:r>
            <a:r>
              <a:rPr lang="sl-SI" sz="2000" noProof="0" dirty="0">
                <a:effectLst/>
              </a:rPr>
              <a:t> </a:t>
            </a:r>
            <a:endParaRPr lang="sl-SI" sz="2000" noProof="0" dirty="0"/>
          </a:p>
        </p:txBody>
      </p:sp>
      <p:sp>
        <p:nvSpPr>
          <p:cNvPr id="11" name="TextBox 10">
            <a:extLst>
              <a:ext uri="{FF2B5EF4-FFF2-40B4-BE49-F238E27FC236}">
                <a16:creationId xmlns:a16="http://schemas.microsoft.com/office/drawing/2014/main" id="{77B8BB95-BC5C-4FFE-91FE-1630C4781939}"/>
              </a:ext>
            </a:extLst>
          </p:cNvPr>
          <p:cNvSpPr txBox="1"/>
          <p:nvPr/>
        </p:nvSpPr>
        <p:spPr>
          <a:xfrm>
            <a:off x="7200895" y="3082182"/>
            <a:ext cx="4853448" cy="952721"/>
          </a:xfrm>
          <a:prstGeom prst="rect">
            <a:avLst/>
          </a:prstGeom>
          <a:noFill/>
        </p:spPr>
        <p:txBody>
          <a:bodyPr wrap="square" rtlCol="0">
            <a:noAutofit/>
          </a:bodyPr>
          <a:lstStyle/>
          <a:p>
            <a:pPr marL="0" marR="0" algn="l">
              <a:spcBef>
                <a:spcPts val="750"/>
              </a:spcBef>
              <a:buNone/>
            </a:pPr>
            <a:r>
              <a:rPr lang="sl-SI" sz="2000" noProof="0" dirty="0">
                <a:solidFill>
                  <a:srgbClr val="1B334D"/>
                </a:solidFill>
                <a:effectLst/>
              </a:rPr>
              <a:t>Učitelj predstavi problem (npr. gneča pred šolo); učenci oblikujejo hipoteze, analizirajo dejavnike in predlagajo ukrepe.</a:t>
            </a:r>
            <a:r>
              <a:rPr lang="sl-SI" sz="2000" noProof="0" dirty="0">
                <a:effectLst/>
              </a:rPr>
              <a:t> </a:t>
            </a:r>
            <a:endParaRPr lang="sl-SI" sz="2000" noProof="0" dirty="0"/>
          </a:p>
        </p:txBody>
      </p:sp>
      <p:sp>
        <p:nvSpPr>
          <p:cNvPr id="12" name="TextBox 11">
            <a:extLst>
              <a:ext uri="{FF2B5EF4-FFF2-40B4-BE49-F238E27FC236}">
                <a16:creationId xmlns:a16="http://schemas.microsoft.com/office/drawing/2014/main" id="{D8A608E3-A201-4441-BB5D-96231AF2590C}"/>
              </a:ext>
            </a:extLst>
          </p:cNvPr>
          <p:cNvSpPr txBox="1"/>
          <p:nvPr/>
        </p:nvSpPr>
        <p:spPr>
          <a:xfrm>
            <a:off x="7200895" y="4280936"/>
            <a:ext cx="4391025" cy="205680"/>
          </a:xfrm>
          <a:prstGeom prst="rect">
            <a:avLst/>
          </a:prstGeom>
          <a:noFill/>
        </p:spPr>
        <p:txBody>
          <a:bodyPr wrap="square" rtlCol="0">
            <a:noAutofit/>
          </a:bodyPr>
          <a:lstStyle/>
          <a:p>
            <a:pPr marL="0" algn="l">
              <a:spcBef>
                <a:spcPts val="750"/>
              </a:spcBef>
              <a:buNone/>
            </a:pPr>
            <a:r>
              <a:rPr lang="sl-SI" sz="2000" b="1" noProof="0" dirty="0">
                <a:effectLst/>
              </a:rPr>
              <a:t>Razvijane veščin </a:t>
            </a:r>
            <a:endParaRPr lang="sl-SI" sz="2000" b="1" noProof="0" dirty="0"/>
          </a:p>
        </p:txBody>
      </p:sp>
      <p:sp>
        <p:nvSpPr>
          <p:cNvPr id="13" name="TextBox 12">
            <a:extLst>
              <a:ext uri="{FF2B5EF4-FFF2-40B4-BE49-F238E27FC236}">
                <a16:creationId xmlns:a16="http://schemas.microsoft.com/office/drawing/2014/main" id="{A55A8C9D-43CB-4CD0-BE30-64945488EA98}"/>
              </a:ext>
            </a:extLst>
          </p:cNvPr>
          <p:cNvSpPr txBox="1"/>
          <p:nvPr/>
        </p:nvSpPr>
        <p:spPr>
          <a:xfrm>
            <a:off x="7200895" y="4618545"/>
            <a:ext cx="4391022" cy="907096"/>
          </a:xfrm>
          <a:prstGeom prst="rect">
            <a:avLst/>
          </a:prstGeom>
          <a:noFill/>
        </p:spPr>
        <p:txBody>
          <a:bodyPr wrap="square" rtlCol="0">
            <a:noAutofit/>
          </a:bodyPr>
          <a:lstStyle/>
          <a:p>
            <a:pPr marL="0" marR="0" algn="l">
              <a:spcBef>
                <a:spcPts val="750"/>
              </a:spcBef>
              <a:buNone/>
            </a:pPr>
            <a:r>
              <a:rPr lang="sl-SI" sz="2000" noProof="0" dirty="0">
                <a:solidFill>
                  <a:srgbClr val="1B334D"/>
                </a:solidFill>
                <a:effectLst/>
              </a:rPr>
              <a:t>Kritično mišljenje, sodelovanje in sistemsko razmišljanje (promet–okolje–zdravje–prostor).</a:t>
            </a:r>
            <a:r>
              <a:rPr lang="sl-SI" sz="2000" noProof="0" dirty="0">
                <a:effectLst/>
              </a:rPr>
              <a:t> </a:t>
            </a:r>
            <a:endParaRPr lang="sl-SI" sz="2000" noProof="0" dirty="0"/>
          </a:p>
        </p:txBody>
      </p:sp>
      <p:sp>
        <p:nvSpPr>
          <p:cNvPr id="14" name="TextBox 13">
            <a:extLst>
              <a:ext uri="{FF2B5EF4-FFF2-40B4-BE49-F238E27FC236}">
                <a16:creationId xmlns:a16="http://schemas.microsoft.com/office/drawing/2014/main" id="{6D0BE5EE-3CC8-4DBF-8B61-AD78EA35AC2B}"/>
              </a:ext>
            </a:extLst>
          </p:cNvPr>
          <p:cNvSpPr txBox="1"/>
          <p:nvPr/>
        </p:nvSpPr>
        <p:spPr>
          <a:xfrm>
            <a:off x="7200895" y="5582839"/>
            <a:ext cx="4391025" cy="205680"/>
          </a:xfrm>
          <a:prstGeom prst="rect">
            <a:avLst/>
          </a:prstGeom>
          <a:noFill/>
        </p:spPr>
        <p:txBody>
          <a:bodyPr wrap="square" rtlCol="0">
            <a:noAutofit/>
          </a:bodyPr>
          <a:lstStyle/>
          <a:p>
            <a:pPr marL="0" algn="l">
              <a:spcBef>
                <a:spcPts val="750"/>
              </a:spcBef>
              <a:buNone/>
            </a:pPr>
            <a:r>
              <a:rPr lang="sl-SI" sz="2000" b="1" noProof="0" dirty="0">
                <a:effectLst/>
              </a:rPr>
              <a:t>Primeri nalog </a:t>
            </a:r>
            <a:endParaRPr lang="sl-SI" sz="2000" b="1" noProof="0" dirty="0"/>
          </a:p>
        </p:txBody>
      </p:sp>
      <p:sp>
        <p:nvSpPr>
          <p:cNvPr id="15" name="TextBox 14">
            <a:extLst>
              <a:ext uri="{FF2B5EF4-FFF2-40B4-BE49-F238E27FC236}">
                <a16:creationId xmlns:a16="http://schemas.microsoft.com/office/drawing/2014/main" id="{F675B640-7801-4B00-8798-67BE46F5913C}"/>
              </a:ext>
            </a:extLst>
          </p:cNvPr>
          <p:cNvSpPr txBox="1"/>
          <p:nvPr/>
        </p:nvSpPr>
        <p:spPr>
          <a:xfrm>
            <a:off x="7200895" y="5897317"/>
            <a:ext cx="4745294" cy="952721"/>
          </a:xfrm>
          <a:prstGeom prst="rect">
            <a:avLst/>
          </a:prstGeom>
          <a:noFill/>
        </p:spPr>
        <p:txBody>
          <a:bodyPr wrap="square" rtlCol="0">
            <a:noAutofit/>
          </a:bodyPr>
          <a:lstStyle/>
          <a:p>
            <a:pPr marL="0" marR="0" algn="l">
              <a:spcBef>
                <a:spcPts val="750"/>
              </a:spcBef>
              <a:buNone/>
            </a:pPr>
            <a:r>
              <a:rPr lang="sl-SI" sz="2000" noProof="0" dirty="0">
                <a:solidFill>
                  <a:srgbClr val="1B334D"/>
                </a:solidFill>
                <a:effectLst/>
              </a:rPr>
              <a:t>Kampanja za manj voženj z avtom, varna pot v šolo, predlogi za umirjanje prometa.</a:t>
            </a:r>
            <a:r>
              <a:rPr lang="sl-SI" sz="2000" noProof="0" dirty="0">
                <a:effectLst/>
              </a:rPr>
              <a:t> </a:t>
            </a:r>
            <a:endParaRPr lang="sl-SI" sz="2000" noProof="0" dirty="0"/>
          </a:p>
        </p:txBody>
      </p:sp>
    </p:spTree>
    <p:extLst>
      <p:ext uri="{BB962C8B-B14F-4D97-AF65-F5344CB8AC3E}">
        <p14:creationId xmlns:p14="http://schemas.microsoft.com/office/powerpoint/2010/main" val="3975309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A9B8F76-10D1-45EA-80B1-3B1EAD1B7E56}"/>
              </a:ext>
            </a:extLst>
          </p:cNvPr>
          <p:cNvPicPr>
            <a:picLocks noGrp="1" noChangeAspect="1"/>
          </p:cNvPicPr>
          <p:nvPr>
            <p:ph sz="half" idx="1"/>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6" name="Content Placeholder 5" descr="Family, woman, man and child cross the road at a pedestrian crossing">
            <a:extLst>
              <a:ext uri="{FF2B5EF4-FFF2-40B4-BE49-F238E27FC236}">
                <a16:creationId xmlns:a16="http://schemas.microsoft.com/office/drawing/2014/main" id="{AC69487B-73FF-41C6-B1B5-D898F1974ECE}"/>
              </a:ext>
            </a:extLst>
          </p:cNvPr>
          <p:cNvPicPr>
            <a:picLocks noGrp="1" noChangeAspect="1"/>
          </p:cNvPicPr>
          <p:nvPr>
            <p:ph sz="half" idx="2"/>
          </p:nvPr>
        </p:nvPicPr>
        <p:blipFill>
          <a:blip r:embed="rId4"/>
          <a:stretch>
            <a:fillRect/>
          </a:stretch>
        </p:blipFill>
        <p:spPr>
          <a:xfrm>
            <a:off x="5334000" y="0"/>
            <a:ext cx="6858000" cy="6858000"/>
          </a:xfrm>
          <a:prstGeom prst="rect">
            <a:avLst/>
          </a:prstGeom>
        </p:spPr>
      </p:pic>
      <p:sp>
        <p:nvSpPr>
          <p:cNvPr id="7" name="TextBox 6">
            <a:extLst>
              <a:ext uri="{FF2B5EF4-FFF2-40B4-BE49-F238E27FC236}">
                <a16:creationId xmlns:a16="http://schemas.microsoft.com/office/drawing/2014/main" id="{2CFE999E-7DBC-4376-B788-84AA9E8D1C3F}"/>
              </a:ext>
            </a:extLst>
          </p:cNvPr>
          <p:cNvSpPr txBox="1"/>
          <p:nvPr/>
        </p:nvSpPr>
        <p:spPr>
          <a:xfrm>
            <a:off x="520802" y="580429"/>
            <a:ext cx="4391025" cy="502890"/>
          </a:xfrm>
          <a:prstGeom prst="rect">
            <a:avLst/>
          </a:prstGeom>
          <a:noFill/>
        </p:spPr>
        <p:txBody>
          <a:bodyPr wrap="square" rtlCol="0">
            <a:noAutofit/>
          </a:bodyPr>
          <a:lstStyle/>
          <a:p>
            <a:pPr marL="0" algn="l">
              <a:buNone/>
            </a:pPr>
            <a:r>
              <a:rPr lang="sl-SI" sz="2800" b="1" noProof="0" dirty="0">
                <a:solidFill>
                  <a:srgbClr val="002060"/>
                </a:solidFill>
                <a:effectLst/>
              </a:rPr>
              <a:t>Terensko delo </a:t>
            </a:r>
            <a:endParaRPr lang="sl-SI" sz="2800" b="1" noProof="0" dirty="0">
              <a:solidFill>
                <a:srgbClr val="002060"/>
              </a:solidFill>
            </a:endParaRPr>
          </a:p>
        </p:txBody>
      </p:sp>
      <p:sp>
        <p:nvSpPr>
          <p:cNvPr id="8" name="TextBox 7">
            <a:extLst>
              <a:ext uri="{FF2B5EF4-FFF2-40B4-BE49-F238E27FC236}">
                <a16:creationId xmlns:a16="http://schemas.microsoft.com/office/drawing/2014/main" id="{1951E05E-DBDC-4B4D-BFA6-D4CCE78BB666}"/>
              </a:ext>
            </a:extLst>
          </p:cNvPr>
          <p:cNvSpPr txBox="1"/>
          <p:nvPr/>
        </p:nvSpPr>
        <p:spPr>
          <a:xfrm>
            <a:off x="520802" y="1226791"/>
            <a:ext cx="4391025" cy="205680"/>
          </a:xfrm>
          <a:prstGeom prst="rect">
            <a:avLst/>
          </a:prstGeom>
          <a:noFill/>
        </p:spPr>
        <p:txBody>
          <a:bodyPr wrap="square" rtlCol="0">
            <a:noAutofit/>
          </a:bodyPr>
          <a:lstStyle/>
          <a:p>
            <a:pPr marL="0" algn="l">
              <a:buNone/>
            </a:pPr>
            <a:r>
              <a:rPr lang="sl-SI" sz="2000" b="1" noProof="0" dirty="0">
                <a:solidFill>
                  <a:srgbClr val="1B334D"/>
                </a:solidFill>
                <a:effectLst/>
              </a:rPr>
              <a:t>Namen in </a:t>
            </a:r>
            <a:r>
              <a:rPr lang="sl-SI" sz="2000" b="1" dirty="0">
                <a:solidFill>
                  <a:srgbClr val="1B334D"/>
                </a:solidFill>
              </a:rPr>
              <a:t>cilji</a:t>
            </a:r>
            <a:r>
              <a:rPr lang="sl-SI" sz="2000" b="1" noProof="0" dirty="0">
                <a:effectLst/>
              </a:rPr>
              <a:t> </a:t>
            </a:r>
            <a:endParaRPr lang="sl-SI" sz="2000" b="1" noProof="0" dirty="0"/>
          </a:p>
        </p:txBody>
      </p:sp>
      <p:sp>
        <p:nvSpPr>
          <p:cNvPr id="9" name="TextBox 8">
            <a:extLst>
              <a:ext uri="{FF2B5EF4-FFF2-40B4-BE49-F238E27FC236}">
                <a16:creationId xmlns:a16="http://schemas.microsoft.com/office/drawing/2014/main" id="{0110CC65-C5BD-404F-B35B-8ACF0498C99A}"/>
              </a:ext>
            </a:extLst>
          </p:cNvPr>
          <p:cNvSpPr txBox="1"/>
          <p:nvPr/>
        </p:nvSpPr>
        <p:spPr>
          <a:xfrm>
            <a:off x="520802" y="1575943"/>
            <a:ext cx="4391025" cy="694283"/>
          </a:xfrm>
          <a:prstGeom prst="rect">
            <a:avLst/>
          </a:prstGeom>
          <a:noFill/>
        </p:spPr>
        <p:txBody>
          <a:bodyPr wrap="square" rtlCol="0">
            <a:noAutofit/>
          </a:bodyPr>
          <a:lstStyle/>
          <a:p>
            <a:pPr marL="0" algn="l">
              <a:spcBef>
                <a:spcPts val="750"/>
              </a:spcBef>
              <a:buNone/>
            </a:pPr>
            <a:r>
              <a:rPr lang="sl-SI" sz="2000" noProof="0" dirty="0">
                <a:solidFill>
                  <a:srgbClr val="1B334D"/>
                </a:solidFill>
                <a:effectLst/>
              </a:rPr>
              <a:t>Učenci neposredno opazujejo promet, razumejo vpliv ureditev na skupnost in povezujejo teorijo z resničnimi situacijami.</a:t>
            </a:r>
            <a:r>
              <a:rPr lang="sl-SI" sz="2000" noProof="0" dirty="0">
                <a:effectLst/>
              </a:rPr>
              <a:t> </a:t>
            </a:r>
            <a:endParaRPr lang="sl-SI" sz="2000" noProof="0" dirty="0"/>
          </a:p>
        </p:txBody>
      </p:sp>
      <p:sp>
        <p:nvSpPr>
          <p:cNvPr id="10" name="TextBox 9">
            <a:extLst>
              <a:ext uri="{FF2B5EF4-FFF2-40B4-BE49-F238E27FC236}">
                <a16:creationId xmlns:a16="http://schemas.microsoft.com/office/drawing/2014/main" id="{B1E9E089-285A-4EC4-9C5B-EF8D3C8CE993}"/>
              </a:ext>
            </a:extLst>
          </p:cNvPr>
          <p:cNvSpPr txBox="1"/>
          <p:nvPr/>
        </p:nvSpPr>
        <p:spPr>
          <a:xfrm>
            <a:off x="520801" y="2964767"/>
            <a:ext cx="4391025" cy="205680"/>
          </a:xfrm>
          <a:prstGeom prst="rect">
            <a:avLst/>
          </a:prstGeom>
          <a:noFill/>
        </p:spPr>
        <p:txBody>
          <a:bodyPr wrap="square" rtlCol="0">
            <a:noAutofit/>
          </a:bodyPr>
          <a:lstStyle/>
          <a:p>
            <a:pPr marL="0" algn="l">
              <a:spcBef>
                <a:spcPts val="1500"/>
              </a:spcBef>
              <a:buNone/>
            </a:pPr>
            <a:r>
              <a:rPr lang="sl-SI" sz="2000" b="1" noProof="0" dirty="0">
                <a:solidFill>
                  <a:srgbClr val="1B334D"/>
                </a:solidFill>
                <a:effectLst/>
              </a:rPr>
              <a:t>Kaj analiziramo</a:t>
            </a:r>
            <a:r>
              <a:rPr lang="sl-SI" sz="2000" b="1" noProof="0" dirty="0">
                <a:effectLst/>
              </a:rPr>
              <a:t> </a:t>
            </a:r>
            <a:endParaRPr lang="sl-SI" sz="2000" b="1" noProof="0" dirty="0"/>
          </a:p>
        </p:txBody>
      </p:sp>
      <p:sp>
        <p:nvSpPr>
          <p:cNvPr id="11" name="TextBox 10">
            <a:extLst>
              <a:ext uri="{FF2B5EF4-FFF2-40B4-BE49-F238E27FC236}">
                <a16:creationId xmlns:a16="http://schemas.microsoft.com/office/drawing/2014/main" id="{4B72CEA9-A4EC-48BE-BBB7-ED69156A4E2F}"/>
              </a:ext>
            </a:extLst>
          </p:cNvPr>
          <p:cNvSpPr txBox="1"/>
          <p:nvPr/>
        </p:nvSpPr>
        <p:spPr>
          <a:xfrm>
            <a:off x="520649" y="3313919"/>
            <a:ext cx="4292702" cy="1229096"/>
          </a:xfrm>
          <a:prstGeom prst="rect">
            <a:avLst/>
          </a:prstGeom>
          <a:noFill/>
        </p:spPr>
        <p:txBody>
          <a:bodyPr wrap="square" rtlCol="0">
            <a:noAutofit/>
          </a:bodyPr>
          <a:lstStyle/>
          <a:p>
            <a:pPr marL="0" algn="l">
              <a:spcBef>
                <a:spcPts val="750"/>
              </a:spcBef>
              <a:buNone/>
            </a:pPr>
            <a:r>
              <a:rPr lang="sl-SI" sz="2000" noProof="0" dirty="0">
                <a:solidFill>
                  <a:srgbClr val="1B334D"/>
                </a:solidFill>
                <a:effectLst/>
              </a:rPr>
              <a:t>Kolesarske poti, prehode za pešce, signalizacijo, gostoto prometa, varnostne elemente v okolici šole ali kraja</a:t>
            </a:r>
            <a:r>
              <a:rPr lang="sl-SI" sz="2000" dirty="0">
                <a:solidFill>
                  <a:srgbClr val="1B334D"/>
                </a:solidFill>
              </a:rPr>
              <a:t> idr.</a:t>
            </a:r>
            <a:endParaRPr lang="sl-SI" sz="2000" noProof="0" dirty="0"/>
          </a:p>
        </p:txBody>
      </p:sp>
      <p:sp>
        <p:nvSpPr>
          <p:cNvPr id="12" name="TextBox 11">
            <a:extLst>
              <a:ext uri="{FF2B5EF4-FFF2-40B4-BE49-F238E27FC236}">
                <a16:creationId xmlns:a16="http://schemas.microsoft.com/office/drawing/2014/main" id="{09E26FF2-CBB6-458D-96A0-6C80426547F5}"/>
              </a:ext>
            </a:extLst>
          </p:cNvPr>
          <p:cNvSpPr txBox="1"/>
          <p:nvPr/>
        </p:nvSpPr>
        <p:spPr>
          <a:xfrm>
            <a:off x="520801" y="4766222"/>
            <a:ext cx="4391025" cy="205680"/>
          </a:xfrm>
          <a:prstGeom prst="rect">
            <a:avLst/>
          </a:prstGeom>
          <a:noFill/>
        </p:spPr>
        <p:txBody>
          <a:bodyPr wrap="square" rtlCol="0">
            <a:noAutofit/>
          </a:bodyPr>
          <a:lstStyle/>
          <a:p>
            <a:pPr marL="0" algn="l">
              <a:spcBef>
                <a:spcPts val="1500"/>
              </a:spcBef>
              <a:buNone/>
            </a:pPr>
            <a:r>
              <a:rPr lang="sl-SI" sz="2000" b="1" noProof="0" dirty="0">
                <a:solidFill>
                  <a:srgbClr val="1B334D"/>
                </a:solidFill>
                <a:effectLst/>
              </a:rPr>
              <a:t>Veščine in </a:t>
            </a:r>
            <a:r>
              <a:rPr lang="sl-SI" sz="2000" b="1" dirty="0">
                <a:solidFill>
                  <a:srgbClr val="1B334D"/>
                </a:solidFill>
              </a:rPr>
              <a:t>rezultati</a:t>
            </a:r>
            <a:r>
              <a:rPr lang="sl-SI" sz="2000" b="1" noProof="0" dirty="0">
                <a:effectLst/>
              </a:rPr>
              <a:t> </a:t>
            </a:r>
            <a:endParaRPr lang="sl-SI" sz="2000" b="1" noProof="0" dirty="0"/>
          </a:p>
        </p:txBody>
      </p:sp>
      <p:sp>
        <p:nvSpPr>
          <p:cNvPr id="13" name="TextBox 12">
            <a:extLst>
              <a:ext uri="{FF2B5EF4-FFF2-40B4-BE49-F238E27FC236}">
                <a16:creationId xmlns:a16="http://schemas.microsoft.com/office/drawing/2014/main" id="{08C1420B-8ABE-4F3F-A151-0118F3DAB581}"/>
              </a:ext>
            </a:extLst>
          </p:cNvPr>
          <p:cNvSpPr txBox="1"/>
          <p:nvPr/>
        </p:nvSpPr>
        <p:spPr>
          <a:xfrm>
            <a:off x="520801" y="5115374"/>
            <a:ext cx="4391025" cy="1220079"/>
          </a:xfrm>
          <a:prstGeom prst="rect">
            <a:avLst/>
          </a:prstGeom>
          <a:noFill/>
        </p:spPr>
        <p:txBody>
          <a:bodyPr wrap="square" rtlCol="0">
            <a:noAutofit/>
          </a:bodyPr>
          <a:lstStyle/>
          <a:p>
            <a:pPr marL="0" algn="l">
              <a:spcBef>
                <a:spcPts val="750"/>
              </a:spcBef>
              <a:buNone/>
            </a:pPr>
            <a:r>
              <a:rPr lang="sl-SI" sz="2000" noProof="0" dirty="0">
                <a:solidFill>
                  <a:srgbClr val="1B334D"/>
                </a:solidFill>
                <a:effectLst/>
              </a:rPr>
              <a:t>Razvijajo opazovanje, dokumentiranje, fotografiranje in merjenje; odkrivajo nevarne točke ter pripravljajo predloge izboljšav.</a:t>
            </a:r>
            <a:r>
              <a:rPr lang="sl-SI" sz="2000" noProof="0" dirty="0">
                <a:effectLst/>
              </a:rPr>
              <a:t> </a:t>
            </a:r>
            <a:endParaRPr lang="sl-SI" sz="2000" noProof="0" dirty="0"/>
          </a:p>
        </p:txBody>
      </p:sp>
    </p:spTree>
    <p:extLst>
      <p:ext uri="{BB962C8B-B14F-4D97-AF65-F5344CB8AC3E}">
        <p14:creationId xmlns:p14="http://schemas.microsoft.com/office/powerpoint/2010/main" val="31544136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38A6317-B4AE-41F3-B340-DE0C35162359}"/>
              </a:ext>
            </a:extLst>
          </p:cNvPr>
          <p:cNvPicPr>
            <a:picLocks noGrp="1" noChangeAspect="1"/>
          </p:cNvPicPr>
          <p:nvPr>
            <p:ph sz="half" idx="1"/>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6" name="Content Placeholder 5" descr="Smart Schoolboy Uses Laptop to Program Software for Robotics Engineering Class. Elementary School Science Classroom with Gifted Brilliant Children Working with Technology">
            <a:extLst>
              <a:ext uri="{FF2B5EF4-FFF2-40B4-BE49-F238E27FC236}">
                <a16:creationId xmlns:a16="http://schemas.microsoft.com/office/drawing/2014/main" id="{82DB9466-30A7-4167-BC17-2E4E657CD8B0}"/>
              </a:ext>
            </a:extLst>
          </p:cNvPr>
          <p:cNvPicPr>
            <a:picLocks noGrp="1" noChangeAspect="1"/>
          </p:cNvPicPr>
          <p:nvPr>
            <p:ph sz="half" idx="2"/>
          </p:nvPr>
        </p:nvPicPr>
        <p:blipFill>
          <a:blip r:embed="rId4"/>
          <a:stretch>
            <a:fillRect/>
          </a:stretch>
        </p:blipFill>
        <p:spPr>
          <a:xfrm>
            <a:off x="0" y="0"/>
            <a:ext cx="6858000" cy="6858000"/>
          </a:xfrm>
          <a:prstGeom prst="rect">
            <a:avLst/>
          </a:prstGeom>
        </p:spPr>
      </p:pic>
      <p:sp>
        <p:nvSpPr>
          <p:cNvPr id="7" name="TextBox 6">
            <a:extLst>
              <a:ext uri="{FF2B5EF4-FFF2-40B4-BE49-F238E27FC236}">
                <a16:creationId xmlns:a16="http://schemas.microsoft.com/office/drawing/2014/main" id="{F97240E8-F683-455A-A9F3-543B9976EF2A}"/>
              </a:ext>
            </a:extLst>
          </p:cNvPr>
          <p:cNvSpPr txBox="1"/>
          <p:nvPr/>
        </p:nvSpPr>
        <p:spPr>
          <a:xfrm>
            <a:off x="7200899" y="270973"/>
            <a:ext cx="4391025" cy="1005780"/>
          </a:xfrm>
          <a:prstGeom prst="rect">
            <a:avLst/>
          </a:prstGeom>
          <a:noFill/>
        </p:spPr>
        <p:txBody>
          <a:bodyPr wrap="square" rtlCol="0">
            <a:normAutofit/>
          </a:bodyPr>
          <a:lstStyle/>
          <a:p>
            <a:pPr marL="0" algn="l">
              <a:buNone/>
            </a:pPr>
            <a:r>
              <a:rPr lang="sl-SI" sz="2800" b="1" noProof="0" dirty="0">
                <a:solidFill>
                  <a:srgbClr val="1B334D"/>
                </a:solidFill>
                <a:effectLst/>
              </a:rPr>
              <a:t>Digitalna orodja v mobilnosti</a:t>
            </a:r>
            <a:r>
              <a:rPr lang="sl-SI" sz="2800" b="1" noProof="0" dirty="0">
                <a:effectLst/>
              </a:rPr>
              <a:t> </a:t>
            </a:r>
            <a:endParaRPr lang="sl-SI" sz="2800" b="1" noProof="0" dirty="0"/>
          </a:p>
        </p:txBody>
      </p:sp>
      <p:sp>
        <p:nvSpPr>
          <p:cNvPr id="8" name="TextBox 7">
            <a:extLst>
              <a:ext uri="{FF2B5EF4-FFF2-40B4-BE49-F238E27FC236}">
                <a16:creationId xmlns:a16="http://schemas.microsoft.com/office/drawing/2014/main" id="{89C8B5C1-11CD-4B96-BCF5-A60CE7F7B2D1}"/>
              </a:ext>
            </a:extLst>
          </p:cNvPr>
          <p:cNvSpPr txBox="1"/>
          <p:nvPr/>
        </p:nvSpPr>
        <p:spPr>
          <a:xfrm>
            <a:off x="7200894" y="1278587"/>
            <a:ext cx="4391025" cy="205680"/>
          </a:xfrm>
          <a:prstGeom prst="rect">
            <a:avLst/>
          </a:prstGeom>
          <a:noFill/>
        </p:spPr>
        <p:txBody>
          <a:bodyPr wrap="square" rtlCol="0">
            <a:noAutofit/>
          </a:bodyPr>
          <a:lstStyle/>
          <a:p>
            <a:pPr marL="0" algn="l">
              <a:buNone/>
            </a:pPr>
            <a:r>
              <a:rPr lang="sl-SI" sz="2000" b="1" noProof="0" dirty="0">
                <a:solidFill>
                  <a:srgbClr val="1B334D"/>
                </a:solidFill>
                <a:effectLst/>
              </a:rPr>
              <a:t>Analiza in načrtovanje poti</a:t>
            </a:r>
            <a:r>
              <a:rPr lang="sl-SI" sz="2000" b="1" noProof="0" dirty="0">
                <a:effectLst/>
              </a:rPr>
              <a:t> </a:t>
            </a:r>
            <a:endParaRPr lang="sl-SI" sz="2000" b="1" noProof="0" dirty="0"/>
          </a:p>
        </p:txBody>
      </p:sp>
      <p:sp>
        <p:nvSpPr>
          <p:cNvPr id="9" name="TextBox 8">
            <a:extLst>
              <a:ext uri="{FF2B5EF4-FFF2-40B4-BE49-F238E27FC236}">
                <a16:creationId xmlns:a16="http://schemas.microsoft.com/office/drawing/2014/main" id="{30A1E9E0-F892-42E6-BEFE-C5B07A05E66F}"/>
              </a:ext>
            </a:extLst>
          </p:cNvPr>
          <p:cNvSpPr txBox="1"/>
          <p:nvPr/>
        </p:nvSpPr>
        <p:spPr>
          <a:xfrm>
            <a:off x="7200894" y="1591908"/>
            <a:ext cx="4391025" cy="445591"/>
          </a:xfrm>
          <a:prstGeom prst="rect">
            <a:avLst/>
          </a:prstGeom>
          <a:noFill/>
        </p:spPr>
        <p:txBody>
          <a:bodyPr wrap="square" rtlCol="0">
            <a:noAutofit/>
          </a:bodyPr>
          <a:lstStyle/>
          <a:p>
            <a:pPr marL="0" algn="l">
              <a:spcBef>
                <a:spcPts val="600"/>
              </a:spcBef>
              <a:buNone/>
            </a:pPr>
            <a:r>
              <a:rPr lang="sl-SI" sz="2000" noProof="0" dirty="0">
                <a:solidFill>
                  <a:srgbClr val="1B334D"/>
                </a:solidFill>
                <a:effectLst/>
              </a:rPr>
              <a:t>Digitalni zemljevidi in GIS (npr. Google </a:t>
            </a:r>
            <a:r>
              <a:rPr lang="sl-SI" sz="2000" noProof="0" dirty="0" err="1">
                <a:solidFill>
                  <a:srgbClr val="1B334D"/>
                </a:solidFill>
                <a:effectLst/>
              </a:rPr>
              <a:t>Maps</a:t>
            </a:r>
            <a:r>
              <a:rPr lang="sl-SI" sz="2000" noProof="0" dirty="0">
                <a:solidFill>
                  <a:srgbClr val="1B334D"/>
                </a:solidFill>
                <a:effectLst/>
              </a:rPr>
              <a:t>, Open </a:t>
            </a:r>
            <a:r>
              <a:rPr lang="sl-SI" sz="2000" noProof="0" dirty="0" err="1">
                <a:solidFill>
                  <a:srgbClr val="1B334D"/>
                </a:solidFill>
                <a:effectLst/>
              </a:rPr>
              <a:t>Street</a:t>
            </a:r>
            <a:r>
              <a:rPr lang="sl-SI" sz="2000" noProof="0" dirty="0">
                <a:solidFill>
                  <a:srgbClr val="1B334D"/>
                </a:solidFill>
                <a:effectLst/>
              </a:rPr>
              <a:t> Map) za optimalne poti, razdalje in varnost šolskih poti.</a:t>
            </a:r>
            <a:r>
              <a:rPr lang="sl-SI" sz="2000" noProof="0" dirty="0">
                <a:effectLst/>
              </a:rPr>
              <a:t> </a:t>
            </a:r>
            <a:endParaRPr lang="sl-SI" sz="2000" noProof="0" dirty="0"/>
          </a:p>
        </p:txBody>
      </p:sp>
      <p:sp>
        <p:nvSpPr>
          <p:cNvPr id="10" name="TextBox 9">
            <a:extLst>
              <a:ext uri="{FF2B5EF4-FFF2-40B4-BE49-F238E27FC236}">
                <a16:creationId xmlns:a16="http://schemas.microsoft.com/office/drawing/2014/main" id="{9BF6B3AD-CDF3-4207-96CC-0119F745F832}"/>
              </a:ext>
            </a:extLst>
          </p:cNvPr>
          <p:cNvSpPr txBox="1"/>
          <p:nvPr/>
        </p:nvSpPr>
        <p:spPr>
          <a:xfrm>
            <a:off x="7200900" y="2809577"/>
            <a:ext cx="4391025" cy="205680"/>
          </a:xfrm>
          <a:prstGeom prst="rect">
            <a:avLst/>
          </a:prstGeom>
          <a:noFill/>
        </p:spPr>
        <p:txBody>
          <a:bodyPr wrap="square" rtlCol="0">
            <a:noAutofit/>
          </a:bodyPr>
          <a:lstStyle/>
          <a:p>
            <a:pPr marL="0" algn="l">
              <a:spcBef>
                <a:spcPts val="1200"/>
              </a:spcBef>
              <a:buNone/>
            </a:pPr>
            <a:r>
              <a:rPr lang="sl-SI" sz="2000" b="1" noProof="0" dirty="0">
                <a:solidFill>
                  <a:srgbClr val="1B334D"/>
                </a:solidFill>
                <a:effectLst/>
              </a:rPr>
              <a:t>Simulacije prometa</a:t>
            </a:r>
            <a:r>
              <a:rPr lang="sl-SI" sz="2000" b="1" noProof="0" dirty="0">
                <a:effectLst/>
              </a:rPr>
              <a:t> </a:t>
            </a:r>
            <a:endParaRPr lang="sl-SI" sz="2000" b="1" noProof="0" dirty="0"/>
          </a:p>
        </p:txBody>
      </p:sp>
      <p:sp>
        <p:nvSpPr>
          <p:cNvPr id="11" name="TextBox 10">
            <a:extLst>
              <a:ext uri="{FF2B5EF4-FFF2-40B4-BE49-F238E27FC236}">
                <a16:creationId xmlns:a16="http://schemas.microsoft.com/office/drawing/2014/main" id="{CB39A6C4-1064-4F24-9B24-730153B2ADD1}"/>
              </a:ext>
            </a:extLst>
          </p:cNvPr>
          <p:cNvSpPr txBox="1"/>
          <p:nvPr/>
        </p:nvSpPr>
        <p:spPr>
          <a:xfrm>
            <a:off x="7200900" y="3091457"/>
            <a:ext cx="4391025" cy="445591"/>
          </a:xfrm>
          <a:prstGeom prst="rect">
            <a:avLst/>
          </a:prstGeom>
          <a:noFill/>
        </p:spPr>
        <p:txBody>
          <a:bodyPr wrap="square" rtlCol="0">
            <a:noAutofit/>
          </a:bodyPr>
          <a:lstStyle/>
          <a:p>
            <a:pPr marL="0" algn="l">
              <a:spcBef>
                <a:spcPts val="600"/>
              </a:spcBef>
              <a:buNone/>
            </a:pPr>
            <a:r>
              <a:rPr lang="sl-SI" sz="2000" noProof="0" dirty="0">
                <a:solidFill>
                  <a:srgbClr val="1B334D"/>
                </a:solidFill>
                <a:effectLst/>
              </a:rPr>
              <a:t>Opazovanje vpliva sprememb toka na pretočnost, varnost pešcev in preobremenjenost cest.</a:t>
            </a:r>
            <a:r>
              <a:rPr lang="sl-SI" sz="2000" noProof="0" dirty="0">
                <a:effectLst/>
              </a:rPr>
              <a:t> </a:t>
            </a:r>
            <a:endParaRPr lang="sl-SI" sz="2000" noProof="0" dirty="0"/>
          </a:p>
        </p:txBody>
      </p:sp>
      <p:sp>
        <p:nvSpPr>
          <p:cNvPr id="12" name="TextBox 11">
            <a:extLst>
              <a:ext uri="{FF2B5EF4-FFF2-40B4-BE49-F238E27FC236}">
                <a16:creationId xmlns:a16="http://schemas.microsoft.com/office/drawing/2014/main" id="{2A9AD79D-137E-4962-B15A-E55C9CED322E}"/>
              </a:ext>
            </a:extLst>
          </p:cNvPr>
          <p:cNvSpPr txBox="1"/>
          <p:nvPr/>
        </p:nvSpPr>
        <p:spPr>
          <a:xfrm>
            <a:off x="7200895" y="4098814"/>
            <a:ext cx="4391025" cy="205680"/>
          </a:xfrm>
          <a:prstGeom prst="rect">
            <a:avLst/>
          </a:prstGeom>
          <a:noFill/>
        </p:spPr>
        <p:txBody>
          <a:bodyPr wrap="square" rtlCol="0">
            <a:noAutofit/>
          </a:bodyPr>
          <a:lstStyle/>
          <a:p>
            <a:pPr marL="0" algn="l">
              <a:spcBef>
                <a:spcPts val="1200"/>
              </a:spcBef>
              <a:buNone/>
            </a:pPr>
            <a:r>
              <a:rPr lang="sl-SI" sz="2000" b="1" noProof="0" dirty="0">
                <a:solidFill>
                  <a:srgbClr val="1B334D"/>
                </a:solidFill>
                <a:effectLst/>
              </a:rPr>
              <a:t>Dnevniki mobilnosti</a:t>
            </a:r>
            <a:r>
              <a:rPr lang="sl-SI" sz="2000" b="1" noProof="0" dirty="0">
                <a:effectLst/>
              </a:rPr>
              <a:t> </a:t>
            </a:r>
            <a:endParaRPr lang="sl-SI" sz="2000" b="1" noProof="0" dirty="0"/>
          </a:p>
        </p:txBody>
      </p:sp>
      <p:sp>
        <p:nvSpPr>
          <p:cNvPr id="13" name="TextBox 12">
            <a:extLst>
              <a:ext uri="{FF2B5EF4-FFF2-40B4-BE49-F238E27FC236}">
                <a16:creationId xmlns:a16="http://schemas.microsoft.com/office/drawing/2014/main" id="{245BFCD4-6072-4652-A48F-8948D7D88DD7}"/>
              </a:ext>
            </a:extLst>
          </p:cNvPr>
          <p:cNvSpPr txBox="1"/>
          <p:nvPr/>
        </p:nvSpPr>
        <p:spPr>
          <a:xfrm>
            <a:off x="7200895" y="4400635"/>
            <a:ext cx="4391025" cy="445591"/>
          </a:xfrm>
          <a:prstGeom prst="rect">
            <a:avLst/>
          </a:prstGeom>
          <a:noFill/>
        </p:spPr>
        <p:txBody>
          <a:bodyPr wrap="square" rtlCol="0">
            <a:noAutofit/>
          </a:bodyPr>
          <a:lstStyle/>
          <a:p>
            <a:pPr marL="0" algn="l">
              <a:spcBef>
                <a:spcPts val="600"/>
              </a:spcBef>
              <a:buNone/>
            </a:pPr>
            <a:r>
              <a:rPr lang="sl-SI" sz="2000" noProof="0" dirty="0">
                <a:solidFill>
                  <a:srgbClr val="1B334D"/>
                </a:solidFill>
                <a:effectLst/>
              </a:rPr>
              <a:t>Beleženje vsakodnevnih poti in analiza </a:t>
            </a:r>
            <a:r>
              <a:rPr lang="sl-SI" sz="2000" noProof="0" dirty="0" err="1">
                <a:solidFill>
                  <a:srgbClr val="1B334D"/>
                </a:solidFill>
                <a:effectLst/>
              </a:rPr>
              <a:t>ogljičnega</a:t>
            </a:r>
            <a:r>
              <a:rPr lang="sl-SI" sz="2000" noProof="0" dirty="0">
                <a:solidFill>
                  <a:srgbClr val="1B334D"/>
                </a:solidFill>
                <a:effectLst/>
              </a:rPr>
              <a:t> odtisa za ozaveščene odločitve.</a:t>
            </a:r>
            <a:r>
              <a:rPr lang="sl-SI" sz="2000" noProof="0" dirty="0">
                <a:effectLst/>
              </a:rPr>
              <a:t> </a:t>
            </a:r>
            <a:endParaRPr lang="sl-SI" sz="2000" noProof="0" dirty="0"/>
          </a:p>
        </p:txBody>
      </p:sp>
      <p:sp>
        <p:nvSpPr>
          <p:cNvPr id="14" name="TextBox 13">
            <a:extLst>
              <a:ext uri="{FF2B5EF4-FFF2-40B4-BE49-F238E27FC236}">
                <a16:creationId xmlns:a16="http://schemas.microsoft.com/office/drawing/2014/main" id="{D935A171-813F-4806-ADFD-339A60CD94BA}"/>
              </a:ext>
            </a:extLst>
          </p:cNvPr>
          <p:cNvSpPr txBox="1"/>
          <p:nvPr/>
        </p:nvSpPr>
        <p:spPr>
          <a:xfrm>
            <a:off x="7200900" y="5375567"/>
            <a:ext cx="4391025" cy="205680"/>
          </a:xfrm>
          <a:prstGeom prst="rect">
            <a:avLst/>
          </a:prstGeom>
          <a:noFill/>
        </p:spPr>
        <p:txBody>
          <a:bodyPr wrap="square" rtlCol="0">
            <a:noAutofit/>
          </a:bodyPr>
          <a:lstStyle/>
          <a:p>
            <a:pPr marL="0" algn="l">
              <a:spcBef>
                <a:spcPts val="1200"/>
              </a:spcBef>
              <a:buNone/>
            </a:pPr>
            <a:r>
              <a:rPr lang="sl-SI" sz="2000" noProof="0" dirty="0">
                <a:solidFill>
                  <a:srgbClr val="1B334D"/>
                </a:solidFill>
                <a:effectLst/>
              </a:rPr>
              <a:t>Vizualizacija in pismenosti</a:t>
            </a:r>
            <a:r>
              <a:rPr lang="sl-SI" sz="2000" noProof="0" dirty="0">
                <a:effectLst/>
              </a:rPr>
              <a:t> </a:t>
            </a:r>
            <a:endParaRPr lang="sl-SI" sz="2000" noProof="0" dirty="0"/>
          </a:p>
        </p:txBody>
      </p:sp>
      <p:sp>
        <p:nvSpPr>
          <p:cNvPr id="15" name="TextBox 14">
            <a:extLst>
              <a:ext uri="{FF2B5EF4-FFF2-40B4-BE49-F238E27FC236}">
                <a16:creationId xmlns:a16="http://schemas.microsoft.com/office/drawing/2014/main" id="{C9ACFD32-5824-4F70-B3C8-08AC4AC29F1A}"/>
              </a:ext>
            </a:extLst>
          </p:cNvPr>
          <p:cNvSpPr txBox="1"/>
          <p:nvPr/>
        </p:nvSpPr>
        <p:spPr>
          <a:xfrm>
            <a:off x="7200901" y="5665877"/>
            <a:ext cx="4391025" cy="445591"/>
          </a:xfrm>
          <a:prstGeom prst="rect">
            <a:avLst/>
          </a:prstGeom>
          <a:noFill/>
        </p:spPr>
        <p:txBody>
          <a:bodyPr wrap="square" rtlCol="0">
            <a:noAutofit/>
          </a:bodyPr>
          <a:lstStyle/>
          <a:p>
            <a:pPr marL="0" algn="l">
              <a:spcBef>
                <a:spcPts val="600"/>
              </a:spcBef>
              <a:buNone/>
            </a:pPr>
            <a:r>
              <a:rPr lang="sl-SI" sz="2000" b="1" noProof="0" dirty="0">
                <a:solidFill>
                  <a:srgbClr val="1B334D"/>
                </a:solidFill>
                <a:effectLst/>
              </a:rPr>
              <a:t>Grafi, karte in animacije razvijajo razumevanje prostora ter medijsko in informacijsko pismenost.</a:t>
            </a:r>
            <a:r>
              <a:rPr lang="sl-SI" sz="2000" b="1" noProof="0" dirty="0">
                <a:effectLst/>
              </a:rPr>
              <a:t> </a:t>
            </a:r>
            <a:endParaRPr lang="sl-SI" sz="2000" b="1" noProof="0" dirty="0"/>
          </a:p>
        </p:txBody>
      </p:sp>
    </p:spTree>
    <p:extLst>
      <p:ext uri="{BB962C8B-B14F-4D97-AF65-F5344CB8AC3E}">
        <p14:creationId xmlns:p14="http://schemas.microsoft.com/office/powerpoint/2010/main" val="3124358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F8236D6-948A-4BF6-BDFB-AAEBCF157BC4}"/>
              </a:ext>
            </a:extLst>
          </p:cNvPr>
          <p:cNvPicPr>
            <a:picLocks noGrp="1" noChangeAspect="1"/>
          </p:cNvPicPr>
          <p:nvPr>
            <p:ph sz="half" idx="1"/>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6" name="Content Placeholder 5" descr="A group of students gives a presentation in front of a high school class.">
            <a:extLst>
              <a:ext uri="{FF2B5EF4-FFF2-40B4-BE49-F238E27FC236}">
                <a16:creationId xmlns:a16="http://schemas.microsoft.com/office/drawing/2014/main" id="{2EB5B688-598B-447D-8098-DCFEF51B4A34}"/>
              </a:ext>
            </a:extLst>
          </p:cNvPr>
          <p:cNvPicPr>
            <a:picLocks noGrp="1" noChangeAspect="1"/>
          </p:cNvPicPr>
          <p:nvPr>
            <p:ph sz="half" idx="2"/>
          </p:nvPr>
        </p:nvPicPr>
        <p:blipFill>
          <a:blip r:embed="rId4"/>
          <a:stretch>
            <a:fillRect/>
          </a:stretch>
        </p:blipFill>
        <p:spPr>
          <a:xfrm>
            <a:off x="8165306" y="9525"/>
            <a:ext cx="4017019" cy="6858000"/>
          </a:xfrm>
          <a:prstGeom prst="rect">
            <a:avLst/>
          </a:prstGeom>
        </p:spPr>
      </p:pic>
      <p:sp>
        <p:nvSpPr>
          <p:cNvPr id="7" name="TextBox 6">
            <a:extLst>
              <a:ext uri="{FF2B5EF4-FFF2-40B4-BE49-F238E27FC236}">
                <a16:creationId xmlns:a16="http://schemas.microsoft.com/office/drawing/2014/main" id="{DFE5DBE7-9EB6-4161-BA82-853A2AA605AE}"/>
              </a:ext>
            </a:extLst>
          </p:cNvPr>
          <p:cNvSpPr txBox="1"/>
          <p:nvPr/>
        </p:nvSpPr>
        <p:spPr>
          <a:xfrm>
            <a:off x="619125" y="235098"/>
            <a:ext cx="6936581" cy="502890"/>
          </a:xfrm>
          <a:prstGeom prst="rect">
            <a:avLst/>
          </a:prstGeom>
          <a:noFill/>
        </p:spPr>
        <p:txBody>
          <a:bodyPr wrap="square" rtlCol="0">
            <a:noAutofit/>
          </a:bodyPr>
          <a:lstStyle/>
          <a:p>
            <a:pPr marL="0" marR="0" algn="l">
              <a:buNone/>
            </a:pPr>
            <a:r>
              <a:rPr lang="sl-SI" sz="2800" b="1" noProof="0" dirty="0">
                <a:solidFill>
                  <a:srgbClr val="002060"/>
                </a:solidFill>
                <a:effectLst/>
              </a:rPr>
              <a:t>Igra vlog in socialno učenje</a:t>
            </a:r>
            <a:r>
              <a:rPr lang="sl-SI" sz="2800" noProof="0" dirty="0">
                <a:solidFill>
                  <a:srgbClr val="002060"/>
                </a:solidFill>
                <a:effectLst/>
              </a:rPr>
              <a:t> </a:t>
            </a:r>
            <a:endParaRPr lang="sl-SI" sz="2800" noProof="0" dirty="0">
              <a:solidFill>
                <a:srgbClr val="002060"/>
              </a:solidFill>
            </a:endParaRPr>
          </a:p>
        </p:txBody>
      </p:sp>
      <p:sp>
        <p:nvSpPr>
          <p:cNvPr id="8" name="TextBox 7">
            <a:extLst>
              <a:ext uri="{FF2B5EF4-FFF2-40B4-BE49-F238E27FC236}">
                <a16:creationId xmlns:a16="http://schemas.microsoft.com/office/drawing/2014/main" id="{92B5609C-7389-4CDD-8499-9EA060A72EE1}"/>
              </a:ext>
            </a:extLst>
          </p:cNvPr>
          <p:cNvSpPr txBox="1"/>
          <p:nvPr/>
        </p:nvSpPr>
        <p:spPr>
          <a:xfrm>
            <a:off x="619125" y="973086"/>
            <a:ext cx="6936581" cy="759767"/>
          </a:xfrm>
          <a:prstGeom prst="rect">
            <a:avLst/>
          </a:prstGeom>
          <a:noFill/>
        </p:spPr>
        <p:txBody>
          <a:bodyPr wrap="square" rtlCol="0">
            <a:noAutofit/>
          </a:bodyPr>
          <a:lstStyle/>
          <a:p>
            <a:pPr marL="0" marR="0" algn="l">
              <a:spcBef>
                <a:spcPts val="2700"/>
              </a:spcBef>
              <a:buNone/>
            </a:pPr>
            <a:r>
              <a:rPr lang="sl-SI" sz="2000" b="1" noProof="0" dirty="0">
                <a:effectLst/>
              </a:rPr>
              <a:t>Razumevanje različnih perspektiv</a:t>
            </a:r>
            <a:r>
              <a:rPr lang="sl-SI" sz="2000" noProof="0" dirty="0">
                <a:effectLst/>
              </a:rPr>
              <a:t> </a:t>
            </a:r>
          </a:p>
          <a:p>
            <a:pPr marL="0" marR="0" algn="l">
              <a:spcBef>
                <a:spcPts val="450"/>
              </a:spcBef>
              <a:buNone/>
            </a:pPr>
            <a:r>
              <a:rPr lang="sl-SI" sz="2000" b="0" noProof="0" dirty="0">
                <a:effectLst/>
              </a:rPr>
              <a:t>Učenci prevzamejo vloge pešcev, kolesarjev, voznikov, načrtovalcev in oseb z omejeno mobilnostjo ter razvijajo empatijo in kritično mišljenje.</a:t>
            </a:r>
            <a:r>
              <a:rPr lang="sl-SI" sz="2000" noProof="0" dirty="0">
                <a:effectLst/>
              </a:rPr>
              <a:t> </a:t>
            </a:r>
            <a:endParaRPr lang="sl-SI" sz="2000" noProof="0" dirty="0"/>
          </a:p>
        </p:txBody>
      </p:sp>
      <p:sp>
        <p:nvSpPr>
          <p:cNvPr id="9" name="TextBox 8">
            <a:extLst>
              <a:ext uri="{FF2B5EF4-FFF2-40B4-BE49-F238E27FC236}">
                <a16:creationId xmlns:a16="http://schemas.microsoft.com/office/drawing/2014/main" id="{A2B34375-03EF-437B-8A87-76AEA537EFEA}"/>
              </a:ext>
            </a:extLst>
          </p:cNvPr>
          <p:cNvSpPr txBox="1"/>
          <p:nvPr/>
        </p:nvSpPr>
        <p:spPr>
          <a:xfrm>
            <a:off x="619125" y="2540794"/>
            <a:ext cx="6936581" cy="759767"/>
          </a:xfrm>
          <a:prstGeom prst="rect">
            <a:avLst/>
          </a:prstGeom>
          <a:noFill/>
        </p:spPr>
        <p:txBody>
          <a:bodyPr wrap="square" rtlCol="0">
            <a:noAutofit/>
          </a:bodyPr>
          <a:lstStyle/>
          <a:p>
            <a:pPr marL="0" marR="0" algn="l">
              <a:spcBef>
                <a:spcPts val="1500"/>
              </a:spcBef>
              <a:buNone/>
            </a:pPr>
            <a:r>
              <a:rPr lang="sl-SI" sz="2000" b="1" noProof="0" dirty="0">
                <a:effectLst/>
              </a:rPr>
              <a:t>Simulacije odločanja v skupnosti</a:t>
            </a:r>
            <a:r>
              <a:rPr lang="sl-SI" sz="2000" noProof="0" dirty="0">
                <a:effectLst/>
              </a:rPr>
              <a:t> </a:t>
            </a:r>
          </a:p>
          <a:p>
            <a:pPr marL="0" marR="0" algn="l">
              <a:spcBef>
                <a:spcPts val="450"/>
              </a:spcBef>
              <a:buNone/>
            </a:pPr>
            <a:r>
              <a:rPr lang="sl-SI" sz="2000" b="0" noProof="0" dirty="0">
                <a:effectLst/>
              </a:rPr>
              <a:t>Razprava o conah umirjenega prometa, kolesarskih stezah ali šolski prometni ureditvi krepi argumentiranje in reševanje konfliktov.</a:t>
            </a:r>
            <a:r>
              <a:rPr lang="sl-SI" sz="2000" noProof="0" dirty="0">
                <a:effectLst/>
              </a:rPr>
              <a:t> </a:t>
            </a:r>
            <a:endParaRPr lang="sl-SI" sz="2000" noProof="0" dirty="0"/>
          </a:p>
        </p:txBody>
      </p:sp>
      <p:sp>
        <p:nvSpPr>
          <p:cNvPr id="10" name="TextBox 9">
            <a:extLst>
              <a:ext uri="{FF2B5EF4-FFF2-40B4-BE49-F238E27FC236}">
                <a16:creationId xmlns:a16="http://schemas.microsoft.com/office/drawing/2014/main" id="{16E4CB8E-D594-4C6B-9609-0B4E4CE66DF3}"/>
              </a:ext>
            </a:extLst>
          </p:cNvPr>
          <p:cNvSpPr txBox="1"/>
          <p:nvPr/>
        </p:nvSpPr>
        <p:spPr>
          <a:xfrm>
            <a:off x="558404" y="4192588"/>
            <a:ext cx="6936581" cy="759767"/>
          </a:xfrm>
          <a:prstGeom prst="rect">
            <a:avLst/>
          </a:prstGeom>
          <a:noFill/>
        </p:spPr>
        <p:txBody>
          <a:bodyPr wrap="square" rtlCol="0">
            <a:noAutofit/>
          </a:bodyPr>
          <a:lstStyle/>
          <a:p>
            <a:pPr marL="0" marR="0" algn="l">
              <a:spcBef>
                <a:spcPts val="1500"/>
              </a:spcBef>
              <a:buNone/>
            </a:pPr>
            <a:r>
              <a:rPr lang="sl-SI" sz="2000" b="1" noProof="0" dirty="0">
                <a:effectLst/>
              </a:rPr>
              <a:t>Socialno učenje in vpliv vedenja</a:t>
            </a:r>
            <a:r>
              <a:rPr lang="sl-SI" sz="2000" noProof="0" dirty="0">
                <a:effectLst/>
              </a:rPr>
              <a:t> </a:t>
            </a:r>
          </a:p>
          <a:p>
            <a:pPr marL="0" marR="0" algn="l">
              <a:spcBef>
                <a:spcPts val="450"/>
              </a:spcBef>
              <a:buNone/>
            </a:pPr>
            <a:r>
              <a:rPr lang="sl-SI" sz="2000" b="0" noProof="0" dirty="0">
                <a:effectLst/>
              </a:rPr>
              <a:t>Skupinsko delo in opazovanje pokažeta, kako vedenje posameznika vpliva na skupnost ter spodbuja trajnostne navade.</a:t>
            </a:r>
            <a:r>
              <a:rPr lang="sl-SI" sz="2000" noProof="0" dirty="0">
                <a:effectLst/>
              </a:rPr>
              <a:t> </a:t>
            </a:r>
            <a:endParaRPr lang="sl-SI" sz="2000" noProof="0" dirty="0"/>
          </a:p>
        </p:txBody>
      </p:sp>
      <p:sp>
        <p:nvSpPr>
          <p:cNvPr id="11" name="TextBox 10">
            <a:extLst>
              <a:ext uri="{FF2B5EF4-FFF2-40B4-BE49-F238E27FC236}">
                <a16:creationId xmlns:a16="http://schemas.microsoft.com/office/drawing/2014/main" id="{45281B0A-B08D-4AB6-BE4B-56892230276B}"/>
              </a:ext>
            </a:extLst>
          </p:cNvPr>
          <p:cNvSpPr txBox="1"/>
          <p:nvPr/>
        </p:nvSpPr>
        <p:spPr>
          <a:xfrm>
            <a:off x="558404" y="5464498"/>
            <a:ext cx="6936581" cy="759767"/>
          </a:xfrm>
          <a:prstGeom prst="rect">
            <a:avLst/>
          </a:prstGeom>
          <a:noFill/>
        </p:spPr>
        <p:txBody>
          <a:bodyPr wrap="square" rtlCol="0">
            <a:noAutofit/>
          </a:bodyPr>
          <a:lstStyle/>
          <a:p>
            <a:pPr marL="0" marR="0" algn="l">
              <a:spcBef>
                <a:spcPts val="1500"/>
              </a:spcBef>
              <a:buNone/>
            </a:pPr>
            <a:r>
              <a:rPr lang="sl-SI" sz="2000" b="1" noProof="0" dirty="0">
                <a:effectLst/>
              </a:rPr>
              <a:t>Povezovanje vsebin</a:t>
            </a:r>
            <a:r>
              <a:rPr lang="sl-SI" sz="2000" noProof="0" dirty="0">
                <a:effectLst/>
              </a:rPr>
              <a:t> </a:t>
            </a:r>
          </a:p>
          <a:p>
            <a:pPr marL="0" marR="0" algn="l">
              <a:spcBef>
                <a:spcPts val="450"/>
              </a:spcBef>
              <a:buNone/>
            </a:pPr>
            <a:r>
              <a:rPr lang="sl-SI" sz="2000" b="0" noProof="0" dirty="0">
                <a:effectLst/>
              </a:rPr>
              <a:t>Igra vlog povezuje družboslovne, </a:t>
            </a:r>
            <a:r>
              <a:rPr lang="sl-SI" sz="2000" b="0" noProof="0" dirty="0" err="1">
                <a:effectLst/>
              </a:rPr>
              <a:t>okoljske</a:t>
            </a:r>
            <a:r>
              <a:rPr lang="sl-SI" sz="2000" b="0" noProof="0" dirty="0">
                <a:effectLst/>
              </a:rPr>
              <a:t> in komunikacijske vidike ter poglablja razumevanje kompleksnosti mobilnosti.</a:t>
            </a:r>
            <a:r>
              <a:rPr lang="sl-SI" sz="2000" noProof="0" dirty="0">
                <a:effectLst/>
              </a:rPr>
              <a:t> </a:t>
            </a:r>
            <a:endParaRPr lang="sl-SI" sz="2000" noProof="0" dirty="0"/>
          </a:p>
        </p:txBody>
      </p:sp>
    </p:spTree>
    <p:extLst>
      <p:ext uri="{BB962C8B-B14F-4D97-AF65-F5344CB8AC3E}">
        <p14:creationId xmlns:p14="http://schemas.microsoft.com/office/powerpoint/2010/main" val="1396268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BCC6742-EE01-4CAA-B562-3D2E9480781A}"/>
              </a:ext>
            </a:extLst>
          </p:cNvPr>
          <p:cNvPicPr>
            <a:picLocks noGrp="1" noChangeAspect="1"/>
          </p:cNvPicPr>
          <p:nvPr>
            <p:ph sz="half" idx="1"/>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A6F6AC2B-5EEF-48A6-B3A0-E71EB49431D2}"/>
              </a:ext>
            </a:extLst>
          </p:cNvPr>
          <p:cNvSpPr txBox="1"/>
          <p:nvPr/>
        </p:nvSpPr>
        <p:spPr>
          <a:xfrm>
            <a:off x="619125" y="581026"/>
            <a:ext cx="4391025" cy="1000468"/>
          </a:xfrm>
          <a:prstGeom prst="rect">
            <a:avLst/>
          </a:prstGeom>
          <a:noFill/>
        </p:spPr>
        <p:txBody>
          <a:bodyPr wrap="square" rtlCol="0">
            <a:normAutofit/>
          </a:bodyPr>
          <a:lstStyle/>
          <a:p>
            <a:pPr marL="0" algn="l">
              <a:buNone/>
            </a:pPr>
            <a:r>
              <a:rPr lang="sl-SI" sz="2800" b="1" noProof="0" dirty="0">
                <a:solidFill>
                  <a:srgbClr val="002060"/>
                </a:solidFill>
                <a:effectLst/>
              </a:rPr>
              <a:t>Aktivni pristopi za spremembo vedenja </a:t>
            </a:r>
            <a:endParaRPr lang="sl-SI" sz="2800" b="1" noProof="0" dirty="0">
              <a:solidFill>
                <a:srgbClr val="002060"/>
              </a:solidFill>
            </a:endParaRPr>
          </a:p>
        </p:txBody>
      </p:sp>
      <p:sp>
        <p:nvSpPr>
          <p:cNvPr id="8" name="TextBox 7">
            <a:extLst>
              <a:ext uri="{FF2B5EF4-FFF2-40B4-BE49-F238E27FC236}">
                <a16:creationId xmlns:a16="http://schemas.microsoft.com/office/drawing/2014/main" id="{DBCC4B89-082E-4BFA-AF8B-9CFACD73F6DF}"/>
              </a:ext>
            </a:extLst>
          </p:cNvPr>
          <p:cNvSpPr txBox="1"/>
          <p:nvPr/>
        </p:nvSpPr>
        <p:spPr>
          <a:xfrm>
            <a:off x="619124" y="1746944"/>
            <a:ext cx="4391025" cy="325385"/>
          </a:xfrm>
          <a:prstGeom prst="rect">
            <a:avLst/>
          </a:prstGeom>
          <a:noFill/>
        </p:spPr>
        <p:txBody>
          <a:bodyPr wrap="square" rtlCol="0">
            <a:noAutofit/>
          </a:bodyPr>
          <a:lstStyle/>
          <a:p>
            <a:pPr marL="0" algn="l">
              <a:buNone/>
            </a:pPr>
            <a:r>
              <a:rPr lang="sl-SI" sz="2000" b="1" noProof="0" dirty="0">
                <a:solidFill>
                  <a:srgbClr val="1B334D"/>
                </a:solidFill>
                <a:effectLst/>
              </a:rPr>
              <a:t>Ključne metode</a:t>
            </a:r>
            <a:r>
              <a:rPr lang="sl-SI" sz="2000" b="1" noProof="0" dirty="0">
                <a:effectLst/>
              </a:rPr>
              <a:t> </a:t>
            </a:r>
            <a:endParaRPr lang="sl-SI" sz="2000" b="1" noProof="0" dirty="0"/>
          </a:p>
        </p:txBody>
      </p:sp>
      <p:sp>
        <p:nvSpPr>
          <p:cNvPr id="9" name="TextBox 8">
            <a:extLst>
              <a:ext uri="{FF2B5EF4-FFF2-40B4-BE49-F238E27FC236}">
                <a16:creationId xmlns:a16="http://schemas.microsoft.com/office/drawing/2014/main" id="{16B7848D-5D42-43D8-B994-14D6A1012ED2}"/>
              </a:ext>
            </a:extLst>
          </p:cNvPr>
          <p:cNvSpPr txBox="1"/>
          <p:nvPr/>
        </p:nvSpPr>
        <p:spPr>
          <a:xfrm>
            <a:off x="619122" y="2093657"/>
            <a:ext cx="4391025" cy="1175248"/>
          </a:xfrm>
          <a:prstGeom prst="rect">
            <a:avLst/>
          </a:prstGeom>
          <a:noFill/>
        </p:spPr>
        <p:txBody>
          <a:bodyPr wrap="square" rtlCol="0">
            <a:noAutofit/>
          </a:bodyPr>
          <a:lstStyle/>
          <a:p>
            <a:pPr marL="0" algn="l">
              <a:spcBef>
                <a:spcPts val="750"/>
              </a:spcBef>
              <a:buNone/>
            </a:pPr>
            <a:r>
              <a:rPr lang="sl-SI" sz="2000" noProof="0" dirty="0">
                <a:solidFill>
                  <a:srgbClr val="1B334D"/>
                </a:solidFill>
                <a:effectLst/>
              </a:rPr>
              <a:t>Izzivi hoje ali kolesarjenja, beleženje korakov ter “</a:t>
            </a:r>
            <a:r>
              <a:rPr lang="sl-SI" sz="2000" noProof="0" dirty="0" err="1">
                <a:solidFill>
                  <a:srgbClr val="1B334D"/>
                </a:solidFill>
                <a:effectLst/>
              </a:rPr>
              <a:t>pešbus</a:t>
            </a:r>
            <a:r>
              <a:rPr lang="sl-SI" sz="2000" noProof="0" dirty="0">
                <a:solidFill>
                  <a:srgbClr val="1B334D"/>
                </a:solidFill>
                <a:effectLst/>
              </a:rPr>
              <a:t>” in “</a:t>
            </a:r>
            <a:r>
              <a:rPr lang="sl-SI" sz="2000" noProof="0" dirty="0" err="1">
                <a:solidFill>
                  <a:srgbClr val="1B334D"/>
                </a:solidFill>
                <a:effectLst/>
              </a:rPr>
              <a:t>bicivlak</a:t>
            </a:r>
            <a:r>
              <a:rPr lang="sl-SI" sz="2000" noProof="0" dirty="0">
                <a:solidFill>
                  <a:srgbClr val="1B334D"/>
                </a:solidFill>
                <a:effectLst/>
              </a:rPr>
              <a:t>” spodbujajo redno, varno in trajnostno mobilnost.</a:t>
            </a:r>
            <a:r>
              <a:rPr lang="sl-SI" sz="2000" noProof="0" dirty="0">
                <a:effectLst/>
              </a:rPr>
              <a:t> </a:t>
            </a:r>
            <a:endParaRPr lang="sl-SI" sz="2000" noProof="0" dirty="0"/>
          </a:p>
        </p:txBody>
      </p:sp>
      <p:sp>
        <p:nvSpPr>
          <p:cNvPr id="10" name="TextBox 9">
            <a:extLst>
              <a:ext uri="{FF2B5EF4-FFF2-40B4-BE49-F238E27FC236}">
                <a16:creationId xmlns:a16="http://schemas.microsoft.com/office/drawing/2014/main" id="{6F26E1F8-1EBE-4EBA-A3D0-847D39ADCA18}"/>
              </a:ext>
            </a:extLst>
          </p:cNvPr>
          <p:cNvSpPr txBox="1"/>
          <p:nvPr/>
        </p:nvSpPr>
        <p:spPr>
          <a:xfrm>
            <a:off x="619122" y="3524685"/>
            <a:ext cx="4391025" cy="300931"/>
          </a:xfrm>
          <a:prstGeom prst="rect">
            <a:avLst/>
          </a:prstGeom>
          <a:noFill/>
        </p:spPr>
        <p:txBody>
          <a:bodyPr wrap="square" rtlCol="0">
            <a:noAutofit/>
          </a:bodyPr>
          <a:lstStyle/>
          <a:p>
            <a:pPr marL="0" algn="l">
              <a:spcBef>
                <a:spcPts val="1050"/>
              </a:spcBef>
              <a:buNone/>
            </a:pPr>
            <a:r>
              <a:rPr lang="sl-SI" sz="2000" b="1" noProof="0" dirty="0">
                <a:solidFill>
                  <a:srgbClr val="1B334D"/>
                </a:solidFill>
                <a:effectLst/>
              </a:rPr>
              <a:t>Psihološki učinki</a:t>
            </a:r>
            <a:r>
              <a:rPr lang="sl-SI" sz="2000" b="1" noProof="0" dirty="0">
                <a:effectLst/>
              </a:rPr>
              <a:t> </a:t>
            </a:r>
            <a:endParaRPr lang="sl-SI" sz="2000" b="1" noProof="0" dirty="0"/>
          </a:p>
        </p:txBody>
      </p:sp>
      <p:sp>
        <p:nvSpPr>
          <p:cNvPr id="11" name="TextBox 10">
            <a:extLst>
              <a:ext uri="{FF2B5EF4-FFF2-40B4-BE49-F238E27FC236}">
                <a16:creationId xmlns:a16="http://schemas.microsoft.com/office/drawing/2014/main" id="{07B6A7CB-1C11-4FC3-B92F-8408837470FE}"/>
              </a:ext>
            </a:extLst>
          </p:cNvPr>
          <p:cNvSpPr txBox="1"/>
          <p:nvPr/>
        </p:nvSpPr>
        <p:spPr>
          <a:xfrm>
            <a:off x="638943" y="3900738"/>
            <a:ext cx="4391022" cy="1223104"/>
          </a:xfrm>
          <a:prstGeom prst="rect">
            <a:avLst/>
          </a:prstGeom>
          <a:noFill/>
        </p:spPr>
        <p:txBody>
          <a:bodyPr wrap="square" rtlCol="0">
            <a:noAutofit/>
          </a:bodyPr>
          <a:lstStyle/>
          <a:p>
            <a:pPr marL="0" algn="l">
              <a:spcBef>
                <a:spcPts val="750"/>
              </a:spcBef>
              <a:buNone/>
            </a:pPr>
            <a:r>
              <a:rPr lang="sl-SI" sz="2000" noProof="0" dirty="0">
                <a:solidFill>
                  <a:srgbClr val="1B334D"/>
                </a:solidFill>
                <a:effectLst/>
              </a:rPr>
              <a:t>Učenci skozi dejavnosti občutijo prednosti: boljše počutje, več varnosti, manj stresa ter prispevek k okolju.</a:t>
            </a:r>
            <a:r>
              <a:rPr lang="sl-SI" sz="2000" noProof="0" dirty="0">
                <a:effectLst/>
              </a:rPr>
              <a:t> </a:t>
            </a:r>
            <a:endParaRPr lang="sl-SI" sz="2000" noProof="0" dirty="0"/>
          </a:p>
        </p:txBody>
      </p:sp>
      <p:sp>
        <p:nvSpPr>
          <p:cNvPr id="12" name="TextBox 11">
            <a:extLst>
              <a:ext uri="{FF2B5EF4-FFF2-40B4-BE49-F238E27FC236}">
                <a16:creationId xmlns:a16="http://schemas.microsoft.com/office/drawing/2014/main" id="{953ABF4F-B162-46FB-B682-56E7B231A7F6}"/>
              </a:ext>
            </a:extLst>
          </p:cNvPr>
          <p:cNvSpPr txBox="1"/>
          <p:nvPr/>
        </p:nvSpPr>
        <p:spPr>
          <a:xfrm>
            <a:off x="619122" y="5061631"/>
            <a:ext cx="4391025" cy="300931"/>
          </a:xfrm>
          <a:prstGeom prst="rect">
            <a:avLst/>
          </a:prstGeom>
          <a:noFill/>
        </p:spPr>
        <p:txBody>
          <a:bodyPr wrap="square" rtlCol="0">
            <a:noAutofit/>
          </a:bodyPr>
          <a:lstStyle/>
          <a:p>
            <a:pPr marL="0" algn="l">
              <a:spcBef>
                <a:spcPts val="1050"/>
              </a:spcBef>
              <a:buNone/>
            </a:pPr>
            <a:r>
              <a:rPr lang="sl-SI" sz="2000" b="1" noProof="0" dirty="0">
                <a:solidFill>
                  <a:srgbClr val="1B334D"/>
                </a:solidFill>
                <a:effectLst/>
              </a:rPr>
              <a:t>Dolgoročni cilji</a:t>
            </a:r>
            <a:r>
              <a:rPr lang="sl-SI" sz="2000" b="1" noProof="0" dirty="0">
                <a:effectLst/>
              </a:rPr>
              <a:t> </a:t>
            </a:r>
            <a:endParaRPr lang="sl-SI" sz="2000" b="1" noProof="0" dirty="0"/>
          </a:p>
        </p:txBody>
      </p:sp>
      <p:sp>
        <p:nvSpPr>
          <p:cNvPr id="13" name="TextBox 12">
            <a:extLst>
              <a:ext uri="{FF2B5EF4-FFF2-40B4-BE49-F238E27FC236}">
                <a16:creationId xmlns:a16="http://schemas.microsoft.com/office/drawing/2014/main" id="{66B0B2A4-8924-47C8-85EB-CF7D285B0EF0}"/>
              </a:ext>
            </a:extLst>
          </p:cNvPr>
          <p:cNvSpPr txBox="1"/>
          <p:nvPr/>
        </p:nvSpPr>
        <p:spPr>
          <a:xfrm>
            <a:off x="619123" y="5388561"/>
            <a:ext cx="4391025" cy="1366200"/>
          </a:xfrm>
          <a:prstGeom prst="rect">
            <a:avLst/>
          </a:prstGeom>
          <a:noFill/>
        </p:spPr>
        <p:txBody>
          <a:bodyPr wrap="square" rtlCol="0">
            <a:noAutofit/>
          </a:bodyPr>
          <a:lstStyle/>
          <a:p>
            <a:pPr marL="0" algn="l">
              <a:spcBef>
                <a:spcPts val="750"/>
              </a:spcBef>
              <a:buNone/>
            </a:pPr>
            <a:r>
              <a:rPr lang="sl-SI" sz="2000" noProof="0" dirty="0">
                <a:solidFill>
                  <a:srgbClr val="1B334D"/>
                </a:solidFill>
                <a:effectLst/>
              </a:rPr>
              <a:t>Postavljanje osebnih ciljev, spremljanje napredka in krepitev pripadnosti vodijo v trajne navade tudi v odraslosti.</a:t>
            </a:r>
            <a:r>
              <a:rPr lang="sl-SI" sz="2000" noProof="0" dirty="0">
                <a:effectLst/>
              </a:rPr>
              <a:t> </a:t>
            </a:r>
            <a:endParaRPr lang="sl-SI" sz="2000" noProof="0" dirty="0"/>
          </a:p>
        </p:txBody>
      </p:sp>
      <p:pic>
        <p:nvPicPr>
          <p:cNvPr id="14" name="Slika 13">
            <a:extLst>
              <a:ext uri="{FF2B5EF4-FFF2-40B4-BE49-F238E27FC236}">
                <a16:creationId xmlns:a16="http://schemas.microsoft.com/office/drawing/2014/main" id="{FB752100-D3A8-DD8F-F259-96D5F447C655}"/>
              </a:ext>
            </a:extLst>
          </p:cNvPr>
          <p:cNvPicPr>
            <a:picLocks noChangeAspect="1"/>
          </p:cNvPicPr>
          <p:nvPr/>
        </p:nvPicPr>
        <p:blipFill>
          <a:blip r:embed="rId4"/>
          <a:srcRect l="15747"/>
          <a:stretch>
            <a:fillRect/>
          </a:stretch>
        </p:blipFill>
        <p:spPr>
          <a:xfrm>
            <a:off x="5049782" y="788419"/>
            <a:ext cx="7142218" cy="5592804"/>
          </a:xfrm>
          <a:prstGeom prst="rect">
            <a:avLst/>
          </a:prstGeom>
        </p:spPr>
      </p:pic>
    </p:spTree>
    <p:extLst>
      <p:ext uri="{BB962C8B-B14F-4D97-AF65-F5344CB8AC3E}">
        <p14:creationId xmlns:p14="http://schemas.microsoft.com/office/powerpoint/2010/main" val="663491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1DEAEC3-DE32-4801-8579-7655B49E16E2}"/>
              </a:ext>
            </a:extLst>
          </p:cNvPr>
          <p:cNvPicPr>
            <a:picLocks noGrp="1" noChangeAspect="1"/>
          </p:cNvPicPr>
          <p:nvPr>
            <p:ph sz="half" idx="1"/>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6" name="Content Placeholder 5" descr="Cadastre Map And City Building Survey On Laptop">
            <a:extLst>
              <a:ext uri="{FF2B5EF4-FFF2-40B4-BE49-F238E27FC236}">
                <a16:creationId xmlns:a16="http://schemas.microsoft.com/office/drawing/2014/main" id="{05BC9597-342D-4D82-A276-D493513E03D4}"/>
              </a:ext>
            </a:extLst>
          </p:cNvPr>
          <p:cNvPicPr>
            <a:picLocks noGrp="1" noChangeAspect="1"/>
          </p:cNvPicPr>
          <p:nvPr>
            <p:ph sz="half" idx="2"/>
          </p:nvPr>
        </p:nvPicPr>
        <p:blipFill>
          <a:blip r:embed="rId4"/>
          <a:stretch>
            <a:fillRect/>
          </a:stretch>
        </p:blipFill>
        <p:spPr>
          <a:xfrm>
            <a:off x="5334000" y="0"/>
            <a:ext cx="6858000" cy="6858000"/>
          </a:xfrm>
          <a:prstGeom prst="rect">
            <a:avLst/>
          </a:prstGeom>
        </p:spPr>
      </p:pic>
      <p:sp>
        <p:nvSpPr>
          <p:cNvPr id="7" name="TextBox 6">
            <a:extLst>
              <a:ext uri="{FF2B5EF4-FFF2-40B4-BE49-F238E27FC236}">
                <a16:creationId xmlns:a16="http://schemas.microsoft.com/office/drawing/2014/main" id="{81D9EFA3-6AB5-497F-9766-5C4065BB7A99}"/>
              </a:ext>
            </a:extLst>
          </p:cNvPr>
          <p:cNvSpPr txBox="1"/>
          <p:nvPr/>
        </p:nvSpPr>
        <p:spPr>
          <a:xfrm>
            <a:off x="619125" y="551528"/>
            <a:ext cx="4391025" cy="1005780"/>
          </a:xfrm>
          <a:prstGeom prst="rect">
            <a:avLst/>
          </a:prstGeom>
          <a:noFill/>
        </p:spPr>
        <p:txBody>
          <a:bodyPr wrap="square" rtlCol="0">
            <a:normAutofit/>
          </a:bodyPr>
          <a:lstStyle/>
          <a:p>
            <a:pPr marL="0" algn="l">
              <a:buNone/>
            </a:pPr>
            <a:r>
              <a:rPr lang="sl-SI" sz="2800" b="1" noProof="0" dirty="0">
                <a:solidFill>
                  <a:srgbClr val="1B334D"/>
                </a:solidFill>
                <a:effectLst/>
              </a:rPr>
              <a:t>Medpredmetno povezovanje</a:t>
            </a:r>
            <a:r>
              <a:rPr lang="sl-SI" sz="2800" b="1" noProof="0" dirty="0">
                <a:effectLst/>
              </a:rPr>
              <a:t> </a:t>
            </a:r>
            <a:endParaRPr lang="sl-SI" sz="2800" b="1" noProof="0" dirty="0"/>
          </a:p>
        </p:txBody>
      </p:sp>
      <p:sp>
        <p:nvSpPr>
          <p:cNvPr id="8" name="TextBox 7">
            <a:extLst>
              <a:ext uri="{FF2B5EF4-FFF2-40B4-BE49-F238E27FC236}">
                <a16:creationId xmlns:a16="http://schemas.microsoft.com/office/drawing/2014/main" id="{8C9639BC-E473-4283-BABE-FC7221A9CC86}"/>
              </a:ext>
            </a:extLst>
          </p:cNvPr>
          <p:cNvSpPr txBox="1"/>
          <p:nvPr/>
        </p:nvSpPr>
        <p:spPr>
          <a:xfrm>
            <a:off x="619124" y="1791131"/>
            <a:ext cx="4391025" cy="205680"/>
          </a:xfrm>
          <a:prstGeom prst="rect">
            <a:avLst/>
          </a:prstGeom>
          <a:noFill/>
        </p:spPr>
        <p:txBody>
          <a:bodyPr wrap="square" rtlCol="0">
            <a:noAutofit/>
          </a:bodyPr>
          <a:lstStyle/>
          <a:p>
            <a:pPr marL="0" algn="l">
              <a:buNone/>
            </a:pPr>
            <a:r>
              <a:rPr lang="sl-SI" sz="2000" noProof="0" dirty="0">
                <a:solidFill>
                  <a:srgbClr val="0070C0"/>
                </a:solidFill>
                <a:effectLst/>
              </a:rPr>
              <a:t>Prostor in podatki </a:t>
            </a:r>
            <a:endParaRPr lang="sl-SI" sz="2000" noProof="0" dirty="0">
              <a:solidFill>
                <a:srgbClr val="0070C0"/>
              </a:solidFill>
            </a:endParaRPr>
          </a:p>
        </p:txBody>
      </p:sp>
      <p:sp>
        <p:nvSpPr>
          <p:cNvPr id="9" name="TextBox 8">
            <a:extLst>
              <a:ext uri="{FF2B5EF4-FFF2-40B4-BE49-F238E27FC236}">
                <a16:creationId xmlns:a16="http://schemas.microsoft.com/office/drawing/2014/main" id="{8C9C3020-51C9-439D-AB5B-CD74E40EB20A}"/>
              </a:ext>
            </a:extLst>
          </p:cNvPr>
          <p:cNvSpPr txBox="1"/>
          <p:nvPr/>
        </p:nvSpPr>
        <p:spPr>
          <a:xfrm>
            <a:off x="619124" y="2143377"/>
            <a:ext cx="4391025" cy="957638"/>
          </a:xfrm>
          <a:prstGeom prst="rect">
            <a:avLst/>
          </a:prstGeom>
          <a:noFill/>
        </p:spPr>
        <p:txBody>
          <a:bodyPr wrap="square" rtlCol="0">
            <a:noAutofit/>
          </a:bodyPr>
          <a:lstStyle/>
          <a:p>
            <a:pPr marL="0" algn="l">
              <a:spcBef>
                <a:spcPts val="750"/>
              </a:spcBef>
              <a:buNone/>
            </a:pPr>
            <a:r>
              <a:rPr lang="sl-SI" sz="2000" b="1" noProof="0" dirty="0">
                <a:solidFill>
                  <a:srgbClr val="1B334D"/>
                </a:solidFill>
                <a:effectLst/>
              </a:rPr>
              <a:t>Geografija</a:t>
            </a:r>
            <a:r>
              <a:rPr lang="sl-SI" sz="2000" noProof="0" dirty="0">
                <a:solidFill>
                  <a:srgbClr val="1B334D"/>
                </a:solidFill>
                <a:effectLst/>
              </a:rPr>
              <a:t> razlaga prometne tokove in urbanizem; </a:t>
            </a:r>
            <a:r>
              <a:rPr lang="sl-SI" sz="2000" b="1" noProof="0" dirty="0">
                <a:solidFill>
                  <a:srgbClr val="1B334D"/>
                </a:solidFill>
                <a:effectLst/>
              </a:rPr>
              <a:t>matematika</a:t>
            </a:r>
            <a:r>
              <a:rPr lang="sl-SI" sz="2000" noProof="0" dirty="0">
                <a:solidFill>
                  <a:srgbClr val="1B334D"/>
                </a:solidFill>
                <a:effectLst/>
              </a:rPr>
              <a:t> podpira analize, statistiko in grafe.</a:t>
            </a:r>
            <a:r>
              <a:rPr lang="sl-SI" sz="2000" noProof="0" dirty="0">
                <a:effectLst/>
              </a:rPr>
              <a:t> </a:t>
            </a:r>
            <a:endParaRPr lang="sl-SI" sz="2000" noProof="0" dirty="0"/>
          </a:p>
        </p:txBody>
      </p:sp>
      <p:sp>
        <p:nvSpPr>
          <p:cNvPr id="10" name="TextBox 9">
            <a:extLst>
              <a:ext uri="{FF2B5EF4-FFF2-40B4-BE49-F238E27FC236}">
                <a16:creationId xmlns:a16="http://schemas.microsoft.com/office/drawing/2014/main" id="{03AD45B4-8D7D-4967-9E85-F49D4EA8EF1E}"/>
              </a:ext>
            </a:extLst>
          </p:cNvPr>
          <p:cNvSpPr txBox="1"/>
          <p:nvPr/>
        </p:nvSpPr>
        <p:spPr>
          <a:xfrm>
            <a:off x="619124" y="3268748"/>
            <a:ext cx="4391025" cy="205680"/>
          </a:xfrm>
          <a:prstGeom prst="rect">
            <a:avLst/>
          </a:prstGeom>
          <a:noFill/>
        </p:spPr>
        <p:txBody>
          <a:bodyPr wrap="square" rtlCol="0">
            <a:noAutofit/>
          </a:bodyPr>
          <a:lstStyle/>
          <a:p>
            <a:pPr marL="0" algn="l">
              <a:spcBef>
                <a:spcPts val="1200"/>
              </a:spcBef>
              <a:buNone/>
            </a:pPr>
            <a:r>
              <a:rPr lang="sl-SI" sz="2000" noProof="0" dirty="0">
                <a:solidFill>
                  <a:srgbClr val="0070C0"/>
                </a:solidFill>
                <a:effectLst/>
              </a:rPr>
              <a:t>Okolje in zdravje </a:t>
            </a:r>
            <a:endParaRPr lang="sl-SI" sz="2000" noProof="0" dirty="0">
              <a:solidFill>
                <a:srgbClr val="0070C0"/>
              </a:solidFill>
            </a:endParaRPr>
          </a:p>
        </p:txBody>
      </p:sp>
      <p:sp>
        <p:nvSpPr>
          <p:cNvPr id="11" name="TextBox 10">
            <a:extLst>
              <a:ext uri="{FF2B5EF4-FFF2-40B4-BE49-F238E27FC236}">
                <a16:creationId xmlns:a16="http://schemas.microsoft.com/office/drawing/2014/main" id="{37E16895-1632-4B38-B9F0-423DB7ACCBF3}"/>
              </a:ext>
            </a:extLst>
          </p:cNvPr>
          <p:cNvSpPr txBox="1"/>
          <p:nvPr/>
        </p:nvSpPr>
        <p:spPr>
          <a:xfrm>
            <a:off x="619124" y="3661038"/>
            <a:ext cx="4391025" cy="773849"/>
          </a:xfrm>
          <a:prstGeom prst="rect">
            <a:avLst/>
          </a:prstGeom>
          <a:noFill/>
        </p:spPr>
        <p:txBody>
          <a:bodyPr wrap="square" rtlCol="0">
            <a:noAutofit/>
          </a:bodyPr>
          <a:lstStyle/>
          <a:p>
            <a:pPr marL="0" algn="l">
              <a:spcBef>
                <a:spcPts val="750"/>
              </a:spcBef>
              <a:buNone/>
            </a:pPr>
            <a:r>
              <a:rPr lang="sl-SI" sz="2000" b="1" noProof="0" dirty="0">
                <a:solidFill>
                  <a:srgbClr val="1B334D"/>
                </a:solidFill>
                <a:effectLst/>
              </a:rPr>
              <a:t>Naravoslovje</a:t>
            </a:r>
            <a:r>
              <a:rPr lang="sl-SI" sz="2000" noProof="0" dirty="0">
                <a:solidFill>
                  <a:srgbClr val="1B334D"/>
                </a:solidFill>
                <a:effectLst/>
              </a:rPr>
              <a:t> poveže vplive prometa na zrak, hrup in dobro počutje ljudi.</a:t>
            </a:r>
            <a:r>
              <a:rPr lang="sl-SI" sz="2000" noProof="0" dirty="0">
                <a:effectLst/>
              </a:rPr>
              <a:t> </a:t>
            </a:r>
            <a:endParaRPr lang="sl-SI" sz="2000" noProof="0" dirty="0"/>
          </a:p>
        </p:txBody>
      </p:sp>
      <p:sp>
        <p:nvSpPr>
          <p:cNvPr id="12" name="TextBox 11">
            <a:extLst>
              <a:ext uri="{FF2B5EF4-FFF2-40B4-BE49-F238E27FC236}">
                <a16:creationId xmlns:a16="http://schemas.microsoft.com/office/drawing/2014/main" id="{89E2F831-ADAA-40CF-8EFA-AE7164927200}"/>
              </a:ext>
            </a:extLst>
          </p:cNvPr>
          <p:cNvSpPr txBox="1"/>
          <p:nvPr/>
        </p:nvSpPr>
        <p:spPr>
          <a:xfrm>
            <a:off x="619125" y="4602620"/>
            <a:ext cx="4316669" cy="343006"/>
          </a:xfrm>
          <a:prstGeom prst="rect">
            <a:avLst/>
          </a:prstGeom>
          <a:noFill/>
        </p:spPr>
        <p:txBody>
          <a:bodyPr wrap="square" rtlCol="0">
            <a:noAutofit/>
          </a:bodyPr>
          <a:lstStyle/>
          <a:p>
            <a:pPr marL="0" algn="l">
              <a:spcBef>
                <a:spcPts val="1200"/>
              </a:spcBef>
              <a:buNone/>
            </a:pPr>
            <a:r>
              <a:rPr lang="sl-SI" sz="2000" noProof="0" dirty="0">
                <a:solidFill>
                  <a:srgbClr val="0070C0"/>
                </a:solidFill>
                <a:effectLst/>
              </a:rPr>
              <a:t>Rešitve, komunikacija in skupnost </a:t>
            </a:r>
            <a:endParaRPr lang="sl-SI" sz="2000" noProof="0" dirty="0">
              <a:solidFill>
                <a:srgbClr val="0070C0"/>
              </a:solidFill>
            </a:endParaRPr>
          </a:p>
        </p:txBody>
      </p:sp>
      <p:sp>
        <p:nvSpPr>
          <p:cNvPr id="13" name="TextBox 12">
            <a:extLst>
              <a:ext uri="{FF2B5EF4-FFF2-40B4-BE49-F238E27FC236}">
                <a16:creationId xmlns:a16="http://schemas.microsoft.com/office/drawing/2014/main" id="{57DAB36A-6711-4104-83E4-FF479AA0878A}"/>
              </a:ext>
            </a:extLst>
          </p:cNvPr>
          <p:cNvSpPr txBox="1"/>
          <p:nvPr/>
        </p:nvSpPr>
        <p:spPr>
          <a:xfrm>
            <a:off x="619125" y="5051033"/>
            <a:ext cx="4391025" cy="995805"/>
          </a:xfrm>
          <a:prstGeom prst="rect">
            <a:avLst/>
          </a:prstGeom>
          <a:noFill/>
        </p:spPr>
        <p:txBody>
          <a:bodyPr wrap="square" rtlCol="0">
            <a:noAutofit/>
          </a:bodyPr>
          <a:lstStyle/>
          <a:p>
            <a:pPr marL="0" algn="l">
              <a:spcBef>
                <a:spcPts val="750"/>
              </a:spcBef>
              <a:buNone/>
            </a:pPr>
            <a:r>
              <a:rPr lang="sl-SI" sz="2000" b="1" noProof="0" dirty="0">
                <a:solidFill>
                  <a:srgbClr val="1B334D"/>
                </a:solidFill>
                <a:effectLst/>
              </a:rPr>
              <a:t>Tehnika</a:t>
            </a:r>
            <a:r>
              <a:rPr lang="sl-SI" sz="2000" noProof="0" dirty="0">
                <a:solidFill>
                  <a:srgbClr val="1B334D"/>
                </a:solidFill>
                <a:effectLst/>
              </a:rPr>
              <a:t> načrtuje in digitalizira; </a:t>
            </a:r>
            <a:r>
              <a:rPr lang="sl-SI" sz="2000" b="1" noProof="0" dirty="0">
                <a:solidFill>
                  <a:srgbClr val="1B334D"/>
                </a:solidFill>
                <a:effectLst/>
              </a:rPr>
              <a:t>slovenščina</a:t>
            </a:r>
            <a:r>
              <a:rPr lang="sl-SI" sz="2000" noProof="0" dirty="0">
                <a:solidFill>
                  <a:srgbClr val="1B334D"/>
                </a:solidFill>
                <a:effectLst/>
              </a:rPr>
              <a:t> oblikuje sporočila; </a:t>
            </a:r>
            <a:r>
              <a:rPr lang="sl-SI" sz="2000" dirty="0">
                <a:solidFill>
                  <a:srgbClr val="1B334D"/>
                </a:solidFill>
              </a:rPr>
              <a:t>vsi predmeti</a:t>
            </a:r>
            <a:r>
              <a:rPr lang="sl-SI" sz="2000" noProof="0" dirty="0">
                <a:solidFill>
                  <a:srgbClr val="1B334D"/>
                </a:solidFill>
                <a:effectLst/>
              </a:rPr>
              <a:t> krepijo odgovornost.</a:t>
            </a:r>
            <a:r>
              <a:rPr lang="sl-SI" sz="2000" noProof="0" dirty="0">
                <a:effectLst/>
              </a:rPr>
              <a:t> </a:t>
            </a:r>
            <a:endParaRPr lang="sl-SI" sz="2000" noProof="0" dirty="0"/>
          </a:p>
        </p:txBody>
      </p:sp>
    </p:spTree>
    <p:extLst>
      <p:ext uri="{BB962C8B-B14F-4D97-AF65-F5344CB8AC3E}">
        <p14:creationId xmlns:p14="http://schemas.microsoft.com/office/powerpoint/2010/main" val="2246856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D1A0"/>
        </a:solidFill>
        <a:effectLst/>
      </p:bgPr>
    </p:bg>
    <p:spTree>
      <p:nvGrpSpPr>
        <p:cNvPr id="1" name=""/>
        <p:cNvGrpSpPr/>
        <p:nvPr/>
      </p:nvGrpSpPr>
      <p:grpSpPr>
        <a:xfrm>
          <a:off x="0" y="0"/>
          <a:ext cx="0" cy="0"/>
          <a:chOff x="0" y="0"/>
          <a:chExt cx="0" cy="0"/>
        </a:xfrm>
      </p:grpSpPr>
      <p:sp>
        <p:nvSpPr>
          <p:cNvPr id="6" name="PoljeZBesedilom 5">
            <a:extLst>
              <a:ext uri="{FF2B5EF4-FFF2-40B4-BE49-F238E27FC236}">
                <a16:creationId xmlns:a16="http://schemas.microsoft.com/office/drawing/2014/main" id="{73851DB2-207D-8281-7927-554511B367E7}"/>
              </a:ext>
            </a:extLst>
          </p:cNvPr>
          <p:cNvSpPr txBox="1"/>
          <p:nvPr/>
        </p:nvSpPr>
        <p:spPr>
          <a:xfrm>
            <a:off x="311332" y="54133"/>
            <a:ext cx="11569336" cy="6749733"/>
          </a:xfrm>
          <a:prstGeom prst="rect">
            <a:avLst/>
          </a:prstGeom>
          <a:solidFill>
            <a:srgbClr val="FFD1A0"/>
          </a:solidFill>
        </p:spPr>
        <p:txBody>
          <a:bodyPr wrap="square">
            <a:spAutoFit/>
          </a:bodyPr>
          <a:lstStyle/>
          <a:p>
            <a:pPr>
              <a:lnSpc>
                <a:spcPct val="107000"/>
              </a:lnSpc>
              <a:spcAft>
                <a:spcPts val="800"/>
              </a:spcAft>
              <a:buNone/>
            </a:pPr>
            <a:r>
              <a:rPr lang="sl-SI" sz="1800" b="1" kern="100" dirty="0">
                <a:effectLst/>
                <a:latin typeface="Aptos" panose="020B0004020202020204" pitchFamily="34" charset="0"/>
                <a:ea typeface="Aptos" panose="020B0004020202020204" pitchFamily="34" charset="0"/>
                <a:cs typeface="Times New Roman" panose="02020603050405020304" pitchFamily="18" charset="0"/>
              </a:rPr>
              <a:t>1. Vključevanje v učni proces</a:t>
            </a:r>
            <a:endParaRPr lang="sl-SI"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sl-SI" sz="1800" kern="100" dirty="0">
                <a:effectLst/>
                <a:latin typeface="Aptos" panose="020B0004020202020204" pitchFamily="34" charset="0"/>
                <a:ea typeface="Aptos" panose="020B0004020202020204" pitchFamily="34" charset="0"/>
                <a:cs typeface="Times New Roman" panose="02020603050405020304" pitchFamily="18" charset="0"/>
              </a:rPr>
              <a:t>Vsebine pri predmetih (spoznavanje okolja, družba, naravoslovje in tehnika):</a:t>
            </a:r>
            <a:br>
              <a:rPr lang="sl-SI" sz="1800" kern="100" dirty="0">
                <a:effectLst/>
                <a:latin typeface="Aptos" panose="020B0004020202020204" pitchFamily="34" charset="0"/>
                <a:ea typeface="Aptos" panose="020B0004020202020204" pitchFamily="34" charset="0"/>
                <a:cs typeface="Times New Roman" panose="02020603050405020304" pitchFamily="18" charset="0"/>
              </a:rPr>
            </a:br>
            <a:r>
              <a:rPr lang="sl-SI" sz="1800" kern="100" dirty="0">
                <a:effectLst/>
                <a:latin typeface="Aptos" panose="020B0004020202020204" pitchFamily="34" charset="0"/>
                <a:ea typeface="Aptos" panose="020B0004020202020204" pitchFamily="34" charset="0"/>
                <a:cs typeface="Times New Roman" panose="02020603050405020304" pitchFamily="18" charset="0"/>
              </a:rPr>
              <a:t>– pomen hoje, kolesarjenja in javnega prometa;</a:t>
            </a:r>
            <a:br>
              <a:rPr lang="sl-SI" sz="1800" kern="100" dirty="0">
                <a:effectLst/>
                <a:latin typeface="Aptos" panose="020B0004020202020204" pitchFamily="34" charset="0"/>
                <a:ea typeface="Aptos" panose="020B0004020202020204" pitchFamily="34" charset="0"/>
                <a:cs typeface="Times New Roman" panose="02020603050405020304" pitchFamily="18" charset="0"/>
              </a:rPr>
            </a:br>
            <a:r>
              <a:rPr lang="sl-SI" sz="1800" kern="100" dirty="0">
                <a:effectLst/>
                <a:latin typeface="Aptos" panose="020B0004020202020204" pitchFamily="34" charset="0"/>
                <a:ea typeface="Aptos" panose="020B0004020202020204" pitchFamily="34" charset="0"/>
                <a:cs typeface="Times New Roman" panose="02020603050405020304" pitchFamily="18" charset="0"/>
              </a:rPr>
              <a:t>– osnovna prometna pravila in varno vedenje.</a:t>
            </a:r>
          </a:p>
          <a:p>
            <a:pPr marL="342900" lvl="0" indent="-342900">
              <a:lnSpc>
                <a:spcPct val="107000"/>
              </a:lnSpc>
              <a:spcAft>
                <a:spcPts val="800"/>
              </a:spcAft>
              <a:buSzPts val="1000"/>
              <a:buFont typeface="Symbol" panose="05050102010706020507" pitchFamily="18" charset="2"/>
              <a:buChar char=""/>
              <a:tabLst>
                <a:tab pos="457200" algn="l"/>
              </a:tabLst>
            </a:pPr>
            <a:r>
              <a:rPr lang="sl-SI" sz="1800" kern="100" dirty="0">
                <a:effectLst/>
                <a:latin typeface="Aptos" panose="020B0004020202020204" pitchFamily="34" charset="0"/>
                <a:ea typeface="Aptos" panose="020B0004020202020204" pitchFamily="34" charset="0"/>
                <a:cs typeface="Times New Roman" panose="02020603050405020304" pitchFamily="18" charset="0"/>
              </a:rPr>
              <a:t>Medpredmetno povezovanje (</a:t>
            </a:r>
            <a:r>
              <a:rPr lang="sl-SI" sz="1800" kern="100" dirty="0" err="1">
                <a:effectLst/>
                <a:latin typeface="Aptos" panose="020B0004020202020204" pitchFamily="34" charset="0"/>
                <a:ea typeface="Aptos" panose="020B0004020202020204" pitchFamily="34" charset="0"/>
                <a:cs typeface="Times New Roman" panose="02020603050405020304" pitchFamily="18" charset="0"/>
              </a:rPr>
              <a:t>okoljska</a:t>
            </a:r>
            <a:r>
              <a:rPr lang="sl-SI" sz="1800" kern="100" dirty="0">
                <a:effectLst/>
                <a:latin typeface="Aptos" panose="020B0004020202020204" pitchFamily="34" charset="0"/>
                <a:ea typeface="Aptos" panose="020B0004020202020204" pitchFamily="34" charset="0"/>
                <a:cs typeface="Times New Roman" panose="02020603050405020304" pitchFamily="18" charset="0"/>
              </a:rPr>
              <a:t> vzgoja, zdravje, državljanska vzgoja).</a:t>
            </a:r>
          </a:p>
          <a:p>
            <a:pPr marL="342900" lvl="0" indent="-342900">
              <a:lnSpc>
                <a:spcPct val="107000"/>
              </a:lnSpc>
              <a:spcAft>
                <a:spcPts val="800"/>
              </a:spcAft>
              <a:buSzPts val="1000"/>
              <a:buFont typeface="Symbol" panose="05050102010706020507" pitchFamily="18" charset="2"/>
              <a:buChar char=""/>
              <a:tabLst>
                <a:tab pos="457200" algn="l"/>
              </a:tabLst>
            </a:pPr>
            <a:r>
              <a:rPr lang="sl-SI" sz="1800" kern="100" dirty="0">
                <a:effectLst/>
                <a:latin typeface="Aptos" panose="020B0004020202020204" pitchFamily="34" charset="0"/>
                <a:ea typeface="Aptos" panose="020B0004020202020204" pitchFamily="34" charset="0"/>
                <a:cs typeface="Times New Roman" panose="02020603050405020304" pitchFamily="18" charset="0"/>
              </a:rPr>
              <a:t>Projektni dnevi na temo prometa, okolja in varnosti.</a:t>
            </a:r>
          </a:p>
          <a:p>
            <a:pPr>
              <a:lnSpc>
                <a:spcPct val="107000"/>
              </a:lnSpc>
              <a:spcAft>
                <a:spcPts val="800"/>
              </a:spcAft>
              <a:buNone/>
            </a:pPr>
            <a:r>
              <a:rPr lang="sl-SI"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buNone/>
            </a:pPr>
            <a:r>
              <a:rPr lang="sl-SI" sz="1800" b="1" kern="100" dirty="0">
                <a:effectLst/>
                <a:latin typeface="Aptos" panose="020B0004020202020204" pitchFamily="34" charset="0"/>
                <a:ea typeface="Aptos" panose="020B0004020202020204" pitchFamily="34" charset="0"/>
                <a:cs typeface="Times New Roman" panose="02020603050405020304" pitchFamily="18" charset="0"/>
              </a:rPr>
              <a:t>2. Programi prometne vzgoje</a:t>
            </a:r>
            <a:endParaRPr lang="sl-SI"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sl-SI" sz="1800" kern="100" dirty="0">
                <a:effectLst/>
                <a:latin typeface="Aptos" panose="020B0004020202020204" pitchFamily="34" charset="0"/>
                <a:ea typeface="Aptos" panose="020B0004020202020204" pitchFamily="34" charset="0"/>
                <a:cs typeface="Times New Roman" panose="02020603050405020304" pitchFamily="18" charset="0"/>
              </a:rPr>
              <a:t>Prometna vzgoja v 1.–3. razredu (pešec v prometu).</a:t>
            </a:r>
          </a:p>
          <a:p>
            <a:pPr marL="342900" lvl="0" indent="-342900">
              <a:lnSpc>
                <a:spcPct val="107000"/>
              </a:lnSpc>
              <a:spcAft>
                <a:spcPts val="800"/>
              </a:spcAft>
              <a:buSzPts val="1000"/>
              <a:buFont typeface="Symbol" panose="05050102010706020507" pitchFamily="18" charset="2"/>
              <a:buChar char=""/>
              <a:tabLst>
                <a:tab pos="457200" algn="l"/>
              </a:tabLst>
            </a:pPr>
            <a:r>
              <a:rPr lang="sl-SI" sz="1800" kern="100" dirty="0">
                <a:effectLst/>
                <a:latin typeface="Aptos" panose="020B0004020202020204" pitchFamily="34" charset="0"/>
                <a:ea typeface="Aptos" panose="020B0004020202020204" pitchFamily="34" charset="0"/>
                <a:cs typeface="Times New Roman" panose="02020603050405020304" pitchFamily="18" charset="0"/>
              </a:rPr>
              <a:t>Kolesarski izpit (običajno v 5. razredu):</a:t>
            </a:r>
            <a:br>
              <a:rPr lang="sl-SI" sz="1800" kern="100" dirty="0">
                <a:effectLst/>
                <a:latin typeface="Aptos" panose="020B0004020202020204" pitchFamily="34" charset="0"/>
                <a:ea typeface="Aptos" panose="020B0004020202020204" pitchFamily="34" charset="0"/>
                <a:cs typeface="Times New Roman" panose="02020603050405020304" pitchFamily="18" charset="0"/>
              </a:rPr>
            </a:br>
            <a:r>
              <a:rPr lang="sl-SI" sz="1800" kern="100" dirty="0">
                <a:effectLst/>
                <a:latin typeface="Aptos" panose="020B0004020202020204" pitchFamily="34" charset="0"/>
                <a:ea typeface="Aptos" panose="020B0004020202020204" pitchFamily="34" charset="0"/>
                <a:cs typeface="Times New Roman" panose="02020603050405020304" pitchFamily="18" charset="0"/>
              </a:rPr>
              <a:t>– teoretični del (pravila, znaki, varnostna oprema),</a:t>
            </a:r>
            <a:br>
              <a:rPr lang="sl-SI" sz="1800" kern="100" dirty="0">
                <a:effectLst/>
                <a:latin typeface="Aptos" panose="020B0004020202020204" pitchFamily="34" charset="0"/>
                <a:ea typeface="Aptos" panose="020B0004020202020204" pitchFamily="34" charset="0"/>
                <a:cs typeface="Times New Roman" panose="02020603050405020304" pitchFamily="18" charset="0"/>
              </a:rPr>
            </a:br>
            <a:r>
              <a:rPr lang="sl-SI" sz="1800" kern="100" dirty="0">
                <a:effectLst/>
                <a:latin typeface="Aptos" panose="020B0004020202020204" pitchFamily="34" charset="0"/>
                <a:ea typeface="Aptos" panose="020B0004020202020204" pitchFamily="34" charset="0"/>
                <a:cs typeface="Times New Roman" panose="02020603050405020304" pitchFamily="18" charset="0"/>
              </a:rPr>
              <a:t>– praktični del (vožnja v prometu ali na poligonu).</a:t>
            </a:r>
          </a:p>
          <a:p>
            <a:pPr marL="342900" lvl="0" indent="-342900">
              <a:lnSpc>
                <a:spcPct val="107000"/>
              </a:lnSpc>
              <a:spcAft>
                <a:spcPts val="800"/>
              </a:spcAft>
              <a:buSzPts val="1000"/>
              <a:buFont typeface="Symbol" panose="05050102010706020507" pitchFamily="18" charset="2"/>
              <a:buChar char=""/>
              <a:tabLst>
                <a:tab pos="457200" algn="l"/>
              </a:tabLst>
            </a:pPr>
            <a:r>
              <a:rPr lang="sl-SI" sz="1800" kern="100" dirty="0">
                <a:effectLst/>
                <a:latin typeface="Aptos" panose="020B0004020202020204" pitchFamily="34" charset="0"/>
                <a:ea typeface="Aptos" panose="020B0004020202020204" pitchFamily="34" charset="0"/>
                <a:cs typeface="Times New Roman" panose="02020603050405020304" pitchFamily="18" charset="0"/>
              </a:rPr>
              <a:t>Usposabljanja za varno uporabo e-skirojev ?</a:t>
            </a:r>
          </a:p>
          <a:p>
            <a:pPr>
              <a:lnSpc>
                <a:spcPct val="107000"/>
              </a:lnSpc>
              <a:spcAft>
                <a:spcPts val="800"/>
              </a:spcAft>
              <a:buNone/>
            </a:pPr>
            <a:r>
              <a:rPr lang="sl-SI"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buNone/>
            </a:pPr>
            <a:r>
              <a:rPr lang="sl-SI" sz="1800" b="1" kern="100" dirty="0">
                <a:effectLst/>
                <a:latin typeface="Aptos" panose="020B0004020202020204" pitchFamily="34" charset="0"/>
                <a:ea typeface="Aptos" panose="020B0004020202020204" pitchFamily="34" charset="0"/>
                <a:cs typeface="Times New Roman" panose="02020603050405020304" pitchFamily="18" charset="0"/>
              </a:rPr>
              <a:t>3. Spodbujanje trajnostnih oblik prihoda v šolo</a:t>
            </a:r>
            <a:endParaRPr lang="sl-SI"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sl-SI" sz="1800" b="1" kern="100" dirty="0" err="1">
                <a:effectLst/>
                <a:latin typeface="Aptos" panose="020B0004020202020204" pitchFamily="34" charset="0"/>
                <a:ea typeface="Aptos" panose="020B0004020202020204" pitchFamily="34" charset="0"/>
                <a:cs typeface="Times New Roman" panose="02020603050405020304" pitchFamily="18" charset="0"/>
              </a:rPr>
              <a:t>Pešbus</a:t>
            </a:r>
            <a:r>
              <a:rPr lang="sl-SI" sz="1800" kern="100" dirty="0">
                <a:effectLst/>
                <a:latin typeface="Aptos" panose="020B0004020202020204" pitchFamily="34" charset="0"/>
                <a:ea typeface="Aptos" panose="020B0004020202020204" pitchFamily="34" charset="0"/>
                <a:cs typeface="Times New Roman" panose="02020603050405020304" pitchFamily="18" charset="0"/>
              </a:rPr>
              <a:t> in </a:t>
            </a:r>
            <a:r>
              <a:rPr lang="sl-SI" sz="1800" b="1" kern="100" dirty="0" err="1">
                <a:effectLst/>
                <a:latin typeface="Aptos" panose="020B0004020202020204" pitchFamily="34" charset="0"/>
                <a:ea typeface="Aptos" panose="020B0004020202020204" pitchFamily="34" charset="0"/>
                <a:cs typeface="Times New Roman" panose="02020603050405020304" pitchFamily="18" charset="0"/>
              </a:rPr>
              <a:t>bicivlak</a:t>
            </a:r>
            <a:r>
              <a:rPr lang="sl-SI" sz="1800" kern="100" dirty="0">
                <a:effectLst/>
                <a:latin typeface="Aptos" panose="020B0004020202020204" pitchFamily="34" charset="0"/>
                <a:ea typeface="Aptos" panose="020B0004020202020204" pitchFamily="34" charset="0"/>
                <a:cs typeface="Times New Roman" panose="02020603050405020304" pitchFamily="18" charset="0"/>
              </a:rPr>
              <a:t> (organizirane skupine učencev, ki v šolo prihajajo peš ali s kolesom).</a:t>
            </a:r>
          </a:p>
          <a:p>
            <a:pPr marL="342900" lvl="0" indent="-342900">
              <a:lnSpc>
                <a:spcPct val="107000"/>
              </a:lnSpc>
              <a:spcAft>
                <a:spcPts val="800"/>
              </a:spcAft>
              <a:buSzPts val="1000"/>
              <a:buFont typeface="Symbol" panose="05050102010706020507" pitchFamily="18" charset="2"/>
              <a:buChar char=""/>
              <a:tabLst>
                <a:tab pos="457200" algn="l"/>
              </a:tabLst>
            </a:pPr>
            <a:r>
              <a:rPr lang="sl-SI" sz="1800" b="1" kern="100" dirty="0">
                <a:effectLst/>
                <a:latin typeface="Aptos" panose="020B0004020202020204" pitchFamily="34" charset="0"/>
                <a:ea typeface="Aptos" panose="020B0004020202020204" pitchFamily="34" charset="0"/>
                <a:cs typeface="Times New Roman" panose="02020603050405020304" pitchFamily="18" charset="0"/>
              </a:rPr>
              <a:t>Dnevi brez avtomobila</a:t>
            </a:r>
            <a:r>
              <a:rPr lang="sl-SI" sz="1800" kern="100" dirty="0">
                <a:effectLst/>
                <a:latin typeface="Aptos" panose="020B0004020202020204" pitchFamily="34" charset="0"/>
                <a:ea typeface="Aptos" panose="020B0004020202020204" pitchFamily="34" charset="0"/>
                <a:cs typeface="Times New Roman" panose="02020603050405020304" pitchFamily="18" charset="0"/>
              </a:rPr>
              <a:t> ali </a:t>
            </a:r>
            <a:r>
              <a:rPr lang="sl-SI" sz="1800" b="1" kern="100" dirty="0">
                <a:effectLst/>
                <a:latin typeface="Aptos" panose="020B0004020202020204" pitchFamily="34" charset="0"/>
                <a:ea typeface="Aptos" panose="020B0004020202020204" pitchFamily="34" charset="0"/>
                <a:cs typeface="Times New Roman" panose="02020603050405020304" pitchFamily="18" charset="0"/>
              </a:rPr>
              <a:t>teden mobilnosti</a:t>
            </a:r>
            <a:r>
              <a:rPr lang="sl-SI" sz="1800" kern="100" dirty="0">
                <a:effectLst/>
                <a:latin typeface="Aptos" panose="020B0004020202020204" pitchFamily="34" charset="0"/>
                <a:ea typeface="Aptos" panose="020B0004020202020204" pitchFamily="34" charset="0"/>
                <a:cs typeface="Times New Roman" panose="02020603050405020304" pitchFamily="18" charset="0"/>
              </a:rPr>
              <a:t>.</a:t>
            </a:r>
          </a:p>
          <a:p>
            <a:pPr marL="342900" lvl="0" indent="-342900">
              <a:lnSpc>
                <a:spcPct val="107000"/>
              </a:lnSpc>
              <a:spcAft>
                <a:spcPts val="800"/>
              </a:spcAft>
              <a:buSzPts val="1000"/>
              <a:buFont typeface="Symbol" panose="05050102010706020507" pitchFamily="18" charset="2"/>
              <a:buChar char=""/>
              <a:tabLst>
                <a:tab pos="457200" algn="l"/>
              </a:tabLst>
            </a:pPr>
            <a:r>
              <a:rPr lang="sl-SI" sz="1800" dirty="0">
                <a:effectLst/>
                <a:latin typeface="Aptos" panose="020B0004020202020204" pitchFamily="34" charset="0"/>
                <a:ea typeface="Aptos" panose="020B0004020202020204" pitchFamily="34" charset="0"/>
                <a:cs typeface="Times New Roman" panose="02020603050405020304" pitchFamily="18" charset="0"/>
              </a:rPr>
              <a:t>Spodbujanje </a:t>
            </a:r>
            <a:r>
              <a:rPr lang="sl-SI" sz="1800" b="1" dirty="0">
                <a:effectLst/>
                <a:latin typeface="Aptos" panose="020B0004020202020204" pitchFamily="34" charset="0"/>
                <a:ea typeface="Aptos" panose="020B0004020202020204" pitchFamily="34" charset="0"/>
                <a:cs typeface="Times New Roman" panose="02020603050405020304" pitchFamily="18" charset="0"/>
              </a:rPr>
              <a:t>hoje, kolesarjenja in uporabe javnega prevoza</a:t>
            </a:r>
            <a:r>
              <a:rPr lang="sl-SI" sz="1800" dirty="0">
                <a:effectLst/>
                <a:latin typeface="Aptos" panose="020B0004020202020204" pitchFamily="34" charset="0"/>
                <a:ea typeface="Aptos" panose="020B0004020202020204" pitchFamily="34" charset="0"/>
                <a:cs typeface="Times New Roman" panose="02020603050405020304" pitchFamily="18" charset="0"/>
              </a:rPr>
              <a:t> namesto vožnje z avtomobilom.</a:t>
            </a:r>
            <a:endParaRPr lang="sl-SI" dirty="0"/>
          </a:p>
        </p:txBody>
      </p:sp>
    </p:spTree>
    <p:extLst>
      <p:ext uri="{BB962C8B-B14F-4D97-AF65-F5344CB8AC3E}">
        <p14:creationId xmlns:p14="http://schemas.microsoft.com/office/powerpoint/2010/main" val="3027484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1A0"/>
        </a:solidFill>
        <a:effectLst/>
      </p:bgPr>
    </p:bg>
    <p:spTree>
      <p:nvGrpSpPr>
        <p:cNvPr id="1" name=""/>
        <p:cNvGrpSpPr/>
        <p:nvPr/>
      </p:nvGrpSpPr>
      <p:grpSpPr>
        <a:xfrm>
          <a:off x="0" y="0"/>
          <a:ext cx="0" cy="0"/>
          <a:chOff x="0" y="0"/>
          <a:chExt cx="0" cy="0"/>
        </a:xfrm>
      </p:grpSpPr>
      <p:sp>
        <p:nvSpPr>
          <p:cNvPr id="6" name="PoljeZBesedilom 5">
            <a:extLst>
              <a:ext uri="{FF2B5EF4-FFF2-40B4-BE49-F238E27FC236}">
                <a16:creationId xmlns:a16="http://schemas.microsoft.com/office/drawing/2014/main" id="{5B0AE3FD-509E-3D63-DF8E-E3378BBC36F5}"/>
              </a:ext>
            </a:extLst>
          </p:cNvPr>
          <p:cNvSpPr txBox="1"/>
          <p:nvPr/>
        </p:nvSpPr>
        <p:spPr>
          <a:xfrm>
            <a:off x="329835" y="167306"/>
            <a:ext cx="5861959" cy="6145272"/>
          </a:xfrm>
          <a:prstGeom prst="rect">
            <a:avLst/>
          </a:prstGeom>
          <a:noFill/>
        </p:spPr>
        <p:txBody>
          <a:bodyPr wrap="square">
            <a:spAutoFit/>
          </a:bodyPr>
          <a:lstStyle/>
          <a:p>
            <a:pPr>
              <a:spcAft>
                <a:spcPts val="800"/>
              </a:spcAft>
              <a:buNone/>
            </a:pPr>
            <a:r>
              <a:rPr lang="sl-SI" sz="2000" b="1" kern="100" dirty="0">
                <a:effectLst/>
                <a:latin typeface="Aptos" panose="020B0004020202020204" pitchFamily="34" charset="0"/>
                <a:ea typeface="Aptos" panose="020B0004020202020204" pitchFamily="34" charset="0"/>
                <a:cs typeface="Times New Roman" panose="02020603050405020304" pitchFamily="18" charset="0"/>
              </a:rPr>
              <a:t>4. Preventivne in ozaveščevalne dejavnosti</a:t>
            </a:r>
            <a:endParaRPr lang="sl-SI"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800"/>
              </a:spcAft>
              <a:buSzPts val="1000"/>
              <a:buFont typeface="Symbol" panose="05050102010706020507" pitchFamily="18" charset="2"/>
              <a:buChar char=""/>
              <a:tabLst>
                <a:tab pos="457200" algn="l"/>
              </a:tabLst>
            </a:pPr>
            <a:r>
              <a:rPr lang="sl-SI" sz="2000" kern="100" dirty="0">
                <a:effectLst/>
                <a:latin typeface="Aptos" panose="020B0004020202020204" pitchFamily="34" charset="0"/>
                <a:ea typeface="Aptos" panose="020B0004020202020204" pitchFamily="34" charset="0"/>
                <a:cs typeface="Times New Roman" panose="02020603050405020304" pitchFamily="18" charset="0"/>
              </a:rPr>
              <a:t>Delavnice in predavanja o: </a:t>
            </a:r>
          </a:p>
          <a:p>
            <a:pPr marL="742950" lvl="1" indent="-285750">
              <a:spcAft>
                <a:spcPts val="800"/>
              </a:spcAft>
              <a:buSzPts val="1000"/>
              <a:buFont typeface="Courier New" panose="02070309020205020404" pitchFamily="49" charset="0"/>
              <a:buChar char="o"/>
              <a:tabLst>
                <a:tab pos="914400" algn="l"/>
              </a:tabLst>
            </a:pPr>
            <a:r>
              <a:rPr lang="sl-SI" sz="2000" kern="100" dirty="0">
                <a:effectLst/>
                <a:latin typeface="Aptos" panose="020B0004020202020204" pitchFamily="34" charset="0"/>
                <a:ea typeface="Aptos" panose="020B0004020202020204" pitchFamily="34" charset="0"/>
                <a:cs typeface="Times New Roman" panose="02020603050405020304" pitchFamily="18" charset="0"/>
              </a:rPr>
              <a:t>varnem ravnanju v prometu,</a:t>
            </a:r>
          </a:p>
          <a:p>
            <a:pPr marL="742950" lvl="1" indent="-285750">
              <a:spcAft>
                <a:spcPts val="800"/>
              </a:spcAft>
              <a:buSzPts val="1000"/>
              <a:buFont typeface="Courier New" panose="02070309020205020404" pitchFamily="49" charset="0"/>
              <a:buChar char="o"/>
              <a:tabLst>
                <a:tab pos="914400" algn="l"/>
              </a:tabLst>
            </a:pPr>
            <a:r>
              <a:rPr lang="sl-SI" sz="2000" kern="100" dirty="0">
                <a:effectLst/>
                <a:latin typeface="Aptos" panose="020B0004020202020204" pitchFamily="34" charset="0"/>
                <a:ea typeface="Aptos" panose="020B0004020202020204" pitchFamily="34" charset="0"/>
                <a:cs typeface="Times New Roman" panose="02020603050405020304" pitchFamily="18" charset="0"/>
              </a:rPr>
              <a:t>uporabi čelade, odsevnikov, varnostnega pasu,</a:t>
            </a:r>
          </a:p>
          <a:p>
            <a:pPr marL="742950" lvl="1" indent="-285750">
              <a:spcAft>
                <a:spcPts val="800"/>
              </a:spcAft>
              <a:buSzPts val="1000"/>
              <a:buFont typeface="Courier New" panose="02070309020205020404" pitchFamily="49" charset="0"/>
              <a:buChar char="o"/>
              <a:tabLst>
                <a:tab pos="914400" algn="l"/>
              </a:tabLst>
            </a:pPr>
            <a:r>
              <a:rPr lang="sl-SI" sz="2000" kern="100" dirty="0">
                <a:effectLst/>
                <a:latin typeface="Aptos" panose="020B0004020202020204" pitchFamily="34" charset="0"/>
                <a:ea typeface="Aptos" panose="020B0004020202020204" pitchFamily="34" charset="0"/>
                <a:cs typeface="Times New Roman" panose="02020603050405020304" pitchFamily="18" charset="0"/>
              </a:rPr>
              <a:t>pasteh motenj pozornosti (telefon, slušalke).</a:t>
            </a:r>
          </a:p>
          <a:p>
            <a:pPr marL="342900" lvl="0" indent="-342900">
              <a:spcAft>
                <a:spcPts val="800"/>
              </a:spcAft>
              <a:buSzPts val="1000"/>
              <a:buFont typeface="Symbol" panose="05050102010706020507" pitchFamily="18" charset="2"/>
              <a:buChar char=""/>
              <a:tabLst>
                <a:tab pos="457200" algn="l"/>
              </a:tabLst>
            </a:pPr>
            <a:r>
              <a:rPr lang="sl-SI" sz="2000" kern="100" dirty="0">
                <a:effectLst/>
                <a:latin typeface="Aptos" panose="020B0004020202020204" pitchFamily="34" charset="0"/>
                <a:ea typeface="Aptos" panose="020B0004020202020204" pitchFamily="34" charset="0"/>
                <a:cs typeface="Times New Roman" panose="02020603050405020304" pitchFamily="18" charset="0"/>
              </a:rPr>
              <a:t>Simulacije prometnih situacij (poligoni, prometni park).</a:t>
            </a:r>
          </a:p>
          <a:p>
            <a:pPr marL="342900" lvl="0" indent="-342900">
              <a:spcAft>
                <a:spcPts val="800"/>
              </a:spcAft>
              <a:buSzPts val="1000"/>
              <a:buFont typeface="Symbol" panose="05050102010706020507" pitchFamily="18" charset="2"/>
              <a:buChar char=""/>
              <a:tabLst>
                <a:tab pos="457200" algn="l"/>
              </a:tabLst>
            </a:pPr>
            <a:r>
              <a:rPr lang="sl-SI" sz="2000" kern="100" dirty="0">
                <a:effectLst/>
                <a:latin typeface="Aptos" panose="020B0004020202020204" pitchFamily="34" charset="0"/>
                <a:ea typeface="Aptos" panose="020B0004020202020204" pitchFamily="34" charset="0"/>
                <a:cs typeface="Times New Roman" panose="02020603050405020304" pitchFamily="18" charset="0"/>
              </a:rPr>
              <a:t>Ogledi prometne preventive (policija, AMZS, SPV).</a:t>
            </a:r>
          </a:p>
          <a:p>
            <a:pPr>
              <a:spcAft>
                <a:spcPts val="800"/>
              </a:spcAft>
              <a:buNone/>
            </a:pPr>
            <a:r>
              <a:rPr lang="sl-SI" sz="2000" kern="100" dirty="0">
                <a:effectLst/>
                <a:latin typeface="Aptos" panose="020B0004020202020204" pitchFamily="34" charset="0"/>
                <a:ea typeface="Aptos" panose="020B0004020202020204" pitchFamily="34" charset="0"/>
                <a:cs typeface="Times New Roman" panose="02020603050405020304" pitchFamily="18" charset="0"/>
              </a:rPr>
              <a:t> </a:t>
            </a:r>
          </a:p>
          <a:p>
            <a:pPr>
              <a:spcAft>
                <a:spcPts val="800"/>
              </a:spcAft>
              <a:buNone/>
            </a:pPr>
            <a:r>
              <a:rPr lang="sl-SI" sz="2000" b="1" kern="100" dirty="0">
                <a:effectLst/>
                <a:latin typeface="Aptos" panose="020B0004020202020204" pitchFamily="34" charset="0"/>
                <a:ea typeface="Aptos" panose="020B0004020202020204" pitchFamily="34" charset="0"/>
                <a:cs typeface="Times New Roman" panose="02020603050405020304" pitchFamily="18" charset="0"/>
              </a:rPr>
              <a:t>5. Sodelovanje z lokalno skupnostjo</a:t>
            </a:r>
            <a:endParaRPr lang="sl-SI"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800"/>
              </a:spcAft>
              <a:buSzPts val="1000"/>
              <a:buFont typeface="Symbol" panose="05050102010706020507" pitchFamily="18" charset="2"/>
              <a:buChar char=""/>
              <a:tabLst>
                <a:tab pos="457200" algn="l"/>
              </a:tabLst>
            </a:pPr>
            <a:r>
              <a:rPr lang="sl-SI" sz="2000" kern="100" dirty="0">
                <a:effectLst/>
                <a:latin typeface="Aptos" panose="020B0004020202020204" pitchFamily="34" charset="0"/>
                <a:ea typeface="Aptos" panose="020B0004020202020204" pitchFamily="34" charset="0"/>
                <a:cs typeface="Times New Roman" panose="02020603050405020304" pitchFamily="18" charset="0"/>
              </a:rPr>
              <a:t>Policija, občinski SPV (Svet za preventivo in vzgojo v cestnem prometu).</a:t>
            </a:r>
          </a:p>
          <a:p>
            <a:pPr marL="342900" lvl="0" indent="-342900">
              <a:spcAft>
                <a:spcPts val="800"/>
              </a:spcAft>
              <a:buSzPts val="1000"/>
              <a:buFont typeface="Symbol" panose="05050102010706020507" pitchFamily="18" charset="2"/>
              <a:buChar char=""/>
              <a:tabLst>
                <a:tab pos="457200" algn="l"/>
              </a:tabLst>
            </a:pPr>
            <a:r>
              <a:rPr lang="sl-SI" sz="2000" kern="100" dirty="0">
                <a:effectLst/>
                <a:latin typeface="Aptos" panose="020B0004020202020204" pitchFamily="34" charset="0"/>
                <a:ea typeface="Aptos" panose="020B0004020202020204" pitchFamily="34" charset="0"/>
                <a:cs typeface="Times New Roman" panose="02020603050405020304" pitchFamily="18" charset="0"/>
              </a:rPr>
              <a:t>Avto-moto društva in nevladne organizacije.</a:t>
            </a:r>
          </a:p>
          <a:p>
            <a:pPr marL="342900" lvl="0" indent="-342900">
              <a:spcAft>
                <a:spcPts val="800"/>
              </a:spcAft>
              <a:buSzPts val="1000"/>
              <a:buFont typeface="Symbol" panose="05050102010706020507" pitchFamily="18" charset="2"/>
              <a:buChar char=""/>
              <a:tabLst>
                <a:tab pos="457200" algn="l"/>
              </a:tabLst>
            </a:pPr>
            <a:r>
              <a:rPr lang="sl-SI" sz="2000" kern="100" dirty="0">
                <a:effectLst/>
                <a:latin typeface="Aptos" panose="020B0004020202020204" pitchFamily="34" charset="0"/>
                <a:ea typeface="Aptos" panose="020B0004020202020204" pitchFamily="34" charset="0"/>
                <a:cs typeface="Times New Roman" panose="02020603050405020304" pitchFamily="18" charset="0"/>
              </a:rPr>
              <a:t>Skupni projekti izboljševanja varnih šolskih poti.</a:t>
            </a:r>
          </a:p>
        </p:txBody>
      </p:sp>
      <p:sp>
        <p:nvSpPr>
          <p:cNvPr id="8" name="PoljeZBesedilom 7">
            <a:extLst>
              <a:ext uri="{FF2B5EF4-FFF2-40B4-BE49-F238E27FC236}">
                <a16:creationId xmlns:a16="http://schemas.microsoft.com/office/drawing/2014/main" id="{4A561E0A-C5AC-6BE6-0ECA-149F6039022A}"/>
              </a:ext>
            </a:extLst>
          </p:cNvPr>
          <p:cNvSpPr txBox="1"/>
          <p:nvPr/>
        </p:nvSpPr>
        <p:spPr>
          <a:xfrm>
            <a:off x="6287593" y="167306"/>
            <a:ext cx="5286100" cy="6432530"/>
          </a:xfrm>
          <a:prstGeom prst="rect">
            <a:avLst/>
          </a:prstGeom>
          <a:noFill/>
        </p:spPr>
        <p:txBody>
          <a:bodyPr wrap="square">
            <a:spAutoFit/>
          </a:bodyPr>
          <a:lstStyle/>
          <a:p>
            <a:pPr>
              <a:spcAft>
                <a:spcPts val="800"/>
              </a:spcAft>
              <a:buNone/>
            </a:pPr>
            <a:r>
              <a:rPr lang="sl-SI" sz="20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6. Razvijanje vrednot in odnosa</a:t>
            </a:r>
            <a:endParaRPr lang="sl-SI" sz="20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800"/>
              </a:spcAft>
              <a:buSzPts val="1000"/>
              <a:buFont typeface="Symbol" panose="05050102010706020507" pitchFamily="18" charset="2"/>
              <a:buChar char=""/>
              <a:tabLst>
                <a:tab pos="457200" algn="l"/>
              </a:tabLst>
            </a:pPr>
            <a:r>
              <a:rPr lang="sl-SI" sz="20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Spodbujanje: </a:t>
            </a:r>
          </a:p>
          <a:p>
            <a:pPr marL="742950" lvl="1" indent="-285750">
              <a:spcAft>
                <a:spcPts val="800"/>
              </a:spcAft>
              <a:buSzPts val="1000"/>
              <a:buFont typeface="Courier New" panose="02070309020205020404" pitchFamily="49" charset="0"/>
              <a:buChar char="o"/>
              <a:tabLst>
                <a:tab pos="914400" algn="l"/>
              </a:tabLst>
            </a:pPr>
            <a:r>
              <a:rPr lang="sl-SI" sz="20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odgovornosti do sebe in drugih,</a:t>
            </a:r>
          </a:p>
          <a:p>
            <a:pPr marL="742950" lvl="1" indent="-285750">
              <a:spcAft>
                <a:spcPts val="800"/>
              </a:spcAft>
              <a:buSzPts val="1000"/>
              <a:buFont typeface="Courier New" panose="02070309020205020404" pitchFamily="49" charset="0"/>
              <a:buChar char="o"/>
              <a:tabLst>
                <a:tab pos="914400" algn="l"/>
              </a:tabLst>
            </a:pPr>
            <a:r>
              <a:rPr lang="sl-SI" sz="20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skrbi za okolje,</a:t>
            </a:r>
          </a:p>
          <a:p>
            <a:pPr marL="742950" lvl="1" indent="-285750">
              <a:spcAft>
                <a:spcPts val="800"/>
              </a:spcAft>
              <a:buSzPts val="1000"/>
              <a:buFont typeface="Courier New" panose="02070309020205020404" pitchFamily="49" charset="0"/>
              <a:buChar char="o"/>
              <a:tabLst>
                <a:tab pos="914400" algn="l"/>
              </a:tabLst>
            </a:pPr>
            <a:r>
              <a:rPr lang="sl-SI" sz="20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strpnosti in kulturnega vedenja v prometu.</a:t>
            </a:r>
          </a:p>
          <a:p>
            <a:pPr marL="342900" lvl="0" indent="-342900">
              <a:spcAft>
                <a:spcPts val="800"/>
              </a:spcAft>
              <a:buSzPts val="1000"/>
              <a:buFont typeface="Symbol" panose="05050102010706020507" pitchFamily="18" charset="2"/>
              <a:buChar char=""/>
              <a:tabLst>
                <a:tab pos="457200" algn="l"/>
              </a:tabLst>
            </a:pPr>
            <a:r>
              <a:rPr lang="sl-SI" sz="20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Učenje z zgledom (učitelji, starši).</a:t>
            </a:r>
          </a:p>
          <a:p>
            <a:pPr>
              <a:spcAft>
                <a:spcPts val="800"/>
              </a:spcAft>
              <a:buNone/>
            </a:pPr>
            <a:r>
              <a:rPr lang="sl-SI" sz="2000" kern="100" dirty="0">
                <a:effectLst/>
                <a:latin typeface="Aptos" panose="020B0004020202020204" pitchFamily="34" charset="0"/>
                <a:ea typeface="Aptos" panose="020B0004020202020204" pitchFamily="34" charset="0"/>
                <a:cs typeface="Times New Roman" panose="02020603050405020304" pitchFamily="18" charset="0"/>
              </a:rPr>
              <a:t> </a:t>
            </a:r>
          </a:p>
          <a:p>
            <a:pPr>
              <a:spcAft>
                <a:spcPts val="800"/>
              </a:spcAft>
              <a:buNone/>
            </a:pPr>
            <a:endParaRPr lang="sl-SI" sz="2000" kern="100" dirty="0">
              <a:latin typeface="Aptos" panose="020B0004020202020204" pitchFamily="34" charset="0"/>
              <a:ea typeface="Aptos" panose="020B0004020202020204" pitchFamily="34" charset="0"/>
              <a:cs typeface="Times New Roman" panose="02020603050405020304" pitchFamily="18" charset="0"/>
            </a:endParaRPr>
          </a:p>
          <a:p>
            <a:pPr>
              <a:spcAft>
                <a:spcPts val="800"/>
              </a:spcAft>
              <a:buNone/>
            </a:pPr>
            <a:endParaRPr lang="sl-SI" sz="3200" kern="100" dirty="0">
              <a:effectLst/>
              <a:latin typeface="Aptos" panose="020B0004020202020204" pitchFamily="34" charset="0"/>
              <a:ea typeface="Aptos" panose="020B0004020202020204" pitchFamily="34" charset="0"/>
              <a:cs typeface="Times New Roman" panose="02020603050405020304" pitchFamily="18" charset="0"/>
            </a:endParaRPr>
          </a:p>
          <a:p>
            <a:pPr>
              <a:spcAft>
                <a:spcPts val="800"/>
              </a:spcAft>
              <a:buNone/>
            </a:pPr>
            <a:r>
              <a:rPr lang="sl-SI" sz="2000" b="1" kern="100" dirty="0">
                <a:effectLst/>
                <a:latin typeface="Aptos" panose="020B0004020202020204" pitchFamily="34" charset="0"/>
                <a:ea typeface="Aptos" panose="020B0004020202020204" pitchFamily="34" charset="0"/>
                <a:cs typeface="Times New Roman" panose="02020603050405020304" pitchFamily="18" charset="0"/>
              </a:rPr>
              <a:t>7. Šolske kampanje in natečaji</a:t>
            </a:r>
            <a:endParaRPr lang="sl-SI"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800"/>
              </a:spcAft>
              <a:buSzPts val="1000"/>
              <a:buFont typeface="Symbol" panose="05050102010706020507" pitchFamily="18" charset="2"/>
              <a:buChar char=""/>
              <a:tabLst>
                <a:tab pos="457200" algn="l"/>
              </a:tabLst>
            </a:pPr>
            <a:r>
              <a:rPr lang="sl-SI" sz="2000" kern="100" dirty="0">
                <a:effectLst/>
                <a:latin typeface="Aptos" panose="020B0004020202020204" pitchFamily="34" charset="0"/>
                <a:ea typeface="Aptos" panose="020B0004020202020204" pitchFamily="34" charset="0"/>
                <a:cs typeface="Times New Roman" panose="02020603050405020304" pitchFamily="18" charset="0"/>
              </a:rPr>
              <a:t>Likovni, literarni ali raziskovalni natečaji na temo prometa.</a:t>
            </a:r>
          </a:p>
          <a:p>
            <a:pPr marL="342900" lvl="0" indent="-342900">
              <a:spcAft>
                <a:spcPts val="800"/>
              </a:spcAft>
              <a:buSzPts val="1000"/>
              <a:buFont typeface="Symbol" panose="05050102010706020507" pitchFamily="18" charset="2"/>
              <a:buChar char=""/>
              <a:tabLst>
                <a:tab pos="457200" algn="l"/>
              </a:tabLst>
            </a:pPr>
            <a:r>
              <a:rPr lang="sl-SI" sz="2000" kern="100" dirty="0" err="1">
                <a:effectLst/>
                <a:latin typeface="Aptos" panose="020B0004020202020204" pitchFamily="34" charset="0"/>
                <a:ea typeface="Aptos" panose="020B0004020202020204" pitchFamily="34" charset="0"/>
                <a:cs typeface="Times New Roman" panose="02020603050405020304" pitchFamily="18" charset="0"/>
              </a:rPr>
              <a:t>Eko</a:t>
            </a:r>
            <a:r>
              <a:rPr lang="sl-SI" sz="2000" kern="100" dirty="0">
                <a:effectLst/>
                <a:latin typeface="Aptos" panose="020B0004020202020204" pitchFamily="34" charset="0"/>
                <a:ea typeface="Aptos" panose="020B0004020202020204" pitchFamily="34" charset="0"/>
                <a:cs typeface="Times New Roman" panose="02020603050405020304" pitchFamily="18" charset="0"/>
              </a:rPr>
              <a:t>-šole in projekti trajnostnega razvoja.</a:t>
            </a:r>
          </a:p>
          <a:p>
            <a:pPr marL="342900" lvl="0" indent="-342900">
              <a:spcAft>
                <a:spcPts val="800"/>
              </a:spcAft>
              <a:buSzPts val="1000"/>
              <a:buFont typeface="Symbol" panose="05050102010706020507" pitchFamily="18" charset="2"/>
              <a:buChar char=""/>
              <a:tabLst>
                <a:tab pos="457200" algn="l"/>
              </a:tabLst>
            </a:pPr>
            <a:r>
              <a:rPr lang="sl-SI" sz="2000" kern="100" dirty="0">
                <a:effectLst/>
                <a:latin typeface="Aptos" panose="020B0004020202020204" pitchFamily="34" charset="0"/>
                <a:ea typeface="Aptos" panose="020B0004020202020204" pitchFamily="34" charset="0"/>
                <a:cs typeface="Times New Roman" panose="02020603050405020304" pitchFamily="18" charset="0"/>
              </a:rPr>
              <a:t>Uporaba digitalnih orodij in iger za učenje prometne varnosti.</a:t>
            </a:r>
          </a:p>
        </p:txBody>
      </p:sp>
    </p:spTree>
    <p:extLst>
      <p:ext uri="{BB962C8B-B14F-4D97-AF65-F5344CB8AC3E}">
        <p14:creationId xmlns:p14="http://schemas.microsoft.com/office/powerpoint/2010/main" val="2996063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1A0"/>
        </a:solidFill>
        <a:effectLst/>
      </p:bgPr>
    </p:bg>
    <p:spTree>
      <p:nvGrpSpPr>
        <p:cNvPr id="1" name="">
          <a:extLst>
            <a:ext uri="{FF2B5EF4-FFF2-40B4-BE49-F238E27FC236}">
              <a16:creationId xmlns:a16="http://schemas.microsoft.com/office/drawing/2014/main" id="{C626ECF1-5396-1886-866F-035800EDE04F}"/>
            </a:ext>
          </a:extLst>
        </p:cNvPr>
        <p:cNvGrpSpPr/>
        <p:nvPr/>
      </p:nvGrpSpPr>
      <p:grpSpPr>
        <a:xfrm>
          <a:off x="0" y="0"/>
          <a:ext cx="0" cy="0"/>
          <a:chOff x="0" y="0"/>
          <a:chExt cx="0" cy="0"/>
        </a:xfrm>
      </p:grpSpPr>
      <p:sp>
        <p:nvSpPr>
          <p:cNvPr id="6" name="PoljeZBesedilom 5">
            <a:extLst>
              <a:ext uri="{FF2B5EF4-FFF2-40B4-BE49-F238E27FC236}">
                <a16:creationId xmlns:a16="http://schemas.microsoft.com/office/drawing/2014/main" id="{7C47FEE7-9F60-DB5C-EC75-18F0B302F834}"/>
              </a:ext>
            </a:extLst>
          </p:cNvPr>
          <p:cNvSpPr txBox="1"/>
          <p:nvPr/>
        </p:nvSpPr>
        <p:spPr>
          <a:xfrm>
            <a:off x="329835" y="167306"/>
            <a:ext cx="5861959" cy="6145272"/>
          </a:xfrm>
          <a:prstGeom prst="rect">
            <a:avLst/>
          </a:prstGeom>
          <a:noFill/>
        </p:spPr>
        <p:txBody>
          <a:bodyPr wrap="square">
            <a:spAutoFit/>
          </a:bodyPr>
          <a:lstStyle/>
          <a:p>
            <a:pPr>
              <a:spcAft>
                <a:spcPts val="800"/>
              </a:spcAft>
              <a:buNone/>
            </a:pPr>
            <a:r>
              <a:rPr lang="sl-SI" sz="2000" b="1" kern="100" dirty="0">
                <a:effectLst/>
                <a:latin typeface="Aptos" panose="020B0004020202020204" pitchFamily="34" charset="0"/>
                <a:ea typeface="Aptos" panose="020B0004020202020204" pitchFamily="34" charset="0"/>
                <a:cs typeface="Times New Roman" panose="02020603050405020304" pitchFamily="18" charset="0"/>
              </a:rPr>
              <a:t>4. Preventivne in ozaveščevalne dejavnosti</a:t>
            </a:r>
            <a:endParaRPr lang="sl-SI"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800"/>
              </a:spcAft>
              <a:buSzPts val="1000"/>
              <a:buFont typeface="Symbol" panose="05050102010706020507" pitchFamily="18" charset="2"/>
              <a:buChar char=""/>
              <a:tabLst>
                <a:tab pos="457200" algn="l"/>
              </a:tabLst>
            </a:pPr>
            <a:r>
              <a:rPr lang="sl-SI" sz="2000" kern="100" dirty="0">
                <a:effectLst/>
                <a:latin typeface="Aptos" panose="020B0004020202020204" pitchFamily="34" charset="0"/>
                <a:ea typeface="Aptos" panose="020B0004020202020204" pitchFamily="34" charset="0"/>
                <a:cs typeface="Times New Roman" panose="02020603050405020304" pitchFamily="18" charset="0"/>
              </a:rPr>
              <a:t>Delavnice in predavanja o: </a:t>
            </a:r>
          </a:p>
          <a:p>
            <a:pPr marL="742950" lvl="1" indent="-285750">
              <a:spcAft>
                <a:spcPts val="800"/>
              </a:spcAft>
              <a:buSzPts val="1000"/>
              <a:buFont typeface="Courier New" panose="02070309020205020404" pitchFamily="49" charset="0"/>
              <a:buChar char="o"/>
              <a:tabLst>
                <a:tab pos="914400" algn="l"/>
              </a:tabLst>
            </a:pPr>
            <a:r>
              <a:rPr lang="sl-SI" sz="2000" kern="100" dirty="0">
                <a:effectLst/>
                <a:latin typeface="Aptos" panose="020B0004020202020204" pitchFamily="34" charset="0"/>
                <a:ea typeface="Aptos" panose="020B0004020202020204" pitchFamily="34" charset="0"/>
                <a:cs typeface="Times New Roman" panose="02020603050405020304" pitchFamily="18" charset="0"/>
              </a:rPr>
              <a:t>varnem ravnanju v prometu,</a:t>
            </a:r>
          </a:p>
          <a:p>
            <a:pPr marL="742950" lvl="1" indent="-285750">
              <a:spcAft>
                <a:spcPts val="800"/>
              </a:spcAft>
              <a:buSzPts val="1000"/>
              <a:buFont typeface="Courier New" panose="02070309020205020404" pitchFamily="49" charset="0"/>
              <a:buChar char="o"/>
              <a:tabLst>
                <a:tab pos="914400" algn="l"/>
              </a:tabLst>
            </a:pPr>
            <a:r>
              <a:rPr lang="sl-SI" sz="2000" kern="100" dirty="0">
                <a:effectLst/>
                <a:latin typeface="Aptos" panose="020B0004020202020204" pitchFamily="34" charset="0"/>
                <a:ea typeface="Aptos" panose="020B0004020202020204" pitchFamily="34" charset="0"/>
                <a:cs typeface="Times New Roman" panose="02020603050405020304" pitchFamily="18" charset="0"/>
              </a:rPr>
              <a:t>uporabi čelade, odsevnikov, varnostnega pasu,</a:t>
            </a:r>
          </a:p>
          <a:p>
            <a:pPr marL="742950" lvl="1" indent="-285750">
              <a:spcAft>
                <a:spcPts val="800"/>
              </a:spcAft>
              <a:buSzPts val="1000"/>
              <a:buFont typeface="Courier New" panose="02070309020205020404" pitchFamily="49" charset="0"/>
              <a:buChar char="o"/>
              <a:tabLst>
                <a:tab pos="914400" algn="l"/>
              </a:tabLst>
            </a:pPr>
            <a:r>
              <a:rPr lang="sl-SI" sz="2000" kern="100" dirty="0">
                <a:effectLst/>
                <a:latin typeface="Aptos" panose="020B0004020202020204" pitchFamily="34" charset="0"/>
                <a:ea typeface="Aptos" panose="020B0004020202020204" pitchFamily="34" charset="0"/>
                <a:cs typeface="Times New Roman" panose="02020603050405020304" pitchFamily="18" charset="0"/>
              </a:rPr>
              <a:t>pasteh motenj pozornosti (telefon, slušalke).</a:t>
            </a:r>
          </a:p>
          <a:p>
            <a:pPr marL="342900" lvl="0" indent="-342900">
              <a:spcAft>
                <a:spcPts val="800"/>
              </a:spcAft>
              <a:buSzPts val="1000"/>
              <a:buFont typeface="Symbol" panose="05050102010706020507" pitchFamily="18" charset="2"/>
              <a:buChar char=""/>
              <a:tabLst>
                <a:tab pos="457200" algn="l"/>
              </a:tabLst>
            </a:pPr>
            <a:r>
              <a:rPr lang="sl-SI" sz="2000" kern="100" dirty="0">
                <a:effectLst/>
                <a:latin typeface="Aptos" panose="020B0004020202020204" pitchFamily="34" charset="0"/>
                <a:ea typeface="Aptos" panose="020B0004020202020204" pitchFamily="34" charset="0"/>
                <a:cs typeface="Times New Roman" panose="02020603050405020304" pitchFamily="18" charset="0"/>
              </a:rPr>
              <a:t>Simulacije prometnih situacij (poligoni, prometni park).</a:t>
            </a:r>
          </a:p>
          <a:p>
            <a:pPr marL="342900" lvl="0" indent="-342900">
              <a:spcAft>
                <a:spcPts val="800"/>
              </a:spcAft>
              <a:buSzPts val="1000"/>
              <a:buFont typeface="Symbol" panose="05050102010706020507" pitchFamily="18" charset="2"/>
              <a:buChar char=""/>
              <a:tabLst>
                <a:tab pos="457200" algn="l"/>
              </a:tabLst>
            </a:pPr>
            <a:r>
              <a:rPr lang="sl-SI" sz="2000" kern="100" dirty="0">
                <a:effectLst/>
                <a:latin typeface="Aptos" panose="020B0004020202020204" pitchFamily="34" charset="0"/>
                <a:ea typeface="Aptos" panose="020B0004020202020204" pitchFamily="34" charset="0"/>
                <a:cs typeface="Times New Roman" panose="02020603050405020304" pitchFamily="18" charset="0"/>
              </a:rPr>
              <a:t>Ogledi prometne preventive (policija, AMZS, SPV).</a:t>
            </a:r>
          </a:p>
          <a:p>
            <a:pPr>
              <a:spcAft>
                <a:spcPts val="800"/>
              </a:spcAft>
              <a:buNone/>
            </a:pPr>
            <a:r>
              <a:rPr lang="sl-SI" sz="2000" kern="100" dirty="0">
                <a:effectLst/>
                <a:latin typeface="Aptos" panose="020B0004020202020204" pitchFamily="34" charset="0"/>
                <a:ea typeface="Aptos" panose="020B0004020202020204" pitchFamily="34" charset="0"/>
                <a:cs typeface="Times New Roman" panose="02020603050405020304" pitchFamily="18" charset="0"/>
              </a:rPr>
              <a:t> </a:t>
            </a:r>
          </a:p>
          <a:p>
            <a:pPr>
              <a:spcAft>
                <a:spcPts val="800"/>
              </a:spcAft>
              <a:buNone/>
            </a:pPr>
            <a:r>
              <a:rPr lang="sl-SI" sz="2000" b="1" kern="100" dirty="0">
                <a:effectLst/>
                <a:latin typeface="Aptos" panose="020B0004020202020204" pitchFamily="34" charset="0"/>
                <a:ea typeface="Aptos" panose="020B0004020202020204" pitchFamily="34" charset="0"/>
                <a:cs typeface="Times New Roman" panose="02020603050405020304" pitchFamily="18" charset="0"/>
              </a:rPr>
              <a:t>5. Sodelovanje z lokalno skupnostjo</a:t>
            </a:r>
            <a:endParaRPr lang="sl-SI"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800"/>
              </a:spcAft>
              <a:buSzPts val="1000"/>
              <a:buFont typeface="Symbol" panose="05050102010706020507" pitchFamily="18" charset="2"/>
              <a:buChar char=""/>
              <a:tabLst>
                <a:tab pos="457200" algn="l"/>
              </a:tabLst>
            </a:pPr>
            <a:r>
              <a:rPr lang="sl-SI" sz="2000" kern="100" dirty="0">
                <a:effectLst/>
                <a:latin typeface="Aptos" panose="020B0004020202020204" pitchFamily="34" charset="0"/>
                <a:ea typeface="Aptos" panose="020B0004020202020204" pitchFamily="34" charset="0"/>
                <a:cs typeface="Times New Roman" panose="02020603050405020304" pitchFamily="18" charset="0"/>
              </a:rPr>
              <a:t>Policija, občinski SPV (Svet za preventivo in vzgojo v cestnem prometu).</a:t>
            </a:r>
          </a:p>
          <a:p>
            <a:pPr marL="342900" lvl="0" indent="-342900">
              <a:spcAft>
                <a:spcPts val="800"/>
              </a:spcAft>
              <a:buSzPts val="1000"/>
              <a:buFont typeface="Symbol" panose="05050102010706020507" pitchFamily="18" charset="2"/>
              <a:buChar char=""/>
              <a:tabLst>
                <a:tab pos="457200" algn="l"/>
              </a:tabLst>
            </a:pPr>
            <a:r>
              <a:rPr lang="sl-SI" sz="2000" kern="100" dirty="0">
                <a:effectLst/>
                <a:latin typeface="Aptos" panose="020B0004020202020204" pitchFamily="34" charset="0"/>
                <a:ea typeface="Aptos" panose="020B0004020202020204" pitchFamily="34" charset="0"/>
                <a:cs typeface="Times New Roman" panose="02020603050405020304" pitchFamily="18" charset="0"/>
              </a:rPr>
              <a:t>Avto-moto društva in nevladne organizacije.</a:t>
            </a:r>
          </a:p>
          <a:p>
            <a:pPr marL="342900" lvl="0" indent="-342900">
              <a:spcAft>
                <a:spcPts val="800"/>
              </a:spcAft>
              <a:buSzPts val="1000"/>
              <a:buFont typeface="Symbol" panose="05050102010706020507" pitchFamily="18" charset="2"/>
              <a:buChar char=""/>
              <a:tabLst>
                <a:tab pos="457200" algn="l"/>
              </a:tabLst>
            </a:pPr>
            <a:r>
              <a:rPr lang="sl-SI" sz="2000" kern="100" dirty="0">
                <a:effectLst/>
                <a:latin typeface="Aptos" panose="020B0004020202020204" pitchFamily="34" charset="0"/>
                <a:ea typeface="Aptos" panose="020B0004020202020204" pitchFamily="34" charset="0"/>
                <a:cs typeface="Times New Roman" panose="02020603050405020304" pitchFamily="18" charset="0"/>
              </a:rPr>
              <a:t>Skupni projekti izboljševanja varnih šolskih poti.</a:t>
            </a:r>
          </a:p>
        </p:txBody>
      </p:sp>
      <p:sp>
        <p:nvSpPr>
          <p:cNvPr id="8" name="PoljeZBesedilom 7">
            <a:extLst>
              <a:ext uri="{FF2B5EF4-FFF2-40B4-BE49-F238E27FC236}">
                <a16:creationId xmlns:a16="http://schemas.microsoft.com/office/drawing/2014/main" id="{19242792-D94F-5C26-93F7-A8BF34A460B4}"/>
              </a:ext>
            </a:extLst>
          </p:cNvPr>
          <p:cNvSpPr txBox="1"/>
          <p:nvPr/>
        </p:nvSpPr>
        <p:spPr>
          <a:xfrm>
            <a:off x="6287593" y="167306"/>
            <a:ext cx="5286100" cy="6432530"/>
          </a:xfrm>
          <a:prstGeom prst="rect">
            <a:avLst/>
          </a:prstGeom>
          <a:noFill/>
        </p:spPr>
        <p:txBody>
          <a:bodyPr wrap="square">
            <a:spAutoFit/>
          </a:bodyPr>
          <a:lstStyle/>
          <a:p>
            <a:pPr>
              <a:spcAft>
                <a:spcPts val="800"/>
              </a:spcAft>
              <a:buNone/>
            </a:pPr>
            <a:r>
              <a:rPr lang="sl-SI" sz="20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6. Razvijanje vrednot in odnosa</a:t>
            </a:r>
            <a:endParaRPr lang="sl-SI" sz="20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800"/>
              </a:spcAft>
              <a:buSzPts val="1000"/>
              <a:buFont typeface="Symbol" panose="05050102010706020507" pitchFamily="18" charset="2"/>
              <a:buChar char=""/>
              <a:tabLst>
                <a:tab pos="457200" algn="l"/>
              </a:tabLst>
            </a:pPr>
            <a:r>
              <a:rPr lang="sl-SI" sz="20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Spodbujanje: </a:t>
            </a:r>
          </a:p>
          <a:p>
            <a:pPr marL="742950" lvl="1" indent="-285750">
              <a:spcAft>
                <a:spcPts val="800"/>
              </a:spcAft>
              <a:buSzPts val="1000"/>
              <a:buFont typeface="Courier New" panose="02070309020205020404" pitchFamily="49" charset="0"/>
              <a:buChar char="o"/>
              <a:tabLst>
                <a:tab pos="914400" algn="l"/>
              </a:tabLst>
            </a:pPr>
            <a:r>
              <a:rPr lang="sl-SI" sz="20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odgovornosti do sebe in drugih,</a:t>
            </a:r>
          </a:p>
          <a:p>
            <a:pPr marL="742950" lvl="1" indent="-285750">
              <a:spcAft>
                <a:spcPts val="800"/>
              </a:spcAft>
              <a:buSzPts val="1000"/>
              <a:buFont typeface="Courier New" panose="02070309020205020404" pitchFamily="49" charset="0"/>
              <a:buChar char="o"/>
              <a:tabLst>
                <a:tab pos="914400" algn="l"/>
              </a:tabLst>
            </a:pPr>
            <a:r>
              <a:rPr lang="sl-SI" sz="20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skrbi za okolje,</a:t>
            </a:r>
          </a:p>
          <a:p>
            <a:pPr marL="742950" lvl="1" indent="-285750">
              <a:spcAft>
                <a:spcPts val="800"/>
              </a:spcAft>
              <a:buSzPts val="1000"/>
              <a:buFont typeface="Courier New" panose="02070309020205020404" pitchFamily="49" charset="0"/>
              <a:buChar char="o"/>
              <a:tabLst>
                <a:tab pos="914400" algn="l"/>
              </a:tabLst>
            </a:pPr>
            <a:r>
              <a:rPr lang="sl-SI" sz="20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strpnosti in kulturnega vedenja v prometu.</a:t>
            </a:r>
          </a:p>
          <a:p>
            <a:pPr marL="342900" lvl="0" indent="-342900">
              <a:spcAft>
                <a:spcPts val="800"/>
              </a:spcAft>
              <a:buSzPts val="1000"/>
              <a:buFont typeface="Symbol" panose="05050102010706020507" pitchFamily="18" charset="2"/>
              <a:buChar char=""/>
              <a:tabLst>
                <a:tab pos="457200" algn="l"/>
              </a:tabLst>
            </a:pPr>
            <a:r>
              <a:rPr lang="sl-SI" sz="20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Učenje z zgledom (učitelji, starši).</a:t>
            </a:r>
          </a:p>
          <a:p>
            <a:pPr>
              <a:spcAft>
                <a:spcPts val="800"/>
              </a:spcAft>
              <a:buNone/>
            </a:pPr>
            <a:r>
              <a:rPr lang="sl-SI" sz="2000" kern="100" dirty="0">
                <a:effectLst/>
                <a:latin typeface="Aptos" panose="020B0004020202020204" pitchFamily="34" charset="0"/>
                <a:ea typeface="Aptos" panose="020B0004020202020204" pitchFamily="34" charset="0"/>
                <a:cs typeface="Times New Roman" panose="02020603050405020304" pitchFamily="18" charset="0"/>
              </a:rPr>
              <a:t> </a:t>
            </a:r>
          </a:p>
          <a:p>
            <a:pPr>
              <a:spcAft>
                <a:spcPts val="800"/>
              </a:spcAft>
              <a:buNone/>
            </a:pPr>
            <a:endParaRPr lang="sl-SI" sz="2000" kern="100" dirty="0">
              <a:latin typeface="Aptos" panose="020B0004020202020204" pitchFamily="34" charset="0"/>
              <a:ea typeface="Aptos" panose="020B0004020202020204" pitchFamily="34" charset="0"/>
              <a:cs typeface="Times New Roman" panose="02020603050405020304" pitchFamily="18" charset="0"/>
            </a:endParaRPr>
          </a:p>
          <a:p>
            <a:pPr>
              <a:spcAft>
                <a:spcPts val="800"/>
              </a:spcAft>
              <a:buNone/>
            </a:pPr>
            <a:endParaRPr lang="sl-SI" sz="3200" kern="100" dirty="0">
              <a:effectLst/>
              <a:latin typeface="Aptos" panose="020B0004020202020204" pitchFamily="34" charset="0"/>
              <a:ea typeface="Aptos" panose="020B0004020202020204" pitchFamily="34" charset="0"/>
              <a:cs typeface="Times New Roman" panose="02020603050405020304" pitchFamily="18" charset="0"/>
            </a:endParaRPr>
          </a:p>
          <a:p>
            <a:pPr>
              <a:spcAft>
                <a:spcPts val="800"/>
              </a:spcAft>
              <a:buNone/>
            </a:pPr>
            <a:r>
              <a:rPr lang="sl-SI" sz="2000" b="1" kern="100" dirty="0">
                <a:effectLst/>
                <a:latin typeface="Aptos" panose="020B0004020202020204" pitchFamily="34" charset="0"/>
                <a:ea typeface="Aptos" panose="020B0004020202020204" pitchFamily="34" charset="0"/>
                <a:cs typeface="Times New Roman" panose="02020603050405020304" pitchFamily="18" charset="0"/>
              </a:rPr>
              <a:t>7. Šolske kampanje in natečaji</a:t>
            </a:r>
            <a:endParaRPr lang="sl-SI"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800"/>
              </a:spcAft>
              <a:buSzPts val="1000"/>
              <a:buFont typeface="Symbol" panose="05050102010706020507" pitchFamily="18" charset="2"/>
              <a:buChar char=""/>
              <a:tabLst>
                <a:tab pos="457200" algn="l"/>
              </a:tabLst>
            </a:pPr>
            <a:r>
              <a:rPr lang="sl-SI" sz="2000" kern="100" dirty="0">
                <a:effectLst/>
                <a:latin typeface="Aptos" panose="020B0004020202020204" pitchFamily="34" charset="0"/>
                <a:ea typeface="Aptos" panose="020B0004020202020204" pitchFamily="34" charset="0"/>
                <a:cs typeface="Times New Roman" panose="02020603050405020304" pitchFamily="18" charset="0"/>
              </a:rPr>
              <a:t>Likovni, literarni ali raziskovalni natečaji na temo prometa.</a:t>
            </a:r>
          </a:p>
          <a:p>
            <a:pPr marL="342900" lvl="0" indent="-342900">
              <a:spcAft>
                <a:spcPts val="800"/>
              </a:spcAft>
              <a:buSzPts val="1000"/>
              <a:buFont typeface="Symbol" panose="05050102010706020507" pitchFamily="18" charset="2"/>
              <a:buChar char=""/>
              <a:tabLst>
                <a:tab pos="457200" algn="l"/>
              </a:tabLst>
            </a:pPr>
            <a:r>
              <a:rPr lang="sl-SI" sz="2000" kern="100" dirty="0" err="1">
                <a:effectLst/>
                <a:latin typeface="Aptos" panose="020B0004020202020204" pitchFamily="34" charset="0"/>
                <a:ea typeface="Aptos" panose="020B0004020202020204" pitchFamily="34" charset="0"/>
                <a:cs typeface="Times New Roman" panose="02020603050405020304" pitchFamily="18" charset="0"/>
              </a:rPr>
              <a:t>Eko</a:t>
            </a:r>
            <a:r>
              <a:rPr lang="sl-SI" sz="2000" kern="100" dirty="0">
                <a:effectLst/>
                <a:latin typeface="Aptos" panose="020B0004020202020204" pitchFamily="34" charset="0"/>
                <a:ea typeface="Aptos" panose="020B0004020202020204" pitchFamily="34" charset="0"/>
                <a:cs typeface="Times New Roman" panose="02020603050405020304" pitchFamily="18" charset="0"/>
              </a:rPr>
              <a:t>-šole in projekti trajnostnega razvoja.</a:t>
            </a:r>
          </a:p>
          <a:p>
            <a:pPr marL="342900" lvl="0" indent="-342900">
              <a:spcAft>
                <a:spcPts val="800"/>
              </a:spcAft>
              <a:buSzPts val="1000"/>
              <a:buFont typeface="Symbol" panose="05050102010706020507" pitchFamily="18" charset="2"/>
              <a:buChar char=""/>
              <a:tabLst>
                <a:tab pos="457200" algn="l"/>
              </a:tabLst>
            </a:pPr>
            <a:r>
              <a:rPr lang="sl-SI" sz="2000" kern="100" dirty="0">
                <a:effectLst/>
                <a:latin typeface="Aptos" panose="020B0004020202020204" pitchFamily="34" charset="0"/>
                <a:ea typeface="Aptos" panose="020B0004020202020204" pitchFamily="34" charset="0"/>
                <a:cs typeface="Times New Roman" panose="02020603050405020304" pitchFamily="18" charset="0"/>
              </a:rPr>
              <a:t>Uporaba digitalnih orodij in iger za učenje prometne varnosti.</a:t>
            </a:r>
          </a:p>
        </p:txBody>
      </p:sp>
      <p:sp>
        <p:nvSpPr>
          <p:cNvPr id="2" name="PoljeZBesedilom 1">
            <a:extLst>
              <a:ext uri="{FF2B5EF4-FFF2-40B4-BE49-F238E27FC236}">
                <a16:creationId xmlns:a16="http://schemas.microsoft.com/office/drawing/2014/main" id="{7DEF8CBF-CF8D-C2C4-B015-DC95A55D33B4}"/>
              </a:ext>
            </a:extLst>
          </p:cNvPr>
          <p:cNvSpPr txBox="1"/>
          <p:nvPr/>
        </p:nvSpPr>
        <p:spPr>
          <a:xfrm>
            <a:off x="2534194" y="3383571"/>
            <a:ext cx="5873211" cy="923330"/>
          </a:xfrm>
          <a:prstGeom prst="rect">
            <a:avLst/>
          </a:prstGeom>
          <a:noFill/>
        </p:spPr>
        <p:txBody>
          <a:bodyPr wrap="none" rtlCol="0">
            <a:spAutoFit/>
          </a:bodyPr>
          <a:lstStyle/>
          <a:p>
            <a:r>
              <a:rPr lang="sl-SI" sz="5400" b="1" dirty="0">
                <a:solidFill>
                  <a:srgbClr val="0070C0"/>
                </a:solidFill>
              </a:rPr>
              <a:t>Kaj pa srednje šole?</a:t>
            </a:r>
          </a:p>
        </p:txBody>
      </p:sp>
    </p:spTree>
    <p:extLst>
      <p:ext uri="{BB962C8B-B14F-4D97-AF65-F5344CB8AC3E}">
        <p14:creationId xmlns:p14="http://schemas.microsoft.com/office/powerpoint/2010/main" val="2105337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C81566E-5127-454F-B493-7EAE0C592D59}"/>
              </a:ext>
            </a:extLst>
          </p:cNvPr>
          <p:cNvPicPr>
            <a:picLocks noGrp="1" noChangeAspect="1"/>
          </p:cNvPicPr>
          <p:nvPr>
            <p:ph sz="half" idx="1"/>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B155ACA-B121-4FBA-8E63-83878B63B356}"/>
              </a:ext>
            </a:extLst>
          </p:cNvPr>
          <p:cNvSpPr txBox="1"/>
          <p:nvPr/>
        </p:nvSpPr>
        <p:spPr>
          <a:xfrm>
            <a:off x="1985657" y="176399"/>
            <a:ext cx="5172075" cy="1376712"/>
          </a:xfrm>
          <a:prstGeom prst="rect">
            <a:avLst/>
          </a:prstGeom>
          <a:noFill/>
        </p:spPr>
        <p:txBody>
          <a:bodyPr wrap="square" rtlCol="0">
            <a:normAutofit/>
          </a:bodyPr>
          <a:lstStyle/>
          <a:p>
            <a:pPr marL="0" algn="l">
              <a:buNone/>
            </a:pPr>
            <a:r>
              <a:rPr lang="sl-SI" sz="2800" noProof="0" dirty="0">
                <a:solidFill>
                  <a:srgbClr val="002060"/>
                </a:solidFill>
                <a:effectLst/>
                <a:latin typeface="Daytona Bold" panose="020B0804030500040204" pitchFamily="34" charset="0"/>
              </a:rPr>
              <a:t>Didaktični pristopi za </a:t>
            </a:r>
            <a:r>
              <a:rPr lang="sl-SI" sz="2800" dirty="0">
                <a:solidFill>
                  <a:srgbClr val="002060"/>
                </a:solidFill>
                <a:latin typeface="Daytona Bold" panose="020B0804030500040204" pitchFamily="34" charset="0"/>
              </a:rPr>
              <a:t>razvijanje</a:t>
            </a:r>
            <a:r>
              <a:rPr lang="sl-SI" sz="2800" noProof="0" dirty="0">
                <a:solidFill>
                  <a:srgbClr val="002060"/>
                </a:solidFill>
                <a:effectLst/>
                <a:latin typeface="Daytona Bold" panose="020B0804030500040204" pitchFamily="34" charset="0"/>
              </a:rPr>
              <a:t> trajnostne mobilnosti</a:t>
            </a:r>
            <a:r>
              <a:rPr lang="sl-SI" sz="2800" noProof="0" dirty="0">
                <a:solidFill>
                  <a:srgbClr val="002060"/>
                </a:solidFill>
                <a:effectLst/>
              </a:rPr>
              <a:t> </a:t>
            </a:r>
            <a:endParaRPr lang="sl-SI" sz="2800" noProof="0" dirty="0">
              <a:solidFill>
                <a:srgbClr val="002060"/>
              </a:solidFill>
            </a:endParaRPr>
          </a:p>
        </p:txBody>
      </p:sp>
      <p:sp>
        <p:nvSpPr>
          <p:cNvPr id="8" name="TextBox 7">
            <a:extLst>
              <a:ext uri="{FF2B5EF4-FFF2-40B4-BE49-F238E27FC236}">
                <a16:creationId xmlns:a16="http://schemas.microsoft.com/office/drawing/2014/main" id="{F6EB3DAC-4205-4597-BC4B-123364615C87}"/>
              </a:ext>
            </a:extLst>
          </p:cNvPr>
          <p:cNvSpPr txBox="1"/>
          <p:nvPr/>
        </p:nvSpPr>
        <p:spPr>
          <a:xfrm>
            <a:off x="619125" y="8258175"/>
            <a:ext cx="4391025" cy="297060"/>
          </a:xfrm>
          <a:prstGeom prst="rect">
            <a:avLst/>
          </a:prstGeom>
          <a:noFill/>
        </p:spPr>
        <p:txBody>
          <a:bodyPr wrap="square" rtlCol="0">
            <a:normAutofit fontScale="85000" lnSpcReduction="20000"/>
          </a:bodyPr>
          <a:lstStyle/>
          <a:p>
            <a:pPr marL="0" algn="l">
              <a:buNone/>
            </a:pPr>
            <a:r>
              <a:rPr lang="sl-SI" sz="1800" noProof="0" dirty="0">
                <a:solidFill>
                  <a:srgbClr val="1B334D"/>
                </a:solidFill>
                <a:effectLst/>
                <a:latin typeface="Daytona Bold" panose="020B0804030500040204" pitchFamily="34" charset="0"/>
              </a:rPr>
              <a:t>Učni poudarki in cilji</a:t>
            </a:r>
            <a:r>
              <a:rPr lang="sl-SI" noProof="0" dirty="0">
                <a:effectLst/>
              </a:rPr>
              <a:t> </a:t>
            </a:r>
            <a:endParaRPr lang="sl-SI" noProof="0" dirty="0"/>
          </a:p>
        </p:txBody>
      </p:sp>
      <p:pic>
        <p:nvPicPr>
          <p:cNvPr id="12" name="Slika 11">
            <a:extLst>
              <a:ext uri="{FF2B5EF4-FFF2-40B4-BE49-F238E27FC236}">
                <a16:creationId xmlns:a16="http://schemas.microsoft.com/office/drawing/2014/main" id="{DAA8D144-E591-CD89-79C8-6F6A952AF4BA}"/>
              </a:ext>
            </a:extLst>
          </p:cNvPr>
          <p:cNvPicPr>
            <a:picLocks noChangeAspect="1"/>
          </p:cNvPicPr>
          <p:nvPr/>
        </p:nvPicPr>
        <p:blipFill>
          <a:blip r:embed="rId4"/>
          <a:stretch>
            <a:fillRect/>
          </a:stretch>
        </p:blipFill>
        <p:spPr>
          <a:xfrm>
            <a:off x="2120156" y="1729509"/>
            <a:ext cx="9402233" cy="5128491"/>
          </a:xfrm>
          <a:prstGeom prst="rect">
            <a:avLst/>
          </a:prstGeom>
        </p:spPr>
      </p:pic>
    </p:spTree>
    <p:extLst>
      <p:ext uri="{BB962C8B-B14F-4D97-AF65-F5344CB8AC3E}">
        <p14:creationId xmlns:p14="http://schemas.microsoft.com/office/powerpoint/2010/main" val="2977295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1F185C3-81CF-4301-9C88-ACEF0193BB6D}"/>
              </a:ext>
            </a:extLst>
          </p:cNvPr>
          <p:cNvPicPr>
            <a:picLocks noGrp="1" noChangeAspect="1"/>
          </p:cNvPicPr>
          <p:nvPr>
            <p:ph sz="half" idx="1"/>
          </p:nvPr>
        </p:nvPicPr>
        <p:blipFill>
          <a:blip>
            <a:extLst>
              <a:ext uri="{96DAC541-7B7A-43D3-8B79-37D633B846F1}">
                <asvg:svgBlip xmlns:asvg="http://schemas.microsoft.com/office/drawing/2016/SVG/main" r:embed="rId3"/>
              </a:ext>
            </a:extLst>
          </a:blip>
          <a:stretch>
            <a:fillRect/>
          </a:stretch>
        </p:blipFill>
        <p:spPr>
          <a:xfrm>
            <a:off x="-9675" y="-9525"/>
            <a:ext cx="12192000" cy="6858000"/>
          </a:xfrm>
          <a:prstGeom prst="rect">
            <a:avLst/>
          </a:prstGeom>
        </p:spPr>
      </p:pic>
      <p:pic>
        <p:nvPicPr>
          <p:cNvPr id="6" name="Content Placeholder 5" descr="Play street sign in Germany">
            <a:extLst>
              <a:ext uri="{FF2B5EF4-FFF2-40B4-BE49-F238E27FC236}">
                <a16:creationId xmlns:a16="http://schemas.microsoft.com/office/drawing/2014/main" id="{CEB1C8CE-A24A-495D-A6F6-7DCCF215447F}"/>
              </a:ext>
            </a:extLst>
          </p:cNvPr>
          <p:cNvPicPr>
            <a:picLocks noGrp="1" noChangeAspect="1"/>
          </p:cNvPicPr>
          <p:nvPr>
            <p:ph sz="half" idx="2"/>
          </p:nvPr>
        </p:nvPicPr>
        <p:blipFill>
          <a:blip r:embed="rId4"/>
          <a:stretch>
            <a:fillRect/>
          </a:stretch>
        </p:blipFill>
        <p:spPr>
          <a:xfrm>
            <a:off x="8165306" y="9525"/>
            <a:ext cx="4017019" cy="6858000"/>
          </a:xfrm>
          <a:prstGeom prst="rect">
            <a:avLst/>
          </a:prstGeom>
        </p:spPr>
      </p:pic>
      <p:sp>
        <p:nvSpPr>
          <p:cNvPr id="7" name="TextBox 6">
            <a:extLst>
              <a:ext uri="{FF2B5EF4-FFF2-40B4-BE49-F238E27FC236}">
                <a16:creationId xmlns:a16="http://schemas.microsoft.com/office/drawing/2014/main" id="{A75C2889-4559-4F9D-A195-16C1EA498622}"/>
              </a:ext>
            </a:extLst>
          </p:cNvPr>
          <p:cNvSpPr txBox="1"/>
          <p:nvPr/>
        </p:nvSpPr>
        <p:spPr>
          <a:xfrm>
            <a:off x="619125" y="883672"/>
            <a:ext cx="6936581" cy="502890"/>
          </a:xfrm>
          <a:prstGeom prst="rect">
            <a:avLst/>
          </a:prstGeom>
          <a:noFill/>
        </p:spPr>
        <p:txBody>
          <a:bodyPr wrap="square" rtlCol="0">
            <a:noAutofit/>
          </a:bodyPr>
          <a:lstStyle/>
          <a:p>
            <a:pPr marL="0" marR="0" algn="l">
              <a:buNone/>
            </a:pPr>
            <a:r>
              <a:rPr lang="sl-SI" sz="2800" b="1" noProof="0" dirty="0">
                <a:solidFill>
                  <a:srgbClr val="002060"/>
                </a:solidFill>
                <a:effectLst/>
              </a:rPr>
              <a:t>Celostni pristop šole </a:t>
            </a:r>
            <a:endParaRPr lang="sl-SI" sz="2800" b="1" noProof="0" dirty="0">
              <a:solidFill>
                <a:srgbClr val="002060"/>
              </a:solidFill>
            </a:endParaRPr>
          </a:p>
        </p:txBody>
      </p:sp>
      <p:sp>
        <p:nvSpPr>
          <p:cNvPr id="8" name="TextBox 7">
            <a:extLst>
              <a:ext uri="{FF2B5EF4-FFF2-40B4-BE49-F238E27FC236}">
                <a16:creationId xmlns:a16="http://schemas.microsoft.com/office/drawing/2014/main" id="{BB70C367-9518-4B4A-B51B-667BEA2BADD4}"/>
              </a:ext>
            </a:extLst>
          </p:cNvPr>
          <p:cNvSpPr txBox="1"/>
          <p:nvPr/>
        </p:nvSpPr>
        <p:spPr>
          <a:xfrm>
            <a:off x="619125" y="1649633"/>
            <a:ext cx="6946187" cy="849024"/>
          </a:xfrm>
          <a:prstGeom prst="rect">
            <a:avLst/>
          </a:prstGeom>
          <a:noFill/>
        </p:spPr>
        <p:txBody>
          <a:bodyPr wrap="square" rtlCol="0">
            <a:noAutofit/>
          </a:bodyPr>
          <a:lstStyle/>
          <a:p>
            <a:pPr marL="0" marR="0" algn="l">
              <a:buNone/>
            </a:pPr>
            <a:r>
              <a:rPr lang="sl-SI" sz="2000" noProof="0" dirty="0">
                <a:effectLst/>
              </a:rPr>
              <a:t>Pristop vključuje celotno šolsko skupnost, lokalno okolje in starše ter usmerja šolo v spodbujanje varnih, trajnostnih načinov premikanja. </a:t>
            </a:r>
            <a:endParaRPr lang="sl-SI" sz="2000" noProof="0" dirty="0"/>
          </a:p>
        </p:txBody>
      </p:sp>
      <p:sp>
        <p:nvSpPr>
          <p:cNvPr id="9" name="TextBox 8">
            <a:extLst>
              <a:ext uri="{FF2B5EF4-FFF2-40B4-BE49-F238E27FC236}">
                <a16:creationId xmlns:a16="http://schemas.microsoft.com/office/drawing/2014/main" id="{45CCD51F-BAD0-4591-9DD6-A6D907891C42}"/>
              </a:ext>
            </a:extLst>
          </p:cNvPr>
          <p:cNvSpPr txBox="1"/>
          <p:nvPr/>
        </p:nvSpPr>
        <p:spPr>
          <a:xfrm>
            <a:off x="601998" y="2659964"/>
            <a:ext cx="6936581" cy="479821"/>
          </a:xfrm>
          <a:prstGeom prst="rect">
            <a:avLst/>
          </a:prstGeom>
          <a:noFill/>
        </p:spPr>
        <p:txBody>
          <a:bodyPr wrap="square" rtlCol="0">
            <a:noAutofit/>
          </a:bodyPr>
          <a:lstStyle/>
          <a:p>
            <a:pPr marL="0" marR="0" algn="l">
              <a:spcBef>
                <a:spcPts val="1200"/>
              </a:spcBef>
              <a:buNone/>
            </a:pPr>
            <a:r>
              <a:rPr lang="sl-SI" sz="2000" noProof="0" dirty="0">
                <a:effectLst/>
              </a:rPr>
              <a:t>Šola pripravi načrt trajnostne mobilnosti ter izvaja dni brez avtomobila, kolesarske dneve, prometne delavnice in kampanje ozaveščanja. </a:t>
            </a:r>
            <a:endParaRPr lang="sl-SI" sz="2000" noProof="0" dirty="0"/>
          </a:p>
        </p:txBody>
      </p:sp>
      <p:sp>
        <p:nvSpPr>
          <p:cNvPr id="10" name="TextBox 9">
            <a:extLst>
              <a:ext uri="{FF2B5EF4-FFF2-40B4-BE49-F238E27FC236}">
                <a16:creationId xmlns:a16="http://schemas.microsoft.com/office/drawing/2014/main" id="{855D866D-51DE-44E3-B689-58DB64FDD65B}"/>
              </a:ext>
            </a:extLst>
          </p:cNvPr>
          <p:cNvSpPr txBox="1"/>
          <p:nvPr/>
        </p:nvSpPr>
        <p:spPr>
          <a:xfrm>
            <a:off x="609519" y="3738576"/>
            <a:ext cx="6936581" cy="479821"/>
          </a:xfrm>
          <a:prstGeom prst="rect">
            <a:avLst/>
          </a:prstGeom>
          <a:noFill/>
        </p:spPr>
        <p:txBody>
          <a:bodyPr wrap="square" rtlCol="0">
            <a:noAutofit/>
          </a:bodyPr>
          <a:lstStyle/>
          <a:p>
            <a:pPr marL="0" marR="0" algn="l">
              <a:spcBef>
                <a:spcPts val="1200"/>
              </a:spcBef>
              <a:buNone/>
            </a:pPr>
            <a:r>
              <a:rPr lang="sl-SI" sz="2000" noProof="0" dirty="0">
                <a:effectLst/>
              </a:rPr>
              <a:t>Vzpostavi infrastrukturo: varne kolesarnice, dodatna stojala, širše pločnike in umirjanje prometa v okolici šole. </a:t>
            </a:r>
            <a:endParaRPr lang="sl-SI" sz="2000" noProof="0" dirty="0"/>
          </a:p>
        </p:txBody>
      </p:sp>
      <p:sp>
        <p:nvSpPr>
          <p:cNvPr id="11" name="TextBox 10">
            <a:extLst>
              <a:ext uri="{FF2B5EF4-FFF2-40B4-BE49-F238E27FC236}">
                <a16:creationId xmlns:a16="http://schemas.microsoft.com/office/drawing/2014/main" id="{92E7852B-F2E4-40C9-91FF-6623F69A739B}"/>
              </a:ext>
            </a:extLst>
          </p:cNvPr>
          <p:cNvSpPr txBox="1"/>
          <p:nvPr/>
        </p:nvSpPr>
        <p:spPr>
          <a:xfrm>
            <a:off x="609520" y="4511306"/>
            <a:ext cx="6936581" cy="906945"/>
          </a:xfrm>
          <a:prstGeom prst="rect">
            <a:avLst/>
          </a:prstGeom>
          <a:noFill/>
        </p:spPr>
        <p:txBody>
          <a:bodyPr wrap="square" rtlCol="0">
            <a:noAutofit/>
          </a:bodyPr>
          <a:lstStyle/>
          <a:p>
            <a:pPr marL="0" marR="0" algn="l">
              <a:spcBef>
                <a:spcPts val="1200"/>
              </a:spcBef>
              <a:buNone/>
            </a:pPr>
            <a:r>
              <a:rPr lang="sl-SI" sz="2000" noProof="0" dirty="0">
                <a:effectLst/>
              </a:rPr>
              <a:t>Dejavnosti so vključene v letni delovni načrt in učne vsebine za dolgoročno sistematičnost ter odgovornost vseh deležnikov. </a:t>
            </a:r>
            <a:endParaRPr lang="sl-SI" sz="2000" noProof="0" dirty="0"/>
          </a:p>
        </p:txBody>
      </p:sp>
      <p:sp>
        <p:nvSpPr>
          <p:cNvPr id="12" name="TextBox 11">
            <a:extLst>
              <a:ext uri="{FF2B5EF4-FFF2-40B4-BE49-F238E27FC236}">
                <a16:creationId xmlns:a16="http://schemas.microsoft.com/office/drawing/2014/main" id="{54270E17-C966-4B25-9482-B5B282846E41}"/>
              </a:ext>
            </a:extLst>
          </p:cNvPr>
          <p:cNvSpPr txBox="1"/>
          <p:nvPr/>
        </p:nvSpPr>
        <p:spPr>
          <a:xfrm>
            <a:off x="601998" y="5355801"/>
            <a:ext cx="6849393" cy="906945"/>
          </a:xfrm>
          <a:prstGeom prst="rect">
            <a:avLst/>
          </a:prstGeom>
          <a:noFill/>
        </p:spPr>
        <p:txBody>
          <a:bodyPr wrap="square" rtlCol="0">
            <a:noAutofit/>
          </a:bodyPr>
          <a:lstStyle/>
          <a:p>
            <a:pPr marL="0" marR="0" algn="l">
              <a:spcBef>
                <a:spcPts val="1200"/>
              </a:spcBef>
              <a:buNone/>
            </a:pPr>
            <a:r>
              <a:rPr lang="sl-SI" sz="2000" noProof="0" dirty="0">
                <a:effectLst/>
              </a:rPr>
              <a:t>Učenci spoznajo, da je trajnostna mobilnost rezultat skupnega delovanja, šola pa model vedenja za celotno skupnost. </a:t>
            </a:r>
            <a:endParaRPr lang="sl-SI" sz="2000" noProof="0" dirty="0"/>
          </a:p>
        </p:txBody>
      </p:sp>
    </p:spTree>
    <p:extLst>
      <p:ext uri="{BB962C8B-B14F-4D97-AF65-F5344CB8AC3E}">
        <p14:creationId xmlns:p14="http://schemas.microsoft.com/office/powerpoint/2010/main" val="2593698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D1A0"/>
        </a:solidFill>
        <a:effectLst/>
      </p:bgPr>
    </p:bg>
    <p:spTree>
      <p:nvGrpSpPr>
        <p:cNvPr id="1" name=""/>
        <p:cNvGrpSpPr/>
        <p:nvPr/>
      </p:nvGrpSpPr>
      <p:grpSpPr>
        <a:xfrm>
          <a:off x="0" y="0"/>
          <a:ext cx="0" cy="0"/>
          <a:chOff x="0" y="0"/>
          <a:chExt cx="0" cy="0"/>
        </a:xfrm>
      </p:grpSpPr>
      <p:graphicFrame>
        <p:nvGraphicFramePr>
          <p:cNvPr id="5" name="Tabela 4">
            <a:extLst>
              <a:ext uri="{FF2B5EF4-FFF2-40B4-BE49-F238E27FC236}">
                <a16:creationId xmlns:a16="http://schemas.microsoft.com/office/drawing/2014/main" id="{5037208A-C86A-4EF1-1EBC-FAA58463E04C}"/>
              </a:ext>
            </a:extLst>
          </p:cNvPr>
          <p:cNvGraphicFramePr>
            <a:graphicFrameLocks noGrp="1"/>
          </p:cNvGraphicFramePr>
          <p:nvPr/>
        </p:nvGraphicFramePr>
        <p:xfrm>
          <a:off x="2295796" y="1467103"/>
          <a:ext cx="7600407" cy="3923794"/>
        </p:xfrm>
        <a:graphic>
          <a:graphicData uri="http://schemas.openxmlformats.org/drawingml/2006/table">
            <a:tbl>
              <a:tblPr firstRow="1" firstCol="1" bandRow="1">
                <a:tableStyleId>{5C22544A-7EE6-4342-B048-85BDC9FD1C3A}</a:tableStyleId>
              </a:tblPr>
              <a:tblGrid>
                <a:gridCol w="2533469">
                  <a:extLst>
                    <a:ext uri="{9D8B030D-6E8A-4147-A177-3AD203B41FA5}">
                      <a16:colId xmlns:a16="http://schemas.microsoft.com/office/drawing/2014/main" val="1596274581"/>
                    </a:ext>
                  </a:extLst>
                </a:gridCol>
                <a:gridCol w="2533469">
                  <a:extLst>
                    <a:ext uri="{9D8B030D-6E8A-4147-A177-3AD203B41FA5}">
                      <a16:colId xmlns:a16="http://schemas.microsoft.com/office/drawing/2014/main" val="2344165079"/>
                    </a:ext>
                  </a:extLst>
                </a:gridCol>
                <a:gridCol w="2533469">
                  <a:extLst>
                    <a:ext uri="{9D8B030D-6E8A-4147-A177-3AD203B41FA5}">
                      <a16:colId xmlns:a16="http://schemas.microsoft.com/office/drawing/2014/main" val="2439289412"/>
                    </a:ext>
                  </a:extLst>
                </a:gridCol>
              </a:tblGrid>
              <a:tr h="356720">
                <a:tc>
                  <a:txBody>
                    <a:bodyPr/>
                    <a:lstStyle/>
                    <a:p>
                      <a:pPr marL="72000" algn="l">
                        <a:lnSpc>
                          <a:spcPct val="107000"/>
                        </a:lnSpc>
                        <a:spcAft>
                          <a:spcPts val="800"/>
                        </a:spcAft>
                        <a:buNone/>
                      </a:pPr>
                      <a:r>
                        <a:rPr lang="sl-SI" sz="2400" kern="100">
                          <a:effectLst/>
                          <a:latin typeface="+mn-lt"/>
                        </a:rPr>
                        <a:t>Vzrok prometne nesreče</a:t>
                      </a:r>
                      <a:endParaRPr lang="sl-SI" sz="2400" kern="100">
                        <a:effectLst/>
                        <a:latin typeface="+mn-lt"/>
                        <a:ea typeface="Aptos" panose="020B0004020202020204" pitchFamily="34" charset="0"/>
                        <a:cs typeface="Times New Roman" panose="02020603050405020304" pitchFamily="18" charset="0"/>
                      </a:endParaRPr>
                    </a:p>
                  </a:txBody>
                  <a:tcPr marL="9525" marR="9525" marT="9525" marB="9525" anchor="ctr"/>
                </a:tc>
                <a:tc>
                  <a:txBody>
                    <a:bodyPr/>
                    <a:lstStyle/>
                    <a:p>
                      <a:pPr marL="72000" algn="l">
                        <a:lnSpc>
                          <a:spcPct val="107000"/>
                        </a:lnSpc>
                        <a:spcAft>
                          <a:spcPts val="800"/>
                        </a:spcAft>
                        <a:buNone/>
                      </a:pPr>
                      <a:r>
                        <a:rPr lang="sl-SI" sz="2400" kern="100" dirty="0">
                          <a:effectLst/>
                          <a:latin typeface="+mn-lt"/>
                        </a:rPr>
                        <a:t>Število smrtnih žrtev l. 2024</a:t>
                      </a:r>
                      <a:endParaRPr lang="sl-SI" sz="2400" kern="100" dirty="0">
                        <a:effectLst/>
                        <a:latin typeface="+mn-lt"/>
                        <a:ea typeface="Aptos" panose="020B0004020202020204" pitchFamily="34" charset="0"/>
                        <a:cs typeface="Times New Roman" panose="02020603050405020304" pitchFamily="18" charset="0"/>
                      </a:endParaRPr>
                    </a:p>
                  </a:txBody>
                  <a:tcPr marL="9525" marR="9525" marT="9525" marB="9525" anchor="ctr"/>
                </a:tc>
                <a:tc>
                  <a:txBody>
                    <a:bodyPr/>
                    <a:lstStyle/>
                    <a:p>
                      <a:pPr marL="72000" algn="l">
                        <a:lnSpc>
                          <a:spcPct val="107000"/>
                        </a:lnSpc>
                        <a:spcAft>
                          <a:spcPts val="800"/>
                        </a:spcAft>
                        <a:buNone/>
                      </a:pPr>
                      <a:r>
                        <a:rPr lang="sl-SI" sz="2400" kern="100" dirty="0">
                          <a:effectLst/>
                          <a:latin typeface="+mn-lt"/>
                        </a:rPr>
                        <a:t>Delež</a:t>
                      </a:r>
                      <a:endParaRPr lang="sl-SI" sz="2400" kern="100" dirty="0">
                        <a:effectLst/>
                        <a:latin typeface="+mn-lt"/>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448516141"/>
                  </a:ext>
                </a:extLst>
              </a:tr>
              <a:tr h="356720">
                <a:tc>
                  <a:txBody>
                    <a:bodyPr/>
                    <a:lstStyle/>
                    <a:p>
                      <a:pPr marL="72000" algn="l">
                        <a:lnSpc>
                          <a:spcPct val="107000"/>
                        </a:lnSpc>
                        <a:spcAft>
                          <a:spcPts val="800"/>
                        </a:spcAft>
                        <a:buNone/>
                      </a:pPr>
                      <a:r>
                        <a:rPr lang="sl-SI" sz="2400" kern="100">
                          <a:effectLst/>
                          <a:latin typeface="+mn-lt"/>
                        </a:rPr>
                        <a:t>Neprilagojena hitrost</a:t>
                      </a:r>
                      <a:endParaRPr lang="sl-SI" sz="2400" kern="100">
                        <a:effectLst/>
                        <a:latin typeface="+mn-lt"/>
                        <a:ea typeface="Aptos" panose="020B0004020202020204" pitchFamily="34" charset="0"/>
                        <a:cs typeface="Times New Roman" panose="02020603050405020304" pitchFamily="18" charset="0"/>
                      </a:endParaRPr>
                    </a:p>
                  </a:txBody>
                  <a:tcPr marL="9525" marR="9525" marT="9525" marB="9525" anchor="ctr"/>
                </a:tc>
                <a:tc>
                  <a:txBody>
                    <a:bodyPr/>
                    <a:lstStyle/>
                    <a:p>
                      <a:pPr marL="72000" algn="ctr">
                        <a:lnSpc>
                          <a:spcPct val="107000"/>
                        </a:lnSpc>
                        <a:spcAft>
                          <a:spcPts val="800"/>
                        </a:spcAft>
                        <a:buNone/>
                      </a:pPr>
                      <a:r>
                        <a:rPr lang="sl-SI" sz="2400" kern="100">
                          <a:effectLst/>
                          <a:latin typeface="+mn-lt"/>
                        </a:rPr>
                        <a:t>30</a:t>
                      </a:r>
                      <a:endParaRPr lang="sl-SI" sz="2400" kern="100">
                        <a:effectLst/>
                        <a:latin typeface="+mn-lt"/>
                        <a:ea typeface="Aptos" panose="020B0004020202020204" pitchFamily="34" charset="0"/>
                        <a:cs typeface="Times New Roman" panose="02020603050405020304" pitchFamily="18" charset="0"/>
                      </a:endParaRPr>
                    </a:p>
                  </a:txBody>
                  <a:tcPr marL="9525" marR="9525" marT="9525" marB="9525" anchor="ctr"/>
                </a:tc>
                <a:tc>
                  <a:txBody>
                    <a:bodyPr/>
                    <a:lstStyle/>
                    <a:p>
                      <a:pPr marL="72000" algn="ctr">
                        <a:lnSpc>
                          <a:spcPct val="107000"/>
                        </a:lnSpc>
                        <a:spcAft>
                          <a:spcPts val="800"/>
                        </a:spcAft>
                        <a:buNone/>
                      </a:pPr>
                      <a:r>
                        <a:rPr lang="sl-SI" sz="2400" kern="100">
                          <a:effectLst/>
                          <a:latin typeface="+mn-lt"/>
                        </a:rPr>
                        <a:t>~44 %</a:t>
                      </a:r>
                      <a:endParaRPr lang="sl-SI" sz="2400" kern="100">
                        <a:effectLst/>
                        <a:latin typeface="+mn-lt"/>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094473711"/>
                  </a:ext>
                </a:extLst>
              </a:tr>
              <a:tr h="356720">
                <a:tc>
                  <a:txBody>
                    <a:bodyPr/>
                    <a:lstStyle/>
                    <a:p>
                      <a:pPr marL="72000" algn="l">
                        <a:lnSpc>
                          <a:spcPct val="107000"/>
                        </a:lnSpc>
                        <a:spcAft>
                          <a:spcPts val="800"/>
                        </a:spcAft>
                        <a:buNone/>
                      </a:pPr>
                      <a:r>
                        <a:rPr lang="sl-SI" sz="2400" kern="100">
                          <a:effectLst/>
                          <a:latin typeface="+mn-lt"/>
                        </a:rPr>
                        <a:t>Nepravilna stran ali smer vožnje</a:t>
                      </a:r>
                      <a:endParaRPr lang="sl-SI" sz="2400" kern="100">
                        <a:effectLst/>
                        <a:latin typeface="+mn-lt"/>
                        <a:ea typeface="Aptos" panose="020B0004020202020204" pitchFamily="34" charset="0"/>
                        <a:cs typeface="Times New Roman" panose="02020603050405020304" pitchFamily="18" charset="0"/>
                      </a:endParaRPr>
                    </a:p>
                  </a:txBody>
                  <a:tcPr marL="9525" marR="9525" marT="9525" marB="9525" anchor="ctr"/>
                </a:tc>
                <a:tc>
                  <a:txBody>
                    <a:bodyPr/>
                    <a:lstStyle/>
                    <a:p>
                      <a:pPr marL="72000" algn="ctr">
                        <a:lnSpc>
                          <a:spcPct val="107000"/>
                        </a:lnSpc>
                        <a:spcAft>
                          <a:spcPts val="800"/>
                        </a:spcAft>
                        <a:buNone/>
                      </a:pPr>
                      <a:r>
                        <a:rPr lang="sl-SI" sz="2400" kern="100">
                          <a:effectLst/>
                          <a:latin typeface="+mn-lt"/>
                        </a:rPr>
                        <a:t>23</a:t>
                      </a:r>
                      <a:endParaRPr lang="sl-SI" sz="2400" kern="100">
                        <a:effectLst/>
                        <a:latin typeface="+mn-lt"/>
                        <a:ea typeface="Aptos" panose="020B0004020202020204" pitchFamily="34" charset="0"/>
                        <a:cs typeface="Times New Roman" panose="02020603050405020304" pitchFamily="18" charset="0"/>
                      </a:endParaRPr>
                    </a:p>
                  </a:txBody>
                  <a:tcPr marL="9525" marR="9525" marT="9525" marB="9525" anchor="ctr"/>
                </a:tc>
                <a:tc>
                  <a:txBody>
                    <a:bodyPr/>
                    <a:lstStyle/>
                    <a:p>
                      <a:pPr marL="72000" algn="ctr">
                        <a:lnSpc>
                          <a:spcPct val="107000"/>
                        </a:lnSpc>
                        <a:spcAft>
                          <a:spcPts val="800"/>
                        </a:spcAft>
                        <a:buNone/>
                      </a:pPr>
                      <a:r>
                        <a:rPr lang="sl-SI" sz="2400" kern="100">
                          <a:effectLst/>
                          <a:latin typeface="+mn-lt"/>
                        </a:rPr>
                        <a:t>~34 %</a:t>
                      </a:r>
                      <a:endParaRPr lang="sl-SI" sz="2400" kern="100">
                        <a:effectLst/>
                        <a:latin typeface="+mn-lt"/>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924918638"/>
                  </a:ext>
                </a:extLst>
              </a:tr>
              <a:tr h="356720">
                <a:tc>
                  <a:txBody>
                    <a:bodyPr/>
                    <a:lstStyle/>
                    <a:p>
                      <a:pPr marL="72000" algn="l">
                        <a:lnSpc>
                          <a:spcPct val="107000"/>
                        </a:lnSpc>
                        <a:spcAft>
                          <a:spcPts val="800"/>
                        </a:spcAft>
                        <a:buNone/>
                      </a:pPr>
                      <a:r>
                        <a:rPr lang="sl-SI" sz="2400" kern="100">
                          <a:effectLst/>
                          <a:latin typeface="+mn-lt"/>
                        </a:rPr>
                        <a:t>Nepravilno ravnanje pešcev</a:t>
                      </a:r>
                      <a:endParaRPr lang="sl-SI" sz="2400" kern="100">
                        <a:effectLst/>
                        <a:latin typeface="+mn-lt"/>
                        <a:ea typeface="Aptos" panose="020B0004020202020204" pitchFamily="34" charset="0"/>
                        <a:cs typeface="Times New Roman" panose="02020603050405020304" pitchFamily="18" charset="0"/>
                      </a:endParaRPr>
                    </a:p>
                  </a:txBody>
                  <a:tcPr marL="9525" marR="9525" marT="9525" marB="9525" anchor="ctr"/>
                </a:tc>
                <a:tc>
                  <a:txBody>
                    <a:bodyPr/>
                    <a:lstStyle/>
                    <a:p>
                      <a:pPr marL="72000" algn="ctr">
                        <a:lnSpc>
                          <a:spcPct val="107000"/>
                        </a:lnSpc>
                        <a:spcAft>
                          <a:spcPts val="800"/>
                        </a:spcAft>
                        <a:buNone/>
                      </a:pPr>
                      <a:r>
                        <a:rPr lang="sl-SI" sz="2400" kern="100">
                          <a:effectLst/>
                          <a:latin typeface="+mn-lt"/>
                        </a:rPr>
                        <a:t>4</a:t>
                      </a:r>
                      <a:endParaRPr lang="sl-SI" sz="2400" kern="100">
                        <a:effectLst/>
                        <a:latin typeface="+mn-lt"/>
                        <a:ea typeface="Aptos" panose="020B0004020202020204" pitchFamily="34" charset="0"/>
                        <a:cs typeface="Times New Roman" panose="02020603050405020304" pitchFamily="18" charset="0"/>
                      </a:endParaRPr>
                    </a:p>
                  </a:txBody>
                  <a:tcPr marL="9525" marR="9525" marT="9525" marB="9525" anchor="ctr"/>
                </a:tc>
                <a:tc>
                  <a:txBody>
                    <a:bodyPr/>
                    <a:lstStyle/>
                    <a:p>
                      <a:pPr marL="72000" algn="ctr">
                        <a:lnSpc>
                          <a:spcPct val="107000"/>
                        </a:lnSpc>
                        <a:spcAft>
                          <a:spcPts val="800"/>
                        </a:spcAft>
                        <a:buNone/>
                      </a:pPr>
                      <a:r>
                        <a:rPr lang="sl-SI" sz="2400" kern="100">
                          <a:effectLst/>
                          <a:latin typeface="+mn-lt"/>
                        </a:rPr>
                        <a:t>~6 %</a:t>
                      </a:r>
                      <a:endParaRPr lang="sl-SI" sz="2400" kern="100">
                        <a:effectLst/>
                        <a:latin typeface="+mn-lt"/>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478714975"/>
                  </a:ext>
                </a:extLst>
              </a:tr>
              <a:tr h="356720">
                <a:tc>
                  <a:txBody>
                    <a:bodyPr/>
                    <a:lstStyle/>
                    <a:p>
                      <a:pPr marL="72000" algn="l">
                        <a:lnSpc>
                          <a:spcPct val="107000"/>
                        </a:lnSpc>
                        <a:spcAft>
                          <a:spcPts val="800"/>
                        </a:spcAft>
                        <a:buNone/>
                      </a:pPr>
                      <a:r>
                        <a:rPr lang="sl-SI" sz="2400" kern="100" dirty="0">
                          <a:effectLst/>
                          <a:latin typeface="+mn-lt"/>
                        </a:rPr>
                        <a:t>Drugi vzroki</a:t>
                      </a:r>
                      <a:endParaRPr lang="sl-SI" sz="2400" kern="100" dirty="0">
                        <a:effectLst/>
                        <a:latin typeface="+mn-lt"/>
                        <a:ea typeface="Aptos" panose="020B0004020202020204" pitchFamily="34" charset="0"/>
                        <a:cs typeface="Times New Roman" panose="02020603050405020304" pitchFamily="18" charset="0"/>
                      </a:endParaRPr>
                    </a:p>
                  </a:txBody>
                  <a:tcPr marL="9525" marR="9525" marT="9525" marB="9525" anchor="ctr"/>
                </a:tc>
                <a:tc>
                  <a:txBody>
                    <a:bodyPr/>
                    <a:lstStyle/>
                    <a:p>
                      <a:pPr marL="72000" algn="ctr">
                        <a:lnSpc>
                          <a:spcPct val="107000"/>
                        </a:lnSpc>
                        <a:spcAft>
                          <a:spcPts val="800"/>
                        </a:spcAft>
                        <a:buNone/>
                      </a:pPr>
                      <a:r>
                        <a:rPr lang="sl-SI" sz="2400" kern="100">
                          <a:effectLst/>
                          <a:latin typeface="+mn-lt"/>
                        </a:rPr>
                        <a:t>11</a:t>
                      </a:r>
                      <a:endParaRPr lang="sl-SI" sz="2400" kern="100">
                        <a:effectLst/>
                        <a:latin typeface="+mn-lt"/>
                        <a:ea typeface="Aptos" panose="020B0004020202020204" pitchFamily="34" charset="0"/>
                        <a:cs typeface="Times New Roman" panose="02020603050405020304" pitchFamily="18" charset="0"/>
                      </a:endParaRPr>
                    </a:p>
                  </a:txBody>
                  <a:tcPr marL="9525" marR="9525" marT="9525" marB="9525" anchor="ctr"/>
                </a:tc>
                <a:tc>
                  <a:txBody>
                    <a:bodyPr/>
                    <a:lstStyle/>
                    <a:p>
                      <a:pPr marL="72000" algn="ctr">
                        <a:lnSpc>
                          <a:spcPct val="107000"/>
                        </a:lnSpc>
                        <a:spcAft>
                          <a:spcPts val="800"/>
                        </a:spcAft>
                        <a:buNone/>
                      </a:pPr>
                      <a:r>
                        <a:rPr lang="sl-SI" sz="2400" kern="100" dirty="0">
                          <a:effectLst/>
                          <a:latin typeface="+mn-lt"/>
                        </a:rPr>
                        <a:t>~16 %</a:t>
                      </a:r>
                      <a:endParaRPr lang="sl-SI" sz="2400" kern="100" dirty="0">
                        <a:effectLst/>
                        <a:latin typeface="+mn-lt"/>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947487696"/>
                  </a:ext>
                </a:extLst>
              </a:tr>
              <a:tr h="356720">
                <a:tc>
                  <a:txBody>
                    <a:bodyPr/>
                    <a:lstStyle/>
                    <a:p>
                      <a:pPr marL="72000" algn="l">
                        <a:lnSpc>
                          <a:spcPct val="107000"/>
                        </a:lnSpc>
                        <a:spcAft>
                          <a:spcPts val="800"/>
                        </a:spcAft>
                        <a:buNone/>
                      </a:pPr>
                      <a:r>
                        <a:rPr lang="sl-SI" sz="2400" kern="100" dirty="0">
                          <a:effectLst/>
                          <a:latin typeface="+mn-lt"/>
                        </a:rPr>
                        <a:t>Skupaj</a:t>
                      </a:r>
                      <a:endParaRPr lang="sl-SI" sz="2400" kern="100" dirty="0">
                        <a:effectLst/>
                        <a:latin typeface="+mn-lt"/>
                        <a:ea typeface="Aptos" panose="020B0004020202020204" pitchFamily="34" charset="0"/>
                        <a:cs typeface="Times New Roman" panose="02020603050405020304" pitchFamily="18" charset="0"/>
                      </a:endParaRPr>
                    </a:p>
                  </a:txBody>
                  <a:tcPr marL="9525" marR="9525" marT="9525" marB="9525" anchor="ctr"/>
                </a:tc>
                <a:tc>
                  <a:txBody>
                    <a:bodyPr/>
                    <a:lstStyle/>
                    <a:p>
                      <a:pPr marL="72000" algn="ctr">
                        <a:lnSpc>
                          <a:spcPct val="107000"/>
                        </a:lnSpc>
                        <a:spcAft>
                          <a:spcPts val="800"/>
                        </a:spcAft>
                        <a:buNone/>
                      </a:pPr>
                      <a:r>
                        <a:rPr lang="sl-SI" sz="2400" kern="100">
                          <a:effectLst/>
                          <a:latin typeface="+mn-lt"/>
                        </a:rPr>
                        <a:t>68</a:t>
                      </a:r>
                      <a:endParaRPr lang="sl-SI" sz="2400" kern="100">
                        <a:effectLst/>
                        <a:latin typeface="+mn-lt"/>
                        <a:ea typeface="Aptos" panose="020B0004020202020204" pitchFamily="34" charset="0"/>
                        <a:cs typeface="Times New Roman" panose="02020603050405020304" pitchFamily="18" charset="0"/>
                      </a:endParaRPr>
                    </a:p>
                  </a:txBody>
                  <a:tcPr marL="9525" marR="9525" marT="9525" marB="9525" anchor="ctr"/>
                </a:tc>
                <a:tc>
                  <a:txBody>
                    <a:bodyPr/>
                    <a:lstStyle/>
                    <a:p>
                      <a:pPr marL="72000" algn="ctr">
                        <a:lnSpc>
                          <a:spcPct val="107000"/>
                        </a:lnSpc>
                        <a:spcAft>
                          <a:spcPts val="800"/>
                        </a:spcAft>
                        <a:buNone/>
                      </a:pPr>
                      <a:r>
                        <a:rPr lang="sl-SI" sz="2400" kern="100" dirty="0">
                          <a:effectLst/>
                          <a:latin typeface="+mn-lt"/>
                        </a:rPr>
                        <a:t>100 %</a:t>
                      </a:r>
                      <a:endParaRPr lang="sl-SI" sz="2400" kern="100" dirty="0">
                        <a:effectLst/>
                        <a:latin typeface="+mn-lt"/>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434813241"/>
                  </a:ext>
                </a:extLst>
              </a:tr>
            </a:tbl>
          </a:graphicData>
        </a:graphic>
      </p:graphicFrame>
      <p:sp>
        <p:nvSpPr>
          <p:cNvPr id="7" name="PoljeZBesedilom 6">
            <a:extLst>
              <a:ext uri="{FF2B5EF4-FFF2-40B4-BE49-F238E27FC236}">
                <a16:creationId xmlns:a16="http://schemas.microsoft.com/office/drawing/2014/main" id="{C17C3D92-ACD5-E8EC-6453-580AC692D6C2}"/>
              </a:ext>
            </a:extLst>
          </p:cNvPr>
          <p:cNvSpPr txBox="1"/>
          <p:nvPr/>
        </p:nvSpPr>
        <p:spPr>
          <a:xfrm>
            <a:off x="2295796" y="6345255"/>
            <a:ext cx="6096000" cy="307777"/>
          </a:xfrm>
          <a:prstGeom prst="rect">
            <a:avLst/>
          </a:prstGeom>
          <a:noFill/>
        </p:spPr>
        <p:txBody>
          <a:bodyPr wrap="square">
            <a:spAutoFit/>
          </a:bodyPr>
          <a:lstStyle/>
          <a:p>
            <a:r>
              <a:rPr lang="sl-SI" sz="1400" dirty="0">
                <a:hlinkClick r:id="rId3"/>
              </a:rPr>
              <a:t>Vir: </a:t>
            </a:r>
            <a:r>
              <a:rPr lang="sv-SE" sz="1400" dirty="0">
                <a:hlinkClick r:id="rId3"/>
              </a:rPr>
              <a:t>Prometna varnost 2024 v Sloveniji in EU - Žurnal24</a:t>
            </a:r>
            <a:endParaRPr lang="sl-SI" sz="1400" dirty="0"/>
          </a:p>
        </p:txBody>
      </p:sp>
      <p:sp>
        <p:nvSpPr>
          <p:cNvPr id="8" name="PoljeZBesedilom 7">
            <a:extLst>
              <a:ext uri="{FF2B5EF4-FFF2-40B4-BE49-F238E27FC236}">
                <a16:creationId xmlns:a16="http://schemas.microsoft.com/office/drawing/2014/main" id="{A41FE8E3-3F2D-E0A9-65AE-6D04C6212125}"/>
              </a:ext>
            </a:extLst>
          </p:cNvPr>
          <p:cNvSpPr txBox="1"/>
          <p:nvPr/>
        </p:nvSpPr>
        <p:spPr>
          <a:xfrm>
            <a:off x="2295796" y="5713641"/>
            <a:ext cx="8162940" cy="400110"/>
          </a:xfrm>
          <a:prstGeom prst="rect">
            <a:avLst/>
          </a:prstGeom>
          <a:noFill/>
        </p:spPr>
        <p:txBody>
          <a:bodyPr wrap="none" rtlCol="0">
            <a:spAutoFit/>
          </a:bodyPr>
          <a:lstStyle/>
          <a:p>
            <a:r>
              <a:rPr lang="sl-SI" sz="2000" b="1" dirty="0">
                <a:solidFill>
                  <a:srgbClr val="0070C0"/>
                </a:solidFill>
              </a:rPr>
              <a:t>V veliki meri prevladuje človeški dejavnik, ne infrastruktura ali vozila sama!</a:t>
            </a:r>
          </a:p>
        </p:txBody>
      </p:sp>
      <p:sp>
        <p:nvSpPr>
          <p:cNvPr id="10" name="PoljeZBesedilom 9">
            <a:extLst>
              <a:ext uri="{FF2B5EF4-FFF2-40B4-BE49-F238E27FC236}">
                <a16:creationId xmlns:a16="http://schemas.microsoft.com/office/drawing/2014/main" id="{72CF9577-0F03-3D25-1E7A-F23BB309E8E3}"/>
              </a:ext>
            </a:extLst>
          </p:cNvPr>
          <p:cNvSpPr txBox="1"/>
          <p:nvPr/>
        </p:nvSpPr>
        <p:spPr>
          <a:xfrm>
            <a:off x="2295796" y="797564"/>
            <a:ext cx="6093822" cy="523220"/>
          </a:xfrm>
          <a:prstGeom prst="rect">
            <a:avLst/>
          </a:prstGeom>
          <a:noFill/>
        </p:spPr>
        <p:txBody>
          <a:bodyPr wrap="square">
            <a:spAutoFit/>
          </a:bodyPr>
          <a:lstStyle/>
          <a:p>
            <a:r>
              <a:rPr lang="sl-SI" sz="2800" dirty="0">
                <a:solidFill>
                  <a:srgbClr val="0070C0"/>
                </a:solidFill>
              </a:rPr>
              <a:t>Vsaka žrtev je preveč</a:t>
            </a:r>
          </a:p>
        </p:txBody>
      </p:sp>
      <p:sp>
        <p:nvSpPr>
          <p:cNvPr id="2" name="PoljeZBesedilom 1">
            <a:extLst>
              <a:ext uri="{FF2B5EF4-FFF2-40B4-BE49-F238E27FC236}">
                <a16:creationId xmlns:a16="http://schemas.microsoft.com/office/drawing/2014/main" id="{B13BD2BE-E2D4-792F-7F24-0F4E43C5712A}"/>
              </a:ext>
            </a:extLst>
          </p:cNvPr>
          <p:cNvSpPr txBox="1"/>
          <p:nvPr/>
        </p:nvSpPr>
        <p:spPr>
          <a:xfrm>
            <a:off x="2295796" y="221029"/>
            <a:ext cx="9035143" cy="523220"/>
          </a:xfrm>
          <a:prstGeom prst="rect">
            <a:avLst/>
          </a:prstGeom>
          <a:noFill/>
        </p:spPr>
        <p:txBody>
          <a:bodyPr wrap="square">
            <a:spAutoFit/>
          </a:bodyPr>
          <a:lstStyle/>
          <a:p>
            <a:r>
              <a:rPr lang="sl-SI" sz="2800" b="1" dirty="0">
                <a:solidFill>
                  <a:srgbClr val="002060"/>
                </a:solidFill>
                <a:cs typeface="Calibri" panose="020F0502020204030204" pitchFamily="34" charset="0"/>
              </a:rPr>
              <a:t>Od prometne varnosti </a:t>
            </a:r>
            <a:r>
              <a:rPr lang="sl-SI" sz="2800" dirty="0">
                <a:solidFill>
                  <a:srgbClr val="002060"/>
                </a:solidFill>
                <a:cs typeface="Calibri" panose="020F0502020204030204" pitchFamily="34" charset="0"/>
              </a:rPr>
              <a:t>do trajnostne mobilnosti</a:t>
            </a:r>
          </a:p>
        </p:txBody>
      </p:sp>
    </p:spTree>
    <p:extLst>
      <p:ext uri="{BB962C8B-B14F-4D97-AF65-F5344CB8AC3E}">
        <p14:creationId xmlns:p14="http://schemas.microsoft.com/office/powerpoint/2010/main" val="41715470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D1A0"/>
        </a:solidFill>
        <a:effectLst/>
      </p:bgPr>
    </p:bg>
    <p:spTree>
      <p:nvGrpSpPr>
        <p:cNvPr id="1" name=""/>
        <p:cNvGrpSpPr/>
        <p:nvPr/>
      </p:nvGrpSpPr>
      <p:grpSpPr>
        <a:xfrm>
          <a:off x="0" y="0"/>
          <a:ext cx="0" cy="0"/>
          <a:chOff x="0" y="0"/>
          <a:chExt cx="0" cy="0"/>
        </a:xfrm>
      </p:grpSpPr>
      <p:pic>
        <p:nvPicPr>
          <p:cNvPr id="4" name="Slika 3" descr="A diagram showing the lifecycle of batteries via direct recycling">
            <a:extLst>
              <a:ext uri="{FF2B5EF4-FFF2-40B4-BE49-F238E27FC236}">
                <a16:creationId xmlns:a16="http://schemas.microsoft.com/office/drawing/2014/main" id="{B03CE855-5218-DE2F-A0F5-4534037C9160}"/>
              </a:ext>
            </a:extLst>
          </p:cNvPr>
          <p:cNvPicPr>
            <a:picLocks noChangeAspect="1"/>
          </p:cNvPicPr>
          <p:nvPr/>
        </p:nvPicPr>
        <p:blipFill>
          <a:blip r:embed="rId3"/>
          <a:stretch>
            <a:fillRect/>
          </a:stretch>
        </p:blipFill>
        <p:spPr>
          <a:xfrm>
            <a:off x="5407586" y="1386458"/>
            <a:ext cx="6745516" cy="4735914"/>
          </a:xfrm>
          <a:prstGeom prst="rect">
            <a:avLst/>
          </a:prstGeom>
        </p:spPr>
      </p:pic>
      <p:sp>
        <p:nvSpPr>
          <p:cNvPr id="5" name="PoljeZBesedilom 4">
            <a:extLst>
              <a:ext uri="{FF2B5EF4-FFF2-40B4-BE49-F238E27FC236}">
                <a16:creationId xmlns:a16="http://schemas.microsoft.com/office/drawing/2014/main" id="{B7522781-93D5-9EBF-DE58-0169C3EAE4EB}"/>
              </a:ext>
            </a:extLst>
          </p:cNvPr>
          <p:cNvSpPr txBox="1"/>
          <p:nvPr/>
        </p:nvSpPr>
        <p:spPr>
          <a:xfrm>
            <a:off x="5407586" y="6180869"/>
            <a:ext cx="6695285" cy="276999"/>
          </a:xfrm>
          <a:prstGeom prst="rect">
            <a:avLst/>
          </a:prstGeom>
          <a:noFill/>
        </p:spPr>
        <p:txBody>
          <a:bodyPr wrap="square" rtlCol="0">
            <a:spAutoFit/>
          </a:bodyPr>
          <a:lstStyle/>
          <a:p>
            <a:r>
              <a:rPr lang="sl-SI" sz="1200" dirty="0">
                <a:hlinkClick r:id="rId4"/>
              </a:rPr>
              <a:t>https://www.chemistryworld.com/features/the-drive-to-recycle-lithium-ion-batteries/4012222.article</a:t>
            </a:r>
            <a:r>
              <a:rPr lang="sl-SI" sz="1200" dirty="0"/>
              <a:t> </a:t>
            </a:r>
          </a:p>
        </p:txBody>
      </p:sp>
      <p:pic>
        <p:nvPicPr>
          <p:cNvPr id="6" name="Slika 5" descr="Begivenhed and bunker life cycle of electric car batteries nikkel Støvet  metallisk">
            <a:extLst>
              <a:ext uri="{FF2B5EF4-FFF2-40B4-BE49-F238E27FC236}">
                <a16:creationId xmlns:a16="http://schemas.microsoft.com/office/drawing/2014/main" id="{8E907EA9-D9D8-8EEB-B91E-51E2BB737A4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3641" y="1404904"/>
            <a:ext cx="4981564" cy="4250693"/>
          </a:xfrm>
          <a:prstGeom prst="rect">
            <a:avLst/>
          </a:prstGeom>
          <a:noFill/>
          <a:ln>
            <a:noFill/>
          </a:ln>
        </p:spPr>
      </p:pic>
      <p:sp>
        <p:nvSpPr>
          <p:cNvPr id="8" name="PoljeZBesedilom 7">
            <a:extLst>
              <a:ext uri="{FF2B5EF4-FFF2-40B4-BE49-F238E27FC236}">
                <a16:creationId xmlns:a16="http://schemas.microsoft.com/office/drawing/2014/main" id="{CE982447-30CE-6215-CA5E-349EE79EAB94}"/>
              </a:ext>
            </a:extLst>
          </p:cNvPr>
          <p:cNvSpPr txBox="1"/>
          <p:nvPr/>
        </p:nvSpPr>
        <p:spPr>
          <a:xfrm>
            <a:off x="213928" y="5673038"/>
            <a:ext cx="5097467" cy="1015663"/>
          </a:xfrm>
          <a:prstGeom prst="rect">
            <a:avLst/>
          </a:prstGeom>
          <a:noFill/>
        </p:spPr>
        <p:txBody>
          <a:bodyPr wrap="square">
            <a:spAutoFit/>
          </a:bodyPr>
          <a:lstStyle/>
          <a:p>
            <a:r>
              <a:rPr lang="sl-SI" sz="1200" dirty="0">
                <a:hlinkClick r:id="rId6"/>
              </a:rPr>
              <a:t>https://www.google.com/url?sa=i&amp;url=https%3A%2F%2Fwww.oracom.fr%2Flife-cycle-of-electric-car-batteries-k.html&amp;psig=AOvVaw0HoGW5lsTPBLIQCkGDGMPu&amp;ust=1709843108323000&amp;source=images&amp;cd=vfe&amp;opi=89978449&amp;ved=0CBUQjhxqFwoTCNiL24q84IQDFQAAAAAdAAAAABAl</a:t>
            </a:r>
            <a:endParaRPr lang="sl-SI" sz="1200" dirty="0"/>
          </a:p>
        </p:txBody>
      </p:sp>
      <p:sp>
        <p:nvSpPr>
          <p:cNvPr id="10" name="PoljeZBesedilom 9">
            <a:extLst>
              <a:ext uri="{FF2B5EF4-FFF2-40B4-BE49-F238E27FC236}">
                <a16:creationId xmlns:a16="http://schemas.microsoft.com/office/drawing/2014/main" id="{3C8662ED-4B72-EECD-CB7C-B26AF4D22221}"/>
              </a:ext>
            </a:extLst>
          </p:cNvPr>
          <p:cNvSpPr txBox="1"/>
          <p:nvPr/>
        </p:nvSpPr>
        <p:spPr>
          <a:xfrm>
            <a:off x="233641" y="769622"/>
            <a:ext cx="11509868" cy="523220"/>
          </a:xfrm>
          <a:prstGeom prst="rect">
            <a:avLst/>
          </a:prstGeom>
          <a:noFill/>
        </p:spPr>
        <p:txBody>
          <a:bodyPr wrap="square">
            <a:spAutoFit/>
          </a:bodyPr>
          <a:lstStyle/>
          <a:p>
            <a:r>
              <a:rPr lang="sl-SI" sz="2800" b="1" dirty="0">
                <a:solidFill>
                  <a:srgbClr val="002060"/>
                </a:solidFill>
              </a:rPr>
              <a:t>Izzivi elektrifikacije prometa: p</a:t>
            </a:r>
            <a:r>
              <a:rPr lang="sl-SI" sz="2800" dirty="0">
                <a:solidFill>
                  <a:srgbClr val="002060"/>
                </a:solidFill>
              </a:rPr>
              <a:t>onovna uporaba litij-ionskih baterij </a:t>
            </a:r>
          </a:p>
        </p:txBody>
      </p:sp>
      <p:sp>
        <p:nvSpPr>
          <p:cNvPr id="11" name="Puščica: dol 10">
            <a:extLst>
              <a:ext uri="{FF2B5EF4-FFF2-40B4-BE49-F238E27FC236}">
                <a16:creationId xmlns:a16="http://schemas.microsoft.com/office/drawing/2014/main" id="{61D58E42-465D-BFFD-E787-87C91BBA423C}"/>
              </a:ext>
            </a:extLst>
          </p:cNvPr>
          <p:cNvSpPr/>
          <p:nvPr/>
        </p:nvSpPr>
        <p:spPr>
          <a:xfrm rot="2590655">
            <a:off x="4556793" y="1694823"/>
            <a:ext cx="521132" cy="830997"/>
          </a:xfrm>
          <a:prstGeom prst="downArrow">
            <a:avLst>
              <a:gd name="adj1" fmla="val 50000"/>
              <a:gd name="adj2" fmla="val 45721"/>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3" name="PoljeZBesedilom 12">
            <a:extLst>
              <a:ext uri="{FF2B5EF4-FFF2-40B4-BE49-F238E27FC236}">
                <a16:creationId xmlns:a16="http://schemas.microsoft.com/office/drawing/2014/main" id="{4B7B9AD8-E2EB-6AC9-DA14-E269EA048393}"/>
              </a:ext>
            </a:extLst>
          </p:cNvPr>
          <p:cNvSpPr txBox="1"/>
          <p:nvPr/>
        </p:nvSpPr>
        <p:spPr>
          <a:xfrm>
            <a:off x="5407587" y="3754415"/>
            <a:ext cx="6094070" cy="307777"/>
          </a:xfrm>
          <a:prstGeom prst="rect">
            <a:avLst/>
          </a:prstGeom>
          <a:noFill/>
        </p:spPr>
        <p:txBody>
          <a:bodyPr wrap="square">
            <a:spAutoFit/>
          </a:bodyPr>
          <a:lstStyle/>
          <a:p>
            <a:r>
              <a:rPr lang="sl-SI" sz="1400" b="0" i="0" dirty="0">
                <a:solidFill>
                  <a:srgbClr val="1F1F1F"/>
                </a:solidFill>
                <a:effectLst/>
                <a:latin typeface="Google Sans"/>
              </a:rPr>
              <a:t>PVDF -</a:t>
            </a:r>
            <a:r>
              <a:rPr lang="sl-SI" sz="1400" dirty="0" err="1">
                <a:solidFill>
                  <a:srgbClr val="1F1F1F"/>
                </a:solidFill>
                <a:latin typeface="Google Sans"/>
              </a:rPr>
              <a:t>p</a:t>
            </a:r>
            <a:r>
              <a:rPr lang="sl-SI" sz="1400" b="0" i="0" dirty="0" err="1">
                <a:solidFill>
                  <a:srgbClr val="1F1F1F"/>
                </a:solidFill>
                <a:effectLst/>
                <a:latin typeface="Google Sans"/>
              </a:rPr>
              <a:t>oliviniliden</a:t>
            </a:r>
            <a:r>
              <a:rPr lang="sl-SI" sz="1400" b="0" i="0" dirty="0">
                <a:solidFill>
                  <a:srgbClr val="1F1F1F"/>
                </a:solidFill>
                <a:effectLst/>
                <a:latin typeface="Google Sans"/>
              </a:rPr>
              <a:t> fluorid</a:t>
            </a:r>
            <a:endParaRPr lang="sl-SI" sz="1400" dirty="0"/>
          </a:p>
        </p:txBody>
      </p:sp>
      <p:sp>
        <p:nvSpPr>
          <p:cNvPr id="2" name="PoljeZBesedilom 1">
            <a:extLst>
              <a:ext uri="{FF2B5EF4-FFF2-40B4-BE49-F238E27FC236}">
                <a16:creationId xmlns:a16="http://schemas.microsoft.com/office/drawing/2014/main" id="{0B03C20C-DFC0-12D5-8A81-D68140711EA2}"/>
              </a:ext>
            </a:extLst>
          </p:cNvPr>
          <p:cNvSpPr txBox="1"/>
          <p:nvPr/>
        </p:nvSpPr>
        <p:spPr>
          <a:xfrm>
            <a:off x="304799" y="185863"/>
            <a:ext cx="9035143" cy="523220"/>
          </a:xfrm>
          <a:prstGeom prst="rect">
            <a:avLst/>
          </a:prstGeom>
          <a:noFill/>
        </p:spPr>
        <p:txBody>
          <a:bodyPr wrap="square">
            <a:spAutoFit/>
          </a:bodyPr>
          <a:lstStyle/>
          <a:p>
            <a:r>
              <a:rPr lang="sl-SI" sz="2800" dirty="0">
                <a:solidFill>
                  <a:srgbClr val="002060"/>
                </a:solidFill>
                <a:cs typeface="Calibri" panose="020F0502020204030204" pitchFamily="34" charset="0"/>
              </a:rPr>
              <a:t>Od prometne varnosti </a:t>
            </a:r>
            <a:r>
              <a:rPr lang="sl-SI" sz="2800" b="1" dirty="0">
                <a:solidFill>
                  <a:srgbClr val="002060"/>
                </a:solidFill>
                <a:cs typeface="Calibri" panose="020F0502020204030204" pitchFamily="34" charset="0"/>
              </a:rPr>
              <a:t>do trajnostne mobilnosti</a:t>
            </a:r>
          </a:p>
        </p:txBody>
      </p:sp>
    </p:spTree>
    <p:extLst>
      <p:ext uri="{BB962C8B-B14F-4D97-AF65-F5344CB8AC3E}">
        <p14:creationId xmlns:p14="http://schemas.microsoft.com/office/powerpoint/2010/main" val="12784947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Pravokotnik 3"/>
          <p:cNvSpPr/>
          <p:nvPr/>
        </p:nvSpPr>
        <p:spPr>
          <a:xfrm>
            <a:off x="304799" y="869970"/>
            <a:ext cx="6087244" cy="532903"/>
          </a:xfrm>
          <a:prstGeom prst="rect">
            <a:avLst/>
          </a:prstGeom>
        </p:spPr>
        <p:txBody>
          <a:bodyPr wrap="none">
            <a:spAutoFit/>
          </a:bodyPr>
          <a:lstStyle/>
          <a:p>
            <a:pPr>
              <a:lnSpc>
                <a:spcPct val="107000"/>
              </a:lnSpc>
              <a:spcAft>
                <a:spcPts val="0"/>
              </a:spcAft>
            </a:pPr>
            <a:r>
              <a:rPr lang="sl-SI" sz="2800" dirty="0">
                <a:solidFill>
                  <a:srgbClr val="0070C0"/>
                </a:solidFill>
                <a:latin typeface="Calibri" panose="020F0502020204030204" pitchFamily="34" charset="0"/>
                <a:ea typeface="Calibri" panose="020F0502020204030204" pitchFamily="34" charset="0"/>
                <a:cs typeface="Times New Roman" panose="02020603050405020304" pitchFamily="18" charset="0"/>
              </a:rPr>
              <a:t>Optimalni pogoji za hojo in kolesarjenje?</a:t>
            </a:r>
          </a:p>
        </p:txBody>
      </p:sp>
      <p:sp>
        <p:nvSpPr>
          <p:cNvPr id="5" name="Pravokotnik 4"/>
          <p:cNvSpPr/>
          <p:nvPr/>
        </p:nvSpPr>
        <p:spPr>
          <a:xfrm>
            <a:off x="304800" y="6220756"/>
            <a:ext cx="9403080" cy="487506"/>
          </a:xfrm>
          <a:prstGeom prst="rect">
            <a:avLst/>
          </a:prstGeom>
        </p:spPr>
        <p:txBody>
          <a:bodyPr wrap="square">
            <a:spAutoFit/>
          </a:bodyPr>
          <a:lstStyle/>
          <a:p>
            <a:pPr>
              <a:lnSpc>
                <a:spcPct val="107000"/>
              </a:lnSpc>
              <a:spcAft>
                <a:spcPts val="0"/>
              </a:spcAft>
            </a:pPr>
            <a:r>
              <a:rPr lang="sl-SI" sz="2400" dirty="0">
                <a:solidFill>
                  <a:srgbClr val="0070C0"/>
                </a:solidFill>
                <a:latin typeface="Calibri" panose="020F0502020204030204" pitchFamily="34" charset="0"/>
                <a:ea typeface="Calibri" panose="020F0502020204030204" pitchFamily="34" charset="0"/>
                <a:cs typeface="Calibri" panose="020F0502020204030204" pitchFamily="34" charset="0"/>
              </a:rPr>
              <a:t>Dostopnost na primeru Ljubljane in Celja</a:t>
            </a:r>
            <a:r>
              <a:rPr lang="sl-SI" sz="24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sl-SI" sz="2400" dirty="0">
                <a:solidFill>
                  <a:srgbClr val="0070C0"/>
                </a:solidFill>
                <a:latin typeface="Calibri" panose="020F0502020204030204" pitchFamily="34" charset="0"/>
                <a:ea typeface="Calibri" panose="020F0502020204030204" pitchFamily="34" charset="0"/>
                <a:cs typeface="Calibri" panose="020F0502020204030204" pitchFamily="34" charset="0"/>
              </a:rPr>
              <a:t>(1,2 km ali 15 minut hoje)</a:t>
            </a:r>
            <a:endParaRPr lang="sl-SI" sz="2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6" name="Slika 5"/>
          <p:cNvPicPr/>
          <p:nvPr/>
        </p:nvPicPr>
        <p:blipFill>
          <a:blip r:embed="rId3"/>
          <a:stretch>
            <a:fillRect/>
          </a:stretch>
        </p:blipFill>
        <p:spPr>
          <a:xfrm>
            <a:off x="6278881" y="2595288"/>
            <a:ext cx="5608320" cy="3596640"/>
          </a:xfrm>
          <a:prstGeom prst="rect">
            <a:avLst/>
          </a:prstGeom>
        </p:spPr>
      </p:pic>
      <p:pic>
        <p:nvPicPr>
          <p:cNvPr id="7" name="Slika 6"/>
          <p:cNvPicPr/>
          <p:nvPr/>
        </p:nvPicPr>
        <p:blipFill>
          <a:blip r:embed="rId4"/>
          <a:stretch>
            <a:fillRect/>
          </a:stretch>
        </p:blipFill>
        <p:spPr>
          <a:xfrm>
            <a:off x="304799" y="2595288"/>
            <a:ext cx="5760720" cy="3596640"/>
          </a:xfrm>
          <a:prstGeom prst="rect">
            <a:avLst/>
          </a:prstGeom>
        </p:spPr>
      </p:pic>
      <p:sp>
        <p:nvSpPr>
          <p:cNvPr id="8" name="Pravokotnik 7"/>
          <p:cNvSpPr/>
          <p:nvPr/>
        </p:nvSpPr>
        <p:spPr>
          <a:xfrm>
            <a:off x="304799" y="1566494"/>
            <a:ext cx="10967221" cy="865173"/>
          </a:xfrm>
          <a:prstGeom prst="rect">
            <a:avLst/>
          </a:prstGeom>
        </p:spPr>
        <p:txBody>
          <a:bodyPr wrap="square">
            <a:spAutoFit/>
          </a:bodyPr>
          <a:lstStyle/>
          <a:p>
            <a:pPr>
              <a:lnSpc>
                <a:spcPct val="107000"/>
              </a:lnSpc>
              <a:spcAft>
                <a:spcPts val="0"/>
              </a:spcAft>
            </a:pPr>
            <a:r>
              <a:rPr lang="sl-SI" sz="2400" dirty="0">
                <a:solidFill>
                  <a:srgbClr val="0070C0"/>
                </a:solidFill>
                <a:latin typeface="Calibri" panose="020F0502020204030204" pitchFamily="34" charset="0"/>
                <a:ea typeface="Calibri" panose="020F0502020204030204" pitchFamily="34" charset="0"/>
                <a:cs typeface="Calibri" panose="020F0502020204030204" pitchFamily="34" charset="0"/>
              </a:rPr>
              <a:t>Pogoj: Dovolj in dobro urejene površine za hojo in kolesarjenje. </a:t>
            </a:r>
            <a:endParaRPr lang="sl-SI" sz="2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sl-SI" sz="2400" dirty="0">
                <a:solidFill>
                  <a:srgbClr val="0070C0"/>
                </a:solidFill>
                <a:latin typeface="Calibri" panose="020F0502020204030204" pitchFamily="34" charset="0"/>
                <a:ea typeface="Calibri" panose="020F0502020204030204" pitchFamily="34" charset="0"/>
                <a:cs typeface="Calibri" panose="020F0502020204030204" pitchFamily="34" charset="0"/>
              </a:rPr>
              <a:t>Primer: Rim, Milano, Bari. </a:t>
            </a:r>
            <a:endParaRPr lang="sl-SI" sz="2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PoljeZBesedilom 2">
            <a:extLst>
              <a:ext uri="{FF2B5EF4-FFF2-40B4-BE49-F238E27FC236}">
                <a16:creationId xmlns:a16="http://schemas.microsoft.com/office/drawing/2014/main" id="{BDFD1D2A-76F3-AADA-C05E-62F5EDA42841}"/>
              </a:ext>
            </a:extLst>
          </p:cNvPr>
          <p:cNvSpPr txBox="1"/>
          <p:nvPr/>
        </p:nvSpPr>
        <p:spPr>
          <a:xfrm>
            <a:off x="304799" y="185863"/>
            <a:ext cx="9035143" cy="523220"/>
          </a:xfrm>
          <a:prstGeom prst="rect">
            <a:avLst/>
          </a:prstGeom>
          <a:noFill/>
        </p:spPr>
        <p:txBody>
          <a:bodyPr wrap="square">
            <a:spAutoFit/>
          </a:bodyPr>
          <a:lstStyle/>
          <a:p>
            <a:r>
              <a:rPr lang="sl-SI" sz="2800" dirty="0">
                <a:solidFill>
                  <a:srgbClr val="002060"/>
                </a:solidFill>
                <a:cs typeface="Calibri" panose="020F0502020204030204" pitchFamily="34" charset="0"/>
              </a:rPr>
              <a:t>Od prometne varnosti </a:t>
            </a:r>
            <a:r>
              <a:rPr lang="sl-SI" sz="2800" b="1" dirty="0">
                <a:solidFill>
                  <a:srgbClr val="002060"/>
                </a:solidFill>
                <a:cs typeface="Calibri" panose="020F0502020204030204" pitchFamily="34" charset="0"/>
              </a:rPr>
              <a:t>do trajnostne mobilnosti</a:t>
            </a:r>
          </a:p>
        </p:txBody>
      </p:sp>
    </p:spTree>
    <p:extLst>
      <p:ext uri="{BB962C8B-B14F-4D97-AF65-F5344CB8AC3E}">
        <p14:creationId xmlns:p14="http://schemas.microsoft.com/office/powerpoint/2010/main" val="915676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342F2D18-90A7-7253-69E6-9DFA7CE9E329}"/>
              </a:ext>
            </a:extLst>
          </p:cNvPr>
          <p:cNvPicPr>
            <a:picLocks noChangeAspect="1"/>
          </p:cNvPicPr>
          <p:nvPr/>
        </p:nvPicPr>
        <p:blipFill rotWithShape="1">
          <a:blip r:embed="rId3"/>
          <a:srcRect t="39579" b="40866"/>
          <a:stretch/>
        </p:blipFill>
        <p:spPr>
          <a:xfrm>
            <a:off x="4345467" y="5509549"/>
            <a:ext cx="7247248" cy="844952"/>
          </a:xfrm>
          <a:prstGeom prst="rect">
            <a:avLst/>
          </a:prstGeom>
          <a:ln w="28575">
            <a:solidFill>
              <a:schemeClr val="accent6">
                <a:lumMod val="75000"/>
              </a:schemeClr>
            </a:solidFill>
          </a:ln>
          <a:effectLst>
            <a:reflection blurRad="6350" stA="50000" endA="300" endPos="55000" dir="5400000" sy="-100000" algn="bl" rotWithShape="0"/>
          </a:effectLst>
        </p:spPr>
      </p:pic>
      <p:sp>
        <p:nvSpPr>
          <p:cNvPr id="2" name="PoljeZBesedilom 1"/>
          <p:cNvSpPr txBox="1"/>
          <p:nvPr/>
        </p:nvSpPr>
        <p:spPr>
          <a:xfrm>
            <a:off x="868102" y="2093229"/>
            <a:ext cx="8582542" cy="3416320"/>
          </a:xfrm>
          <a:prstGeom prst="rect">
            <a:avLst/>
          </a:prstGeom>
          <a:noFill/>
        </p:spPr>
        <p:txBody>
          <a:bodyPr wrap="none" rtlCol="0">
            <a:spAutoFit/>
          </a:bodyPr>
          <a:lstStyle/>
          <a:p>
            <a:pPr marL="285750" indent="-285750">
              <a:buFont typeface="Arial" panose="020B0604020202020204" pitchFamily="34" charset="0"/>
              <a:buChar char="•"/>
            </a:pPr>
            <a:r>
              <a:rPr lang="sl-SI" sz="2400" dirty="0">
                <a:cs typeface="Calibri" panose="020F0502020204030204" pitchFamily="34" charset="0"/>
              </a:rPr>
              <a:t>Dobro razvit AC sistem je potreben za blaginjo in razvoj Slovenije.</a:t>
            </a:r>
          </a:p>
          <a:p>
            <a:pPr marL="285750" indent="-285750">
              <a:buFont typeface="Arial" panose="020B0604020202020204" pitchFamily="34" charset="0"/>
              <a:buChar char="•"/>
            </a:pPr>
            <a:endParaRPr lang="sl-SI" sz="2400" dirty="0">
              <a:cs typeface="Calibri" panose="020F0502020204030204" pitchFamily="34" charset="0"/>
            </a:endParaRPr>
          </a:p>
          <a:p>
            <a:pPr marL="285750" indent="-285750">
              <a:buFont typeface="Arial" panose="020B0604020202020204" pitchFamily="34" charset="0"/>
              <a:buChar char="•"/>
            </a:pPr>
            <a:r>
              <a:rPr lang="sl-SI" sz="2400" dirty="0">
                <a:cs typeface="Calibri" panose="020F0502020204030204" pitchFamily="34" charset="0"/>
              </a:rPr>
              <a:t>Za rešitev zastojev na avtocestah je nujna gradnja novih pasov.</a:t>
            </a:r>
          </a:p>
          <a:p>
            <a:pPr marL="285750" indent="-285750">
              <a:buFont typeface="Arial" panose="020B0604020202020204" pitchFamily="34" charset="0"/>
              <a:buChar char="•"/>
            </a:pPr>
            <a:endParaRPr lang="sl-SI" sz="2400" dirty="0">
              <a:cs typeface="Calibri" panose="020F0502020204030204" pitchFamily="34" charset="0"/>
            </a:endParaRPr>
          </a:p>
          <a:p>
            <a:pPr marL="285750" indent="-285750">
              <a:buFont typeface="Arial" panose="020B0604020202020204" pitchFamily="34" charset="0"/>
              <a:buChar char="•"/>
            </a:pPr>
            <a:r>
              <a:rPr lang="sl-SI" sz="2400" dirty="0">
                <a:cs typeface="Calibri" panose="020F0502020204030204" pitchFamily="34" charset="0"/>
              </a:rPr>
              <a:t>Za urejanje prometa v mestih, v središčih gradimo parkirišča. </a:t>
            </a:r>
          </a:p>
          <a:p>
            <a:pPr marL="285750" indent="-285750">
              <a:buFont typeface="Arial" panose="020B0604020202020204" pitchFamily="34" charset="0"/>
              <a:buChar char="•"/>
            </a:pPr>
            <a:endParaRPr lang="sl-SI" sz="2400" dirty="0">
              <a:cs typeface="Calibri" panose="020F0502020204030204" pitchFamily="34" charset="0"/>
            </a:endParaRPr>
          </a:p>
          <a:p>
            <a:pPr marL="285750" indent="-285750">
              <a:buFont typeface="Arial" panose="020B0604020202020204" pitchFamily="34" charset="0"/>
              <a:buChar char="•"/>
            </a:pPr>
            <a:r>
              <a:rPr lang="sl-SI" sz="2400" dirty="0">
                <a:cs typeface="Calibri" panose="020F0502020204030204" pitchFamily="34" charset="0"/>
              </a:rPr>
              <a:t>Sistemske rešitve so možne v kratkem času. </a:t>
            </a:r>
          </a:p>
          <a:p>
            <a:pPr marL="285750" indent="-285750">
              <a:buFont typeface="Arial" panose="020B0604020202020204" pitchFamily="34" charset="0"/>
              <a:buChar char="•"/>
            </a:pPr>
            <a:endParaRPr lang="sl-SI" sz="2400" dirty="0">
              <a:cs typeface="Calibri" panose="020F0502020204030204" pitchFamily="34" charset="0"/>
            </a:endParaRPr>
          </a:p>
          <a:p>
            <a:pPr marL="285750" indent="-285750">
              <a:buFont typeface="Arial" panose="020B0604020202020204" pitchFamily="34" charset="0"/>
              <a:buChar char="•"/>
            </a:pPr>
            <a:r>
              <a:rPr lang="sl-SI" sz="2400" dirty="0">
                <a:cs typeface="Calibri" panose="020F0502020204030204" pitchFamily="34" charset="0"/>
              </a:rPr>
              <a:t>Tehnologija prinaša rešitve.  </a:t>
            </a:r>
          </a:p>
        </p:txBody>
      </p:sp>
      <p:sp>
        <p:nvSpPr>
          <p:cNvPr id="4" name="PoljeZBesedilom 3"/>
          <p:cNvSpPr txBox="1"/>
          <p:nvPr/>
        </p:nvSpPr>
        <p:spPr>
          <a:xfrm>
            <a:off x="868102" y="655504"/>
            <a:ext cx="7934352" cy="1384995"/>
          </a:xfrm>
          <a:prstGeom prst="rect">
            <a:avLst/>
          </a:prstGeom>
          <a:noFill/>
        </p:spPr>
        <p:txBody>
          <a:bodyPr wrap="none" rtlCol="0">
            <a:spAutoFit/>
          </a:bodyPr>
          <a:lstStyle/>
          <a:p>
            <a:r>
              <a:rPr lang="sl-SI" sz="2800" dirty="0">
                <a:solidFill>
                  <a:srgbClr val="002060"/>
                </a:solidFill>
                <a:cs typeface="Calibri" panose="020F0502020204030204" pitchFamily="34" charset="0"/>
              </a:rPr>
              <a:t>Od prometne varnosti </a:t>
            </a:r>
            <a:r>
              <a:rPr lang="sl-SI" sz="2800" b="1" dirty="0">
                <a:solidFill>
                  <a:srgbClr val="002060"/>
                </a:solidFill>
                <a:cs typeface="Calibri" panose="020F0502020204030204" pitchFamily="34" charset="0"/>
              </a:rPr>
              <a:t>do trajnostne mobilnosti</a:t>
            </a:r>
          </a:p>
          <a:p>
            <a:endParaRPr lang="sl-SI" sz="2800" b="1" dirty="0">
              <a:solidFill>
                <a:srgbClr val="002060"/>
              </a:solidFill>
              <a:cs typeface="Calibri" panose="020F0502020204030204" pitchFamily="34" charset="0"/>
            </a:endParaRPr>
          </a:p>
          <a:p>
            <a:r>
              <a:rPr lang="sl-SI" sz="2800" dirty="0">
                <a:solidFill>
                  <a:srgbClr val="0070C0"/>
                </a:solidFill>
                <a:cs typeface="Calibri" panose="020F0502020204030204" pitchFamily="34" charset="0"/>
              </a:rPr>
              <a:t>Nekatere dileme o prometu in mobilnosti v Sloveniji</a:t>
            </a:r>
          </a:p>
        </p:txBody>
      </p:sp>
    </p:spTree>
    <p:extLst>
      <p:ext uri="{BB962C8B-B14F-4D97-AF65-F5344CB8AC3E}">
        <p14:creationId xmlns:p14="http://schemas.microsoft.com/office/powerpoint/2010/main" val="32697730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4" name="Slika 3"/>
          <p:cNvPicPr>
            <a:picLocks noChangeAspect="1"/>
          </p:cNvPicPr>
          <p:nvPr/>
        </p:nvPicPr>
        <p:blipFill rotWithShape="1">
          <a:blip r:embed="rId2"/>
          <a:srcRect l="8052" t="8859"/>
          <a:stretch/>
        </p:blipFill>
        <p:spPr>
          <a:xfrm>
            <a:off x="347241" y="1805651"/>
            <a:ext cx="5419188" cy="3464420"/>
          </a:xfrm>
          <a:prstGeom prst="rect">
            <a:avLst/>
          </a:prstGeom>
        </p:spPr>
      </p:pic>
      <p:pic>
        <p:nvPicPr>
          <p:cNvPr id="5" name="Slika 4"/>
          <p:cNvPicPr>
            <a:picLocks noChangeAspect="1"/>
          </p:cNvPicPr>
          <p:nvPr/>
        </p:nvPicPr>
        <p:blipFill rotWithShape="1">
          <a:blip r:embed="rId3"/>
          <a:srcRect l="10256" t="6907"/>
          <a:stretch/>
        </p:blipFill>
        <p:spPr>
          <a:xfrm>
            <a:off x="6192455" y="1805651"/>
            <a:ext cx="5652304" cy="3446430"/>
          </a:xfrm>
          <a:prstGeom prst="rect">
            <a:avLst/>
          </a:prstGeom>
        </p:spPr>
      </p:pic>
      <p:sp>
        <p:nvSpPr>
          <p:cNvPr id="6" name="Pravokotnik 5"/>
          <p:cNvSpPr/>
          <p:nvPr/>
        </p:nvSpPr>
        <p:spPr>
          <a:xfrm>
            <a:off x="435429" y="6171253"/>
            <a:ext cx="6096000" cy="369332"/>
          </a:xfrm>
          <a:prstGeom prst="rect">
            <a:avLst/>
          </a:prstGeom>
          <a:solidFill>
            <a:schemeClr val="bg1"/>
          </a:solidFill>
        </p:spPr>
        <p:txBody>
          <a:bodyPr>
            <a:spAutoFit/>
          </a:bodyPr>
          <a:lstStyle/>
          <a:p>
            <a:r>
              <a:rPr lang="sl-SI" dirty="0">
                <a:latin typeface="Calibri" panose="020F0502020204030204" pitchFamily="34" charset="0"/>
                <a:cs typeface="Calibri" panose="020F0502020204030204" pitchFamily="34" charset="0"/>
                <a:hlinkClick r:id="rId4"/>
              </a:rPr>
              <a:t>Dnevna mobilnost potnikov | </a:t>
            </a:r>
            <a:r>
              <a:rPr lang="sl-SI" dirty="0" err="1">
                <a:latin typeface="Calibri" panose="020F0502020204030204" pitchFamily="34" charset="0"/>
                <a:cs typeface="Calibri" panose="020F0502020204030204" pitchFamily="34" charset="0"/>
                <a:hlinkClick r:id="rId4"/>
              </a:rPr>
              <a:t>Okoljski</a:t>
            </a:r>
            <a:r>
              <a:rPr lang="sl-SI" dirty="0">
                <a:latin typeface="Calibri" panose="020F0502020204030204" pitchFamily="34" charset="0"/>
                <a:cs typeface="Calibri" panose="020F0502020204030204" pitchFamily="34" charset="0"/>
                <a:hlinkClick r:id="rId4"/>
              </a:rPr>
              <a:t> kazalci (gov.si)</a:t>
            </a:r>
            <a:endParaRPr lang="sl-SI" dirty="0">
              <a:latin typeface="Calibri" panose="020F0502020204030204" pitchFamily="34" charset="0"/>
              <a:cs typeface="Calibri" panose="020F0502020204030204" pitchFamily="34" charset="0"/>
            </a:endParaRPr>
          </a:p>
        </p:txBody>
      </p:sp>
      <p:sp>
        <p:nvSpPr>
          <p:cNvPr id="2" name="PoljeZBesedilom 1"/>
          <p:cNvSpPr txBox="1"/>
          <p:nvPr/>
        </p:nvSpPr>
        <p:spPr>
          <a:xfrm>
            <a:off x="339304" y="418378"/>
            <a:ext cx="7807971" cy="1169551"/>
          </a:xfrm>
          <a:prstGeom prst="rect">
            <a:avLst/>
          </a:prstGeom>
          <a:noFill/>
        </p:spPr>
        <p:txBody>
          <a:bodyPr wrap="none" rtlCol="0">
            <a:spAutoFit/>
          </a:bodyPr>
          <a:lstStyle/>
          <a:p>
            <a:r>
              <a:rPr lang="sl-SI" sz="2800" b="1" dirty="0">
                <a:solidFill>
                  <a:srgbClr val="002060"/>
                </a:solidFill>
                <a:latin typeface="Calibri" panose="020F0502020204030204" pitchFamily="34" charset="0"/>
                <a:cs typeface="Calibri" panose="020F0502020204030204" pitchFamily="34" charset="0"/>
              </a:rPr>
              <a:t>Kaj pa javni prevoz?</a:t>
            </a:r>
          </a:p>
          <a:p>
            <a:endParaRPr lang="sl-SI" sz="1400" b="1" dirty="0">
              <a:solidFill>
                <a:srgbClr val="002060"/>
              </a:solidFill>
              <a:latin typeface="Calibri" panose="020F0502020204030204" pitchFamily="34" charset="0"/>
              <a:cs typeface="Calibri" panose="020F0502020204030204" pitchFamily="34" charset="0"/>
            </a:endParaRPr>
          </a:p>
          <a:p>
            <a:r>
              <a:rPr lang="sl-SI" sz="2800" dirty="0">
                <a:solidFill>
                  <a:srgbClr val="0070C0"/>
                </a:solidFill>
                <a:latin typeface="Calibri" panose="020F0502020204030204" pitchFamily="34" charset="0"/>
                <a:cs typeface="Calibri" panose="020F0502020204030204" pitchFamily="34" charset="0"/>
              </a:rPr>
              <a:t>Dnevna mobilnost potnikov v Sloveniji in EU l. 2021. </a:t>
            </a:r>
          </a:p>
        </p:txBody>
      </p:sp>
      <p:sp>
        <p:nvSpPr>
          <p:cNvPr id="3" name="PoljeZBesedilom 2"/>
          <p:cNvSpPr txBox="1"/>
          <p:nvPr/>
        </p:nvSpPr>
        <p:spPr>
          <a:xfrm>
            <a:off x="1574156" y="1840375"/>
            <a:ext cx="1047466" cy="369332"/>
          </a:xfrm>
          <a:prstGeom prst="rect">
            <a:avLst/>
          </a:prstGeom>
          <a:noFill/>
        </p:spPr>
        <p:txBody>
          <a:bodyPr wrap="none" rtlCol="0">
            <a:spAutoFit/>
          </a:bodyPr>
          <a:lstStyle/>
          <a:p>
            <a:r>
              <a:rPr lang="sl-SI" b="1" dirty="0">
                <a:solidFill>
                  <a:schemeClr val="accent6">
                    <a:lumMod val="75000"/>
                  </a:schemeClr>
                </a:solidFill>
                <a:latin typeface="Calibri" panose="020F0502020204030204" pitchFamily="34" charset="0"/>
                <a:cs typeface="Calibri" panose="020F0502020204030204" pitchFamily="34" charset="0"/>
              </a:rPr>
              <a:t>Slovenija</a:t>
            </a:r>
          </a:p>
        </p:txBody>
      </p:sp>
      <p:sp>
        <p:nvSpPr>
          <p:cNvPr id="7" name="PoljeZBesedilom 6"/>
          <p:cNvSpPr txBox="1"/>
          <p:nvPr/>
        </p:nvSpPr>
        <p:spPr>
          <a:xfrm>
            <a:off x="7917084" y="1805651"/>
            <a:ext cx="460382" cy="369332"/>
          </a:xfrm>
          <a:prstGeom prst="rect">
            <a:avLst/>
          </a:prstGeom>
          <a:noFill/>
        </p:spPr>
        <p:txBody>
          <a:bodyPr wrap="none" rtlCol="0">
            <a:spAutoFit/>
          </a:bodyPr>
          <a:lstStyle/>
          <a:p>
            <a:r>
              <a:rPr lang="sl-SI" b="1" dirty="0">
                <a:solidFill>
                  <a:schemeClr val="accent6">
                    <a:lumMod val="75000"/>
                  </a:schemeClr>
                </a:solidFill>
                <a:latin typeface="Calibri" panose="020F0502020204030204" pitchFamily="34" charset="0"/>
                <a:cs typeface="Calibri" panose="020F0502020204030204" pitchFamily="34" charset="0"/>
              </a:rPr>
              <a:t>EU</a:t>
            </a:r>
          </a:p>
        </p:txBody>
      </p:sp>
    </p:spTree>
    <p:extLst>
      <p:ext uri="{BB962C8B-B14F-4D97-AF65-F5344CB8AC3E}">
        <p14:creationId xmlns:p14="http://schemas.microsoft.com/office/powerpoint/2010/main" val="9886865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6B1AE1BE-E750-EDCA-1DE6-7F5A81CD60C6}"/>
              </a:ext>
            </a:extLst>
          </p:cNvPr>
          <p:cNvPicPr>
            <a:picLocks noChangeAspect="1"/>
          </p:cNvPicPr>
          <p:nvPr/>
        </p:nvPicPr>
        <p:blipFill rotWithShape="1">
          <a:blip r:embed="rId3"/>
          <a:srcRect t="7189"/>
          <a:stretch/>
        </p:blipFill>
        <p:spPr>
          <a:xfrm>
            <a:off x="1204152" y="1527860"/>
            <a:ext cx="9606601" cy="4676974"/>
          </a:xfrm>
          <a:prstGeom prst="rect">
            <a:avLst/>
          </a:prstGeom>
        </p:spPr>
      </p:pic>
      <p:sp>
        <p:nvSpPr>
          <p:cNvPr id="7" name="PoljeZBesedilom 6">
            <a:extLst>
              <a:ext uri="{FF2B5EF4-FFF2-40B4-BE49-F238E27FC236}">
                <a16:creationId xmlns:a16="http://schemas.microsoft.com/office/drawing/2014/main" id="{598764C2-5686-760A-C23F-11CFECB8424A}"/>
              </a:ext>
            </a:extLst>
          </p:cNvPr>
          <p:cNvSpPr txBox="1"/>
          <p:nvPr/>
        </p:nvSpPr>
        <p:spPr>
          <a:xfrm>
            <a:off x="5671081" y="6313309"/>
            <a:ext cx="6096000" cy="369332"/>
          </a:xfrm>
          <a:prstGeom prst="rect">
            <a:avLst/>
          </a:prstGeom>
          <a:noFill/>
        </p:spPr>
        <p:txBody>
          <a:bodyPr wrap="square">
            <a:spAutoFit/>
          </a:bodyPr>
          <a:lstStyle/>
          <a:p>
            <a:r>
              <a:rPr lang="pl-PL" dirty="0">
                <a:latin typeface="Calibri" panose="020F0502020204030204" pitchFamily="34" charset="0"/>
                <a:cs typeface="Calibri" panose="020F0502020204030204" pitchFamily="34" charset="0"/>
                <a:hlinkClick r:id="rId4"/>
              </a:rPr>
              <a:t>Izdatki za osebno mobilnost | Okoljski kazalci (gov.si)</a:t>
            </a:r>
            <a:endParaRPr lang="sl-SI" dirty="0">
              <a:latin typeface="Calibri" panose="020F0502020204030204" pitchFamily="34" charset="0"/>
              <a:cs typeface="Calibri" panose="020F0502020204030204" pitchFamily="34" charset="0"/>
            </a:endParaRPr>
          </a:p>
        </p:txBody>
      </p:sp>
      <p:sp>
        <p:nvSpPr>
          <p:cNvPr id="4" name="Puščica: gor 5">
            <a:extLst>
              <a:ext uri="{FF2B5EF4-FFF2-40B4-BE49-F238E27FC236}">
                <a16:creationId xmlns:a16="http://schemas.microsoft.com/office/drawing/2014/main" id="{31655EE6-45C9-6B58-941E-7F78F3FEA605}"/>
              </a:ext>
            </a:extLst>
          </p:cNvPr>
          <p:cNvSpPr/>
          <p:nvPr/>
        </p:nvSpPr>
        <p:spPr>
          <a:xfrm>
            <a:off x="1891785" y="5165887"/>
            <a:ext cx="370390" cy="532436"/>
          </a:xfrm>
          <a:prstGeom prst="upArrow">
            <a:avLst/>
          </a:prstGeom>
          <a:solidFill>
            <a:srgbClr val="FF0000"/>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6" name="PoljeZBesedilom 5"/>
          <p:cNvSpPr txBox="1"/>
          <p:nvPr/>
        </p:nvSpPr>
        <p:spPr>
          <a:xfrm>
            <a:off x="1204152" y="175359"/>
            <a:ext cx="6679136" cy="1169551"/>
          </a:xfrm>
          <a:prstGeom prst="rect">
            <a:avLst/>
          </a:prstGeom>
          <a:noFill/>
        </p:spPr>
        <p:txBody>
          <a:bodyPr wrap="none" rtlCol="0">
            <a:spAutoFit/>
          </a:bodyPr>
          <a:lstStyle/>
          <a:p>
            <a:r>
              <a:rPr lang="sl-SI" sz="2800" b="1" dirty="0">
                <a:solidFill>
                  <a:srgbClr val="002060"/>
                </a:solidFill>
                <a:latin typeface="Calibri" panose="020F0502020204030204" pitchFamily="34" charset="0"/>
                <a:cs typeface="Calibri" panose="020F0502020204030204" pitchFamily="34" charset="0"/>
              </a:rPr>
              <a:t>Koliko nam pomeni avtomobil?</a:t>
            </a:r>
          </a:p>
          <a:p>
            <a:endParaRPr lang="sl-SI" sz="1400" b="1" dirty="0">
              <a:solidFill>
                <a:srgbClr val="002060"/>
              </a:solidFill>
              <a:latin typeface="Calibri" panose="020F0502020204030204" pitchFamily="34" charset="0"/>
              <a:cs typeface="Calibri" panose="020F0502020204030204" pitchFamily="34" charset="0"/>
            </a:endParaRPr>
          </a:p>
          <a:p>
            <a:r>
              <a:rPr lang="sl-SI" sz="2800" dirty="0">
                <a:solidFill>
                  <a:srgbClr val="0070C0"/>
                </a:solidFill>
                <a:latin typeface="Calibri" panose="020F0502020204030204" pitchFamily="34" charset="0"/>
                <a:cs typeface="Calibri" panose="020F0502020204030204" pitchFamily="34" charset="0"/>
              </a:rPr>
              <a:t>Izdatki za osebno mobilnost v Sloveniji in EU </a:t>
            </a:r>
          </a:p>
        </p:txBody>
      </p:sp>
    </p:spTree>
    <p:extLst>
      <p:ext uri="{BB962C8B-B14F-4D97-AF65-F5344CB8AC3E}">
        <p14:creationId xmlns:p14="http://schemas.microsoft.com/office/powerpoint/2010/main" val="612764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PoljeZBesedilom 3">
            <a:extLst>
              <a:ext uri="{FF2B5EF4-FFF2-40B4-BE49-F238E27FC236}">
                <a16:creationId xmlns:a16="http://schemas.microsoft.com/office/drawing/2014/main" id="{371AA5C7-35A9-4A8A-4ADB-708804021AFB}"/>
              </a:ext>
            </a:extLst>
          </p:cNvPr>
          <p:cNvSpPr txBox="1"/>
          <p:nvPr/>
        </p:nvSpPr>
        <p:spPr>
          <a:xfrm>
            <a:off x="526173" y="4865319"/>
            <a:ext cx="4041839" cy="738664"/>
          </a:xfrm>
          <a:prstGeom prst="rect">
            <a:avLst/>
          </a:prstGeom>
          <a:noFill/>
        </p:spPr>
        <p:txBody>
          <a:bodyPr wrap="square" rtlCol="0">
            <a:spAutoFit/>
          </a:bodyPr>
          <a:lstStyle/>
          <a:p>
            <a:r>
              <a:rPr lang="sl-SI" sz="1400" dirty="0">
                <a:latin typeface="Calibri" panose="020F0502020204030204" pitchFamily="34" charset="0"/>
                <a:cs typeface="Calibri" panose="020F0502020204030204" pitchFamily="34" charset="0"/>
              </a:rPr>
              <a:t>Dr. Matej Ogrin na konferenci NAK, 2023. </a:t>
            </a:r>
            <a:r>
              <a:rPr lang="sl-SI" sz="1400" dirty="0">
                <a:latin typeface="Calibri" panose="020F0502020204030204" pitchFamily="34" charset="0"/>
                <a:cs typeface="Calibri" panose="020F0502020204030204" pitchFamily="34" charset="0"/>
                <a:hlinkClick r:id="rId2"/>
              </a:rPr>
              <a:t>NAK 2023: Trajnostna mobilnost v izobraževanju, Matej Ogrin (arnes.si)</a:t>
            </a:r>
            <a:endParaRPr lang="sl-SI" sz="1400" dirty="0">
              <a:latin typeface="Calibri" panose="020F0502020204030204" pitchFamily="34" charset="0"/>
              <a:cs typeface="Calibri" panose="020F0502020204030204" pitchFamily="34" charset="0"/>
            </a:endParaRPr>
          </a:p>
        </p:txBody>
      </p:sp>
      <p:sp>
        <p:nvSpPr>
          <p:cNvPr id="5" name="PoljeZBesedilom 4">
            <a:extLst>
              <a:ext uri="{FF2B5EF4-FFF2-40B4-BE49-F238E27FC236}">
                <a16:creationId xmlns:a16="http://schemas.microsoft.com/office/drawing/2014/main" id="{A3F66325-AB5E-A310-AE53-08123CF0225F}"/>
              </a:ext>
            </a:extLst>
          </p:cNvPr>
          <p:cNvSpPr txBox="1"/>
          <p:nvPr/>
        </p:nvSpPr>
        <p:spPr>
          <a:xfrm>
            <a:off x="526173" y="1600200"/>
            <a:ext cx="4397226" cy="2308324"/>
          </a:xfrm>
          <a:prstGeom prst="rect">
            <a:avLst/>
          </a:prstGeom>
          <a:noFill/>
        </p:spPr>
        <p:txBody>
          <a:bodyPr wrap="square" rtlCol="0">
            <a:spAutoFit/>
          </a:bodyPr>
          <a:lstStyle/>
          <a:p>
            <a:r>
              <a:rPr lang="sl-SI" sz="2400" dirty="0">
                <a:latin typeface="Calibri" panose="020F0502020204030204" pitchFamily="34" charset="0"/>
                <a:cs typeface="Calibri" panose="020F0502020204030204" pitchFamily="34" charset="0"/>
              </a:rPr>
              <a:t>„Generacije, ki jih učimo, vidijo JPP kot skrajno možnost mobilnosti in ne kot potovalni način, ki je lahko hrbtenica dnevne mobilnosti in prehoda na trajnostno mobilnost.“</a:t>
            </a:r>
          </a:p>
        </p:txBody>
      </p:sp>
      <p:pic>
        <p:nvPicPr>
          <p:cNvPr id="9" name="Slika 8">
            <a:extLst>
              <a:ext uri="{FF2B5EF4-FFF2-40B4-BE49-F238E27FC236}">
                <a16:creationId xmlns:a16="http://schemas.microsoft.com/office/drawing/2014/main" id="{E3752D4F-F84B-645D-19D6-4B5EEB51423E}"/>
              </a:ext>
            </a:extLst>
          </p:cNvPr>
          <p:cNvPicPr>
            <a:picLocks noChangeAspect="1"/>
          </p:cNvPicPr>
          <p:nvPr/>
        </p:nvPicPr>
        <p:blipFill>
          <a:blip r:embed="rId3"/>
          <a:stretch>
            <a:fillRect/>
          </a:stretch>
        </p:blipFill>
        <p:spPr>
          <a:xfrm>
            <a:off x="5345735" y="1146554"/>
            <a:ext cx="6846265" cy="4564892"/>
          </a:xfrm>
          <a:prstGeom prst="rect">
            <a:avLst/>
          </a:prstGeom>
        </p:spPr>
      </p:pic>
    </p:spTree>
    <p:extLst>
      <p:ext uri="{BB962C8B-B14F-4D97-AF65-F5344CB8AC3E}">
        <p14:creationId xmlns:p14="http://schemas.microsoft.com/office/powerpoint/2010/main" val="4230573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useBgFill="1">
        <p:nvSpPr>
          <p:cNvPr id="16"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Slika 6">
            <a:extLst>
              <a:ext uri="{FF2B5EF4-FFF2-40B4-BE49-F238E27FC236}">
                <a16:creationId xmlns:a16="http://schemas.microsoft.com/office/drawing/2014/main" id="{6B12E897-93B2-9BFF-02E2-DC7DD8B189AF}"/>
              </a:ext>
            </a:extLst>
          </p:cNvPr>
          <p:cNvPicPr>
            <a:picLocks noChangeAspect="1"/>
          </p:cNvPicPr>
          <p:nvPr/>
        </p:nvPicPr>
        <p:blipFill>
          <a:blip r:embed="rId3">
            <a:extLst>
              <a:ext uri="{28A0092B-C50C-407E-A947-70E740481C1C}">
                <a14:useLocalDpi xmlns:a14="http://schemas.microsoft.com/office/drawing/2010/main" val="0"/>
              </a:ext>
            </a:extLst>
          </a:blip>
          <a:srcRect l="18492" r="26843"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8" name="Pravokotnik 7">
            <a:extLst>
              <a:ext uri="{FF2B5EF4-FFF2-40B4-BE49-F238E27FC236}">
                <a16:creationId xmlns:a16="http://schemas.microsoft.com/office/drawing/2014/main" id="{EE1A274E-4A9C-EEFF-F655-AA4B5392207D}"/>
              </a:ext>
            </a:extLst>
          </p:cNvPr>
          <p:cNvSpPr/>
          <p:nvPr/>
        </p:nvSpPr>
        <p:spPr>
          <a:xfrm>
            <a:off x="477520" y="2082800"/>
            <a:ext cx="3789680" cy="84328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5" name="PoljeZBesedilom 4">
            <a:extLst>
              <a:ext uri="{FF2B5EF4-FFF2-40B4-BE49-F238E27FC236}">
                <a16:creationId xmlns:a16="http://schemas.microsoft.com/office/drawing/2014/main" id="{85AAC2A3-A8BE-761C-5A71-24C7ED510396}"/>
              </a:ext>
            </a:extLst>
          </p:cNvPr>
          <p:cNvSpPr txBox="1"/>
          <p:nvPr/>
        </p:nvSpPr>
        <p:spPr>
          <a:xfrm>
            <a:off x="354075" y="555607"/>
            <a:ext cx="5262880" cy="5358574"/>
          </a:xfrm>
          <a:prstGeom prst="rect">
            <a:avLst/>
          </a:prstGeom>
        </p:spPr>
        <p:txBody>
          <a:bodyPr vert="horz" lIns="91440" tIns="45720" rIns="91440" bIns="45720" rtlCol="0">
            <a:noAutofit/>
          </a:bodyPr>
          <a:lstStyle/>
          <a:p>
            <a:pPr>
              <a:lnSpc>
                <a:spcPct val="90000"/>
              </a:lnSpc>
              <a:spcAft>
                <a:spcPts val="600"/>
              </a:spcAft>
            </a:pPr>
            <a:r>
              <a:rPr lang="sl-SI" sz="2800" b="1" noProof="0" dirty="0"/>
              <a:t>Izzivi:</a:t>
            </a:r>
          </a:p>
          <a:p>
            <a:pPr marL="342900" indent="-228600">
              <a:lnSpc>
                <a:spcPct val="90000"/>
              </a:lnSpc>
              <a:spcAft>
                <a:spcPts val="600"/>
              </a:spcAft>
              <a:buFont typeface="Arial" panose="020B0604020202020204" pitchFamily="34" charset="0"/>
              <a:buChar char="•"/>
            </a:pPr>
            <a:r>
              <a:rPr lang="sl-SI" sz="2800" noProof="0" dirty="0"/>
              <a:t>Razmerje med trajnostno mobilnostjo in varnostjo v prometu</a:t>
            </a:r>
          </a:p>
          <a:p>
            <a:pPr marL="342900" indent="-228600">
              <a:lnSpc>
                <a:spcPct val="90000"/>
              </a:lnSpc>
              <a:spcAft>
                <a:spcPts val="600"/>
              </a:spcAft>
              <a:buFont typeface="Arial" panose="020B0604020202020204" pitchFamily="34" charset="0"/>
              <a:buChar char="•"/>
            </a:pPr>
            <a:r>
              <a:rPr lang="sl-SI" sz="2800" noProof="0" dirty="0"/>
              <a:t>Razmerje med teoretičnim in praktičnim</a:t>
            </a:r>
          </a:p>
          <a:p>
            <a:pPr marL="342900" indent="-228600">
              <a:lnSpc>
                <a:spcPct val="90000"/>
              </a:lnSpc>
              <a:spcAft>
                <a:spcPts val="600"/>
              </a:spcAft>
              <a:buFont typeface="Arial" panose="020B0604020202020204" pitchFamily="34" charset="0"/>
              <a:buChar char="•"/>
            </a:pPr>
            <a:r>
              <a:rPr lang="sl-SI" sz="2800" noProof="0" dirty="0"/>
              <a:t>Vrednote in etika</a:t>
            </a:r>
          </a:p>
          <a:p>
            <a:pPr marL="342900" indent="-228600">
              <a:lnSpc>
                <a:spcPct val="90000"/>
              </a:lnSpc>
              <a:spcAft>
                <a:spcPts val="600"/>
              </a:spcAft>
              <a:buFont typeface="Arial" panose="020B0604020202020204" pitchFamily="34" charset="0"/>
              <a:buChar char="•"/>
            </a:pPr>
            <a:r>
              <a:rPr lang="sl-SI" sz="2800" noProof="0" dirty="0"/>
              <a:t>Objektivno : subjektivno </a:t>
            </a:r>
          </a:p>
          <a:p>
            <a:pPr marL="342900" indent="-228600">
              <a:lnSpc>
                <a:spcPct val="90000"/>
              </a:lnSpc>
              <a:spcAft>
                <a:spcPts val="600"/>
              </a:spcAft>
              <a:buFont typeface="Arial" panose="020B0604020202020204" pitchFamily="34" charset="0"/>
              <a:buChar char="•"/>
            </a:pPr>
            <a:r>
              <a:rPr lang="sl-SI" sz="2800" noProof="0" dirty="0"/>
              <a:t>Vključenost  učencev </a:t>
            </a:r>
            <a:r>
              <a:rPr lang="sl-SI" sz="2800" dirty="0"/>
              <a:t>oz. </a:t>
            </a:r>
            <a:r>
              <a:rPr lang="sl-SI" sz="2800" noProof="0" dirty="0"/>
              <a:t>dijakov</a:t>
            </a:r>
          </a:p>
          <a:p>
            <a:pPr marL="342900" indent="-228600">
              <a:lnSpc>
                <a:spcPct val="90000"/>
              </a:lnSpc>
              <a:spcAft>
                <a:spcPts val="600"/>
              </a:spcAft>
              <a:buFont typeface="Arial" panose="020B0604020202020204" pitchFamily="34" charset="0"/>
              <a:buChar char="•"/>
            </a:pPr>
            <a:r>
              <a:rPr lang="sl-SI" sz="2800" noProof="0" dirty="0"/>
              <a:t>Vključenost lokalnega okolja</a:t>
            </a:r>
            <a:endParaRPr lang="sl-SI" sz="2800" b="1" noProof="0" dirty="0"/>
          </a:p>
          <a:p>
            <a:pPr marL="342900" indent="-228600">
              <a:lnSpc>
                <a:spcPct val="90000"/>
              </a:lnSpc>
              <a:spcAft>
                <a:spcPts val="600"/>
              </a:spcAft>
              <a:buFont typeface="Arial" panose="020B0604020202020204" pitchFamily="34" charset="0"/>
              <a:buChar char="•"/>
            </a:pPr>
            <a:r>
              <a:rPr lang="sl-SI" sz="2800" noProof="0" dirty="0"/>
              <a:t>Čas</a:t>
            </a:r>
          </a:p>
        </p:txBody>
      </p:sp>
      <p:sp>
        <p:nvSpPr>
          <p:cNvPr id="2" name="PoljeZBesedilom 1">
            <a:extLst>
              <a:ext uri="{FF2B5EF4-FFF2-40B4-BE49-F238E27FC236}">
                <a16:creationId xmlns:a16="http://schemas.microsoft.com/office/drawing/2014/main" id="{B2EA7C6A-C4A5-0CC6-C6A9-174BC067DDE3}"/>
              </a:ext>
            </a:extLst>
          </p:cNvPr>
          <p:cNvSpPr txBox="1"/>
          <p:nvPr/>
        </p:nvSpPr>
        <p:spPr>
          <a:xfrm>
            <a:off x="354075" y="5914181"/>
            <a:ext cx="5156027" cy="830997"/>
          </a:xfrm>
          <a:prstGeom prst="rect">
            <a:avLst/>
          </a:prstGeom>
          <a:noFill/>
        </p:spPr>
        <p:txBody>
          <a:bodyPr wrap="none" rtlCol="0">
            <a:spAutoFit/>
          </a:bodyPr>
          <a:lstStyle/>
          <a:p>
            <a:r>
              <a:rPr lang="sl-SI" sz="2400" b="1" dirty="0">
                <a:solidFill>
                  <a:srgbClr val="0070C0"/>
                </a:solidFill>
              </a:rPr>
              <a:t>Drugačen pristop in dejavnosti v vrtcu, </a:t>
            </a:r>
          </a:p>
          <a:p>
            <a:r>
              <a:rPr lang="sl-SI" sz="2400" b="1" dirty="0">
                <a:solidFill>
                  <a:srgbClr val="0070C0"/>
                </a:solidFill>
              </a:rPr>
              <a:t>OŠ in srednjih šolah.</a:t>
            </a:r>
          </a:p>
        </p:txBody>
      </p:sp>
      <p:sp>
        <p:nvSpPr>
          <p:cNvPr id="3" name="Puščica: desno 2">
            <a:extLst>
              <a:ext uri="{FF2B5EF4-FFF2-40B4-BE49-F238E27FC236}">
                <a16:creationId xmlns:a16="http://schemas.microsoft.com/office/drawing/2014/main" id="{705F1C6E-E014-695B-9DAB-4305F3BD5C7E}"/>
              </a:ext>
            </a:extLst>
          </p:cNvPr>
          <p:cNvSpPr/>
          <p:nvPr/>
        </p:nvSpPr>
        <p:spPr>
          <a:xfrm rot="5400000">
            <a:off x="2480135" y="5414215"/>
            <a:ext cx="407249" cy="298257"/>
          </a:xfrm>
          <a:prstGeom prst="rightArrow">
            <a:avLst>
              <a:gd name="adj1" fmla="val 47011"/>
              <a:gd name="adj2" fmla="val 70889"/>
            </a:avLst>
          </a:prstGeom>
          <a:solidFill>
            <a:srgbClr val="FF0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282648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EEB7DD77-FA4A-E4CC-7163-E27A7904FF44}"/>
            </a:ext>
          </a:extLst>
        </p:cNvPr>
        <p:cNvGrpSpPr/>
        <p:nvPr/>
      </p:nvGrpSpPr>
      <p:grpSpPr>
        <a:xfrm>
          <a:off x="0" y="0"/>
          <a:ext cx="0" cy="0"/>
          <a:chOff x="0" y="0"/>
          <a:chExt cx="0" cy="0"/>
        </a:xfrm>
      </p:grpSpPr>
      <p:sp>
        <p:nvSpPr>
          <p:cNvPr id="2" name="Označba mesta vsebine 2">
            <a:extLst>
              <a:ext uri="{FF2B5EF4-FFF2-40B4-BE49-F238E27FC236}">
                <a16:creationId xmlns:a16="http://schemas.microsoft.com/office/drawing/2014/main" id="{73BDFDD5-4080-8210-A088-2E57F2C85977}"/>
              </a:ext>
            </a:extLst>
          </p:cNvPr>
          <p:cNvSpPr>
            <a:spLocks noGrp="1"/>
          </p:cNvSpPr>
          <p:nvPr>
            <p:ph sz="half" idx="1"/>
          </p:nvPr>
        </p:nvSpPr>
        <p:spPr>
          <a:xfrm>
            <a:off x="457948" y="872159"/>
            <a:ext cx="11410122" cy="5716998"/>
          </a:xfrm>
        </p:spPr>
        <p:txBody>
          <a:bodyPr>
            <a:noAutofit/>
          </a:bodyPr>
          <a:lstStyle/>
          <a:p>
            <a:pPr marL="293248" indent="-293248">
              <a:lnSpc>
                <a:spcPct val="107000"/>
              </a:lnSpc>
              <a:spcAft>
                <a:spcPts val="684"/>
              </a:spcAft>
              <a:buFont typeface="+mj-lt"/>
              <a:buAutoNum type="arabicPeriod"/>
              <a:tabLst>
                <a:tab pos="390997" algn="l"/>
              </a:tabLst>
            </a:pPr>
            <a:r>
              <a:rPr lang="sl-SI" sz="2000" b="1" dirty="0">
                <a:solidFill>
                  <a:srgbClr val="00849A"/>
                </a:solidFill>
                <a:latin typeface="Calibri" panose="020F0502020204030204" pitchFamily="34" charset="0"/>
                <a:ea typeface="Calibri" panose="020F0502020204030204" pitchFamily="34" charset="0"/>
                <a:cs typeface="Calibri" panose="020F0502020204030204" pitchFamily="34" charset="0"/>
              </a:rPr>
              <a:t>Odprti in avtentični izzivi</a:t>
            </a:r>
            <a:r>
              <a:rPr lang="sl-SI" sz="2000" dirty="0">
                <a:solidFill>
                  <a:srgbClr val="00849A"/>
                </a:solidFill>
                <a:latin typeface="Calibri" panose="020F0502020204030204" pitchFamily="34" charset="0"/>
                <a:ea typeface="Calibri" panose="020F0502020204030204" pitchFamily="34" charset="0"/>
                <a:cs typeface="Calibri" panose="020F0502020204030204" pitchFamily="34" charset="0"/>
              </a:rPr>
              <a:t>: </a:t>
            </a:r>
            <a:r>
              <a:rPr lang="sl-SI" sz="2000" dirty="0">
                <a:latin typeface="Calibri" panose="020F0502020204030204" pitchFamily="34" charset="0"/>
                <a:ea typeface="Calibri" panose="020F0502020204030204" pitchFamily="34" charset="0"/>
                <a:cs typeface="Calibri" panose="020F0502020204030204" pitchFamily="34" charset="0"/>
              </a:rPr>
              <a:t>Učenci identificirajo problem v svojem okolju, zanj pripravijo nabor rešitev ter jih po vnaprej pripravljenih kriterijih vrednotijo, tako da lahko izberejo eno možno rešitev, ki jo nato razvijejo in preizkusijo. To jih uči prepoznavanja priložnosti in iskanja inovativnih rešitev.</a:t>
            </a:r>
          </a:p>
          <a:p>
            <a:pPr marL="293248" indent="-293248">
              <a:lnSpc>
                <a:spcPct val="107000"/>
              </a:lnSpc>
              <a:spcAft>
                <a:spcPts val="684"/>
              </a:spcAft>
              <a:buFont typeface="+mj-lt"/>
              <a:buAutoNum type="arabicPeriod"/>
              <a:tabLst>
                <a:tab pos="390997" algn="l"/>
              </a:tabLst>
            </a:pPr>
            <a:r>
              <a:rPr lang="sl-SI" sz="2000" b="1" dirty="0">
                <a:solidFill>
                  <a:srgbClr val="00849A"/>
                </a:solidFill>
                <a:latin typeface="Calibri" panose="020F0502020204030204" pitchFamily="34" charset="0"/>
                <a:ea typeface="Calibri" panose="020F0502020204030204" pitchFamily="34" charset="0"/>
                <a:cs typeface="Calibri" panose="020F0502020204030204" pitchFamily="34" charset="0"/>
              </a:rPr>
              <a:t>Spodbujanje kritičnega mišljenja</a:t>
            </a:r>
            <a:r>
              <a:rPr lang="sl-SI" sz="2000" dirty="0">
                <a:solidFill>
                  <a:srgbClr val="00849A"/>
                </a:solidFill>
                <a:latin typeface="Calibri" panose="020F0502020204030204" pitchFamily="34" charset="0"/>
                <a:ea typeface="Calibri" panose="020F0502020204030204" pitchFamily="34" charset="0"/>
                <a:cs typeface="Calibri" panose="020F0502020204030204" pitchFamily="34" charset="0"/>
              </a:rPr>
              <a:t>: </a:t>
            </a:r>
            <a:r>
              <a:rPr lang="sl-SI" sz="2000" dirty="0">
                <a:latin typeface="Calibri" panose="020F0502020204030204" pitchFamily="34" charset="0"/>
                <a:ea typeface="Calibri" panose="020F0502020204030204" pitchFamily="34" charset="0"/>
                <a:cs typeface="Calibri" panose="020F0502020204030204" pitchFamily="34" charset="0"/>
              </a:rPr>
              <a:t>Učence spodbujamo k postavljanju vprašanj, analiziranju informacij ter iskanju novih idej in perspektiv. To pripomore pri razvoju sposobnosti prepoznavanja priložnosti in ocenjevanju njihovega potenciala.</a:t>
            </a:r>
          </a:p>
          <a:p>
            <a:pPr marL="293248" indent="-293248">
              <a:lnSpc>
                <a:spcPct val="107000"/>
              </a:lnSpc>
              <a:spcAft>
                <a:spcPts val="684"/>
              </a:spcAft>
              <a:buFont typeface="+mj-lt"/>
              <a:buAutoNum type="arabicPeriod"/>
              <a:tabLst>
                <a:tab pos="390997" algn="l"/>
              </a:tabLst>
            </a:pPr>
            <a:r>
              <a:rPr lang="sl-SI" sz="2000" b="1" dirty="0">
                <a:solidFill>
                  <a:srgbClr val="00849A"/>
                </a:solidFill>
                <a:latin typeface="Calibri" panose="020F0502020204030204" pitchFamily="34" charset="0"/>
                <a:ea typeface="Calibri" panose="020F0502020204030204" pitchFamily="34" charset="0"/>
                <a:cs typeface="Calibri" panose="020F0502020204030204" pitchFamily="34" charset="0"/>
              </a:rPr>
              <a:t>Krepitev samoiniciativnosti</a:t>
            </a:r>
            <a:r>
              <a:rPr lang="sl-SI" sz="2000" dirty="0">
                <a:solidFill>
                  <a:srgbClr val="00849A"/>
                </a:solidFill>
                <a:latin typeface="Calibri" panose="020F0502020204030204" pitchFamily="34" charset="0"/>
                <a:ea typeface="Calibri" panose="020F0502020204030204" pitchFamily="34" charset="0"/>
                <a:cs typeface="Calibri" panose="020F0502020204030204" pitchFamily="34" charset="0"/>
              </a:rPr>
              <a:t>: </a:t>
            </a:r>
            <a:r>
              <a:rPr lang="sl-SI" sz="2000" dirty="0">
                <a:latin typeface="Calibri" panose="020F0502020204030204" pitchFamily="34" charset="0"/>
                <a:ea typeface="Calibri" panose="020F0502020204030204" pitchFamily="34" charset="0"/>
                <a:cs typeface="Calibri" panose="020F0502020204030204" pitchFamily="34" charset="0"/>
              </a:rPr>
              <a:t>Učence spodbujamo k samostojnemu razmišljanju in delovanju. To lahko vključuje projekte, kjer morajo npr. prevzeti vodenje, razviti načrte in delovati aktivno.</a:t>
            </a:r>
          </a:p>
          <a:p>
            <a:pPr marL="293248" indent="-293248">
              <a:lnSpc>
                <a:spcPct val="107000"/>
              </a:lnSpc>
              <a:spcAft>
                <a:spcPts val="684"/>
              </a:spcAft>
              <a:buFont typeface="+mj-lt"/>
              <a:buAutoNum type="arabicPeriod"/>
              <a:tabLst>
                <a:tab pos="390997" algn="l"/>
              </a:tabLst>
            </a:pPr>
            <a:r>
              <a:rPr lang="sl-SI" sz="2000" b="1" dirty="0">
                <a:solidFill>
                  <a:srgbClr val="00849A"/>
                </a:solidFill>
                <a:latin typeface="Calibri" panose="020F0502020204030204" pitchFamily="34" charset="0"/>
                <a:ea typeface="Calibri" panose="020F0502020204030204" pitchFamily="34" charset="0"/>
                <a:cs typeface="Calibri" panose="020F0502020204030204" pitchFamily="34" charset="0"/>
              </a:rPr>
              <a:t>Povezovanje z okoljem</a:t>
            </a:r>
            <a:r>
              <a:rPr lang="sl-SI" sz="2000" dirty="0">
                <a:solidFill>
                  <a:srgbClr val="00849A"/>
                </a:solidFill>
                <a:latin typeface="Calibri" panose="020F0502020204030204" pitchFamily="34" charset="0"/>
                <a:ea typeface="Calibri" panose="020F0502020204030204" pitchFamily="34" charset="0"/>
                <a:cs typeface="Calibri" panose="020F0502020204030204" pitchFamily="34" charset="0"/>
              </a:rPr>
              <a:t>: </a:t>
            </a:r>
            <a:r>
              <a:rPr lang="sl-SI" sz="2000" dirty="0">
                <a:latin typeface="Calibri" panose="020F0502020204030204" pitchFamily="34" charset="0"/>
                <a:ea typeface="Calibri" panose="020F0502020204030204" pitchFamily="34" charset="0"/>
                <a:cs typeface="Calibri" panose="020F0502020204030204" pitchFamily="34" charset="0"/>
              </a:rPr>
              <a:t>Sodelovanje s strokovnjaki, mentorji in lokalnimi podjetji, kar omogoča učencem vpogled v avtentično okolje ter razvijanje praktičnih spretnosti in poznavanje potencialnih karier.</a:t>
            </a:r>
          </a:p>
          <a:p>
            <a:pPr marL="293248" indent="-293248">
              <a:lnSpc>
                <a:spcPct val="107000"/>
              </a:lnSpc>
              <a:spcAft>
                <a:spcPts val="684"/>
              </a:spcAft>
              <a:buFont typeface="+mj-lt"/>
              <a:buAutoNum type="arabicPeriod"/>
              <a:tabLst>
                <a:tab pos="390997" algn="l"/>
              </a:tabLst>
            </a:pPr>
            <a:r>
              <a:rPr lang="sl-SI" sz="2000" b="1" dirty="0">
                <a:solidFill>
                  <a:srgbClr val="00849A"/>
                </a:solidFill>
                <a:latin typeface="Calibri" panose="020F0502020204030204" pitchFamily="34" charset="0"/>
                <a:ea typeface="Calibri" panose="020F0502020204030204" pitchFamily="34" charset="0"/>
                <a:cs typeface="Calibri" panose="020F0502020204030204" pitchFamily="34" charset="0"/>
              </a:rPr>
              <a:t>Krepitev komunikacijskih spretnosti</a:t>
            </a:r>
            <a:r>
              <a:rPr lang="sl-SI" sz="2000" dirty="0">
                <a:solidFill>
                  <a:srgbClr val="00849A"/>
                </a:solidFill>
                <a:latin typeface="Calibri" panose="020F0502020204030204" pitchFamily="34" charset="0"/>
                <a:ea typeface="Calibri" panose="020F0502020204030204" pitchFamily="34" charset="0"/>
                <a:cs typeface="Calibri" panose="020F0502020204030204" pitchFamily="34" charset="0"/>
              </a:rPr>
              <a:t>: </a:t>
            </a:r>
            <a:r>
              <a:rPr lang="sl-SI" sz="2000" dirty="0">
                <a:latin typeface="Calibri" panose="020F0502020204030204" pitchFamily="34" charset="0"/>
                <a:ea typeface="Calibri" panose="020F0502020204030204" pitchFamily="34" charset="0"/>
                <a:cs typeface="Calibri" panose="020F0502020204030204" pitchFamily="34" charset="0"/>
              </a:rPr>
              <a:t>Učencem omogočimo priložnosti nastopanja, pogajanja in argumentiranega prepričevanja. </a:t>
            </a:r>
          </a:p>
          <a:p>
            <a:pPr marL="293248" indent="-293248">
              <a:lnSpc>
                <a:spcPct val="107000"/>
              </a:lnSpc>
              <a:spcAft>
                <a:spcPts val="684"/>
              </a:spcAft>
              <a:buFont typeface="+mj-lt"/>
              <a:buAutoNum type="arabicPeriod"/>
              <a:tabLst>
                <a:tab pos="390997" algn="l"/>
              </a:tabLst>
            </a:pPr>
            <a:r>
              <a:rPr lang="sl-SI" sz="2000" b="1" dirty="0">
                <a:solidFill>
                  <a:srgbClr val="00849A"/>
                </a:solidFill>
                <a:latin typeface="Calibri" panose="020F0502020204030204" pitchFamily="34" charset="0"/>
                <a:ea typeface="Calibri" panose="020F0502020204030204" pitchFamily="34" charset="0"/>
                <a:cs typeface="Calibri" panose="020F0502020204030204" pitchFamily="34" charset="0"/>
              </a:rPr>
              <a:t>Ustvarjanje okolja za sodelovanje in timsko delo</a:t>
            </a:r>
            <a:r>
              <a:rPr lang="sl-SI" sz="2000" dirty="0">
                <a:solidFill>
                  <a:srgbClr val="00849A"/>
                </a:solidFill>
                <a:latin typeface="Calibri" panose="020F0502020204030204" pitchFamily="34" charset="0"/>
                <a:ea typeface="Calibri" panose="020F0502020204030204" pitchFamily="34" charset="0"/>
                <a:cs typeface="Calibri" panose="020F0502020204030204" pitchFamily="34" charset="0"/>
              </a:rPr>
              <a:t>: </a:t>
            </a:r>
            <a:r>
              <a:rPr lang="sl-SI" sz="2000" dirty="0">
                <a:latin typeface="Calibri" panose="020F0502020204030204" pitchFamily="34" charset="0"/>
                <a:ea typeface="Calibri" panose="020F0502020204030204" pitchFamily="34" charset="0"/>
                <a:cs typeface="Calibri" panose="020F0502020204030204" pitchFamily="34" charset="0"/>
              </a:rPr>
              <a:t>Učenci bi morali imeti priložnost sodelovati v skupinskih projektih, kjer se učijo delati v ekipi, izmenjavati ideje in reševati probleme skupaj.</a:t>
            </a:r>
          </a:p>
          <a:p>
            <a:pPr marL="0" indent="0">
              <a:buNone/>
            </a:pPr>
            <a:endParaRPr lang="sl-SI" sz="2000" dirty="0"/>
          </a:p>
        </p:txBody>
      </p:sp>
      <p:sp>
        <p:nvSpPr>
          <p:cNvPr id="4" name="PoljeZBesedilom 3">
            <a:extLst>
              <a:ext uri="{FF2B5EF4-FFF2-40B4-BE49-F238E27FC236}">
                <a16:creationId xmlns:a16="http://schemas.microsoft.com/office/drawing/2014/main" id="{0AAF8CF0-6018-3CF6-CAD9-1914ACEF16FC}"/>
              </a:ext>
            </a:extLst>
          </p:cNvPr>
          <p:cNvSpPr txBox="1"/>
          <p:nvPr/>
        </p:nvSpPr>
        <p:spPr>
          <a:xfrm>
            <a:off x="457948" y="0"/>
            <a:ext cx="6096000" cy="584775"/>
          </a:xfrm>
          <a:prstGeom prst="rect">
            <a:avLst/>
          </a:prstGeom>
          <a:noFill/>
        </p:spPr>
        <p:txBody>
          <a:bodyPr wrap="square">
            <a:spAutoFit/>
          </a:bodyPr>
          <a:lstStyle/>
          <a:p>
            <a:r>
              <a:rPr lang="sl-SI" sz="3200" b="1" dirty="0">
                <a:solidFill>
                  <a:srgbClr val="002060"/>
                </a:solidFill>
                <a:latin typeface="Calibri" panose="020F0502020204030204" pitchFamily="34" charset="0"/>
                <a:cs typeface="Calibri" panose="020F0502020204030204" pitchFamily="34" charset="0"/>
              </a:rPr>
              <a:t>Splošni predlogi za izvedbo pouka:</a:t>
            </a:r>
            <a:endParaRPr lang="sl-SI" sz="3200" dirty="0">
              <a:solidFill>
                <a:srgbClr val="002060"/>
              </a:solidFill>
            </a:endParaRPr>
          </a:p>
        </p:txBody>
      </p:sp>
    </p:spTree>
    <p:extLst>
      <p:ext uri="{BB962C8B-B14F-4D97-AF65-F5344CB8AC3E}">
        <p14:creationId xmlns:p14="http://schemas.microsoft.com/office/powerpoint/2010/main" val="54575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7" name="PoljeZBesedilom 6">
            <a:extLst>
              <a:ext uri="{FF2B5EF4-FFF2-40B4-BE49-F238E27FC236}">
                <a16:creationId xmlns:a16="http://schemas.microsoft.com/office/drawing/2014/main" id="{BAD29E69-BF9D-E7CF-90BA-B177018A1A4B}"/>
              </a:ext>
            </a:extLst>
          </p:cNvPr>
          <p:cNvSpPr txBox="1"/>
          <p:nvPr/>
        </p:nvSpPr>
        <p:spPr>
          <a:xfrm>
            <a:off x="937153" y="1596883"/>
            <a:ext cx="10600716" cy="4770537"/>
          </a:xfrm>
          <a:prstGeom prst="rect">
            <a:avLst/>
          </a:prstGeom>
          <a:noFill/>
        </p:spPr>
        <p:txBody>
          <a:bodyPr wrap="square">
            <a:spAutoFit/>
          </a:bodyPr>
          <a:lstStyle/>
          <a:p>
            <a:r>
              <a:rPr lang="sl-SI" sz="2800" b="1" dirty="0">
                <a:solidFill>
                  <a:srgbClr val="002060"/>
                </a:solidFill>
              </a:rPr>
              <a:t>Možnosti:</a:t>
            </a:r>
          </a:p>
          <a:p>
            <a:pPr marL="342900" indent="-342900">
              <a:buFont typeface="Arial" panose="020B0604020202020204" pitchFamily="34" charset="0"/>
              <a:buChar char="•"/>
            </a:pPr>
            <a:r>
              <a:rPr lang="sl-SI" sz="2800" dirty="0"/>
              <a:t>aktivnosti za  učence oz. dijake (učne situacije, kjer bodo poudarjeno razvijali prometno varnost in trajnostno mobilnost);</a:t>
            </a:r>
          </a:p>
          <a:p>
            <a:pPr marL="342900" indent="-342900">
              <a:buFont typeface="Arial" panose="020B0604020202020204" pitchFamily="34" charset="0"/>
              <a:buChar char="•"/>
            </a:pPr>
            <a:r>
              <a:rPr lang="sl-SI" sz="2800" dirty="0"/>
              <a:t>aktivno sodelovanje učencev/dijakov pri pouku (lastni interesi, zanimanja, močna področja …);</a:t>
            </a:r>
          </a:p>
          <a:p>
            <a:pPr marL="342900" indent="-342900">
              <a:buFont typeface="Arial" panose="020B0604020202020204" pitchFamily="34" charset="0"/>
              <a:buChar char="•"/>
            </a:pPr>
            <a:r>
              <a:rPr lang="sl-SI" sz="2800" dirty="0"/>
              <a:t>hipotetično ali stvarno aktivno sodelovanje v družbi (npr. na lokalni ravni) ali prehod od zamisli k dejanjem.</a:t>
            </a:r>
          </a:p>
          <a:p>
            <a:pPr marL="342900" indent="-342900">
              <a:buFont typeface="Arial" panose="020B0604020202020204" pitchFamily="34" charset="0"/>
              <a:buChar char="•"/>
            </a:pPr>
            <a:endParaRPr lang="sl-SI" sz="2800" b="1" dirty="0"/>
          </a:p>
          <a:p>
            <a:pPr marL="342900" indent="-342900">
              <a:buFont typeface="Arial" panose="020B0604020202020204" pitchFamily="34" charset="0"/>
              <a:buChar char="•"/>
            </a:pPr>
            <a:endParaRPr lang="sl-SI" sz="2800" b="1" dirty="0"/>
          </a:p>
          <a:p>
            <a:r>
              <a:rPr lang="sl-SI" sz="2800" b="1" dirty="0">
                <a:solidFill>
                  <a:srgbClr val="002060"/>
                </a:solidFill>
              </a:rPr>
              <a:t>+ Izkazovanje znanja (spretnosti, različni izdelki oz. dokazila …)</a:t>
            </a:r>
          </a:p>
          <a:p>
            <a:endParaRPr lang="sl-SI" sz="2400" dirty="0"/>
          </a:p>
        </p:txBody>
      </p:sp>
    </p:spTree>
    <p:extLst>
      <p:ext uri="{BB962C8B-B14F-4D97-AF65-F5344CB8AC3E}">
        <p14:creationId xmlns:p14="http://schemas.microsoft.com/office/powerpoint/2010/main" val="1617579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8C717BC-5E7D-452E-9CD0-6ADD645FD1D2}"/>
              </a:ext>
            </a:extLst>
          </p:cNvPr>
          <p:cNvPicPr>
            <a:picLocks noGrp="1" noChangeAspect="1"/>
          </p:cNvPicPr>
          <p:nvPr>
            <p:ph sz="half" idx="1"/>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6" name="Content Placeholder 5" descr="Davis, United States - April 16, 2016: Bicycles at UC Davis on Picnic Day. Bicycles are the primary mode of transportation of UC Davis students year round, and the public during picnic day, which happens every spring">
            <a:extLst>
              <a:ext uri="{FF2B5EF4-FFF2-40B4-BE49-F238E27FC236}">
                <a16:creationId xmlns:a16="http://schemas.microsoft.com/office/drawing/2014/main" id="{F536365F-7C2E-42A7-8D2F-CC89B9CFD0BB}"/>
              </a:ext>
            </a:extLst>
          </p:cNvPr>
          <p:cNvPicPr>
            <a:picLocks noGrp="1" noChangeAspect="1"/>
          </p:cNvPicPr>
          <p:nvPr>
            <p:ph sz="half" idx="2"/>
          </p:nvPr>
        </p:nvPicPr>
        <p:blipFill>
          <a:blip r:embed="rId4"/>
          <a:stretch>
            <a:fillRect/>
          </a:stretch>
        </p:blipFill>
        <p:spPr>
          <a:xfrm>
            <a:off x="0" y="0"/>
            <a:ext cx="6858000" cy="6858000"/>
          </a:xfrm>
          <a:prstGeom prst="rect">
            <a:avLst/>
          </a:prstGeom>
        </p:spPr>
      </p:pic>
      <p:sp>
        <p:nvSpPr>
          <p:cNvPr id="7" name="TextBox 6">
            <a:extLst>
              <a:ext uri="{FF2B5EF4-FFF2-40B4-BE49-F238E27FC236}">
                <a16:creationId xmlns:a16="http://schemas.microsoft.com/office/drawing/2014/main" id="{A0EEA56E-CA62-4F48-8673-47D0E66A83A7}"/>
              </a:ext>
            </a:extLst>
          </p:cNvPr>
          <p:cNvSpPr txBox="1"/>
          <p:nvPr/>
        </p:nvSpPr>
        <p:spPr>
          <a:xfrm>
            <a:off x="7200900" y="581025"/>
            <a:ext cx="4391025" cy="502890"/>
          </a:xfrm>
          <a:prstGeom prst="rect">
            <a:avLst/>
          </a:prstGeom>
          <a:noFill/>
        </p:spPr>
        <p:txBody>
          <a:bodyPr wrap="square" rtlCol="0">
            <a:normAutofit fontScale="85000" lnSpcReduction="20000"/>
          </a:bodyPr>
          <a:lstStyle/>
          <a:p>
            <a:pPr marL="0" algn="l">
              <a:buNone/>
            </a:pPr>
            <a:r>
              <a:rPr lang="sl-SI" sz="3600" b="1" noProof="0" dirty="0">
                <a:solidFill>
                  <a:srgbClr val="002060"/>
                </a:solidFill>
                <a:effectLst/>
              </a:rPr>
              <a:t>Izkustveno učenje</a:t>
            </a:r>
            <a:r>
              <a:rPr lang="sl-SI" b="1" noProof="0" dirty="0">
                <a:solidFill>
                  <a:srgbClr val="002060"/>
                </a:solidFill>
                <a:effectLst/>
              </a:rPr>
              <a:t> </a:t>
            </a:r>
            <a:endParaRPr lang="sl-SI" b="1" noProof="0" dirty="0">
              <a:solidFill>
                <a:srgbClr val="002060"/>
              </a:solidFill>
            </a:endParaRPr>
          </a:p>
        </p:txBody>
      </p:sp>
      <p:sp>
        <p:nvSpPr>
          <p:cNvPr id="8" name="TextBox 7">
            <a:extLst>
              <a:ext uri="{FF2B5EF4-FFF2-40B4-BE49-F238E27FC236}">
                <a16:creationId xmlns:a16="http://schemas.microsoft.com/office/drawing/2014/main" id="{4C8FD829-D9AE-46FC-BD5B-03A17F2E4ED8}"/>
              </a:ext>
            </a:extLst>
          </p:cNvPr>
          <p:cNvSpPr txBox="1"/>
          <p:nvPr/>
        </p:nvSpPr>
        <p:spPr>
          <a:xfrm>
            <a:off x="7200891" y="1373838"/>
            <a:ext cx="4391025" cy="445590"/>
          </a:xfrm>
          <a:prstGeom prst="rect">
            <a:avLst/>
          </a:prstGeom>
          <a:noFill/>
        </p:spPr>
        <p:txBody>
          <a:bodyPr wrap="square" rtlCol="0">
            <a:normAutofit/>
          </a:bodyPr>
          <a:lstStyle/>
          <a:p>
            <a:pPr marL="0" algn="l">
              <a:buNone/>
            </a:pPr>
            <a:r>
              <a:rPr lang="sl-SI" sz="2000" b="1" noProof="0" dirty="0">
                <a:solidFill>
                  <a:srgbClr val="1B334D"/>
                </a:solidFill>
                <a:effectLst/>
              </a:rPr>
              <a:t>Neposredna vključenost</a:t>
            </a:r>
            <a:r>
              <a:rPr lang="sl-SI" sz="2000" b="1" noProof="0" dirty="0">
                <a:effectLst/>
              </a:rPr>
              <a:t> </a:t>
            </a:r>
            <a:endParaRPr lang="sl-SI" sz="2000" b="1" noProof="0" dirty="0"/>
          </a:p>
        </p:txBody>
      </p:sp>
      <p:sp>
        <p:nvSpPr>
          <p:cNvPr id="9" name="TextBox 8">
            <a:extLst>
              <a:ext uri="{FF2B5EF4-FFF2-40B4-BE49-F238E27FC236}">
                <a16:creationId xmlns:a16="http://schemas.microsoft.com/office/drawing/2014/main" id="{1219E3B1-1949-4488-8197-52901B489A61}"/>
              </a:ext>
            </a:extLst>
          </p:cNvPr>
          <p:cNvSpPr txBox="1"/>
          <p:nvPr/>
        </p:nvSpPr>
        <p:spPr>
          <a:xfrm>
            <a:off x="7200892" y="1767084"/>
            <a:ext cx="4391025" cy="445591"/>
          </a:xfrm>
          <a:prstGeom prst="rect">
            <a:avLst/>
          </a:prstGeom>
          <a:noFill/>
        </p:spPr>
        <p:txBody>
          <a:bodyPr wrap="square" rtlCol="0">
            <a:noAutofit/>
          </a:bodyPr>
          <a:lstStyle/>
          <a:p>
            <a:pPr marL="0" marR="0" algn="l">
              <a:spcBef>
                <a:spcPts val="750"/>
              </a:spcBef>
              <a:buNone/>
            </a:pPr>
            <a:r>
              <a:rPr lang="sl-SI" sz="2000" noProof="0" dirty="0">
                <a:solidFill>
                  <a:srgbClr val="1B334D"/>
                </a:solidFill>
                <a:effectLst/>
              </a:rPr>
              <a:t>Učenci opazujejo promet, analizirajo poti v šolo in preizkušajo hojo, kolo ter avtobus.</a:t>
            </a:r>
            <a:r>
              <a:rPr lang="sl-SI" sz="2000" noProof="0" dirty="0">
                <a:effectLst/>
              </a:rPr>
              <a:t> </a:t>
            </a:r>
            <a:endParaRPr lang="sl-SI" sz="2000" noProof="0" dirty="0"/>
          </a:p>
        </p:txBody>
      </p:sp>
      <p:sp>
        <p:nvSpPr>
          <p:cNvPr id="10" name="TextBox 9">
            <a:extLst>
              <a:ext uri="{FF2B5EF4-FFF2-40B4-BE49-F238E27FC236}">
                <a16:creationId xmlns:a16="http://schemas.microsoft.com/office/drawing/2014/main" id="{CA17B359-AF18-4823-AD47-09C1D415526F}"/>
              </a:ext>
            </a:extLst>
          </p:cNvPr>
          <p:cNvSpPr txBox="1"/>
          <p:nvPr/>
        </p:nvSpPr>
        <p:spPr>
          <a:xfrm>
            <a:off x="7200892" y="2748815"/>
            <a:ext cx="4391025" cy="375192"/>
          </a:xfrm>
          <a:prstGeom prst="rect">
            <a:avLst/>
          </a:prstGeom>
          <a:noFill/>
        </p:spPr>
        <p:txBody>
          <a:bodyPr wrap="square" rtlCol="0">
            <a:noAutofit/>
          </a:bodyPr>
          <a:lstStyle/>
          <a:p>
            <a:pPr marL="0" algn="l">
              <a:spcBef>
                <a:spcPts val="1200"/>
              </a:spcBef>
              <a:buNone/>
            </a:pPr>
            <a:r>
              <a:rPr lang="sl-SI" sz="2000" b="1" noProof="0" dirty="0">
                <a:solidFill>
                  <a:srgbClr val="1B334D"/>
                </a:solidFill>
                <a:effectLst/>
              </a:rPr>
              <a:t>Povezava teorije s prakso</a:t>
            </a:r>
            <a:r>
              <a:rPr lang="sl-SI" sz="2000" b="1" noProof="0" dirty="0">
                <a:effectLst/>
              </a:rPr>
              <a:t> </a:t>
            </a:r>
            <a:endParaRPr lang="sl-SI" sz="2000" b="1" noProof="0" dirty="0"/>
          </a:p>
        </p:txBody>
      </p:sp>
      <p:sp>
        <p:nvSpPr>
          <p:cNvPr id="11" name="TextBox 10">
            <a:extLst>
              <a:ext uri="{FF2B5EF4-FFF2-40B4-BE49-F238E27FC236}">
                <a16:creationId xmlns:a16="http://schemas.microsoft.com/office/drawing/2014/main" id="{4DF937D7-AE3D-449B-BD02-B85E03D2AA1D}"/>
              </a:ext>
            </a:extLst>
          </p:cNvPr>
          <p:cNvSpPr txBox="1"/>
          <p:nvPr/>
        </p:nvSpPr>
        <p:spPr>
          <a:xfrm>
            <a:off x="7200894" y="3026980"/>
            <a:ext cx="4391022" cy="863768"/>
          </a:xfrm>
          <a:prstGeom prst="rect">
            <a:avLst/>
          </a:prstGeom>
          <a:noFill/>
        </p:spPr>
        <p:txBody>
          <a:bodyPr wrap="square" rtlCol="0">
            <a:noAutofit/>
          </a:bodyPr>
          <a:lstStyle/>
          <a:p>
            <a:pPr marL="0" marR="0" algn="l">
              <a:spcBef>
                <a:spcPts val="750"/>
              </a:spcBef>
              <a:buNone/>
            </a:pPr>
            <a:r>
              <a:rPr lang="sl-SI" sz="2000" noProof="0" dirty="0">
                <a:solidFill>
                  <a:srgbClr val="1B334D"/>
                </a:solidFill>
                <a:effectLst/>
              </a:rPr>
              <a:t>Doživijo učinke izpustov, hrupa in nevarnih točk v svojem okolju, kar krepi razumevanje.</a:t>
            </a:r>
            <a:r>
              <a:rPr lang="sl-SI" sz="2000" noProof="0" dirty="0">
                <a:effectLst/>
              </a:rPr>
              <a:t> </a:t>
            </a:r>
            <a:endParaRPr lang="sl-SI" sz="2000" noProof="0" dirty="0"/>
          </a:p>
        </p:txBody>
      </p:sp>
      <p:sp>
        <p:nvSpPr>
          <p:cNvPr id="12" name="TextBox 11">
            <a:extLst>
              <a:ext uri="{FF2B5EF4-FFF2-40B4-BE49-F238E27FC236}">
                <a16:creationId xmlns:a16="http://schemas.microsoft.com/office/drawing/2014/main" id="{098D6B0D-CE34-4D69-8F06-BA5E59CAC04F}"/>
              </a:ext>
            </a:extLst>
          </p:cNvPr>
          <p:cNvSpPr txBox="1"/>
          <p:nvPr/>
        </p:nvSpPr>
        <p:spPr>
          <a:xfrm>
            <a:off x="7200892" y="3981317"/>
            <a:ext cx="4391025" cy="445591"/>
          </a:xfrm>
          <a:prstGeom prst="rect">
            <a:avLst/>
          </a:prstGeom>
          <a:noFill/>
        </p:spPr>
        <p:txBody>
          <a:bodyPr wrap="square" rtlCol="0">
            <a:normAutofit/>
          </a:bodyPr>
          <a:lstStyle/>
          <a:p>
            <a:pPr marL="0" algn="l">
              <a:spcBef>
                <a:spcPts val="1200"/>
              </a:spcBef>
              <a:buNone/>
            </a:pPr>
            <a:r>
              <a:rPr lang="sl-SI" sz="2000" b="1" noProof="0" dirty="0">
                <a:solidFill>
                  <a:srgbClr val="1B334D"/>
                </a:solidFill>
                <a:effectLst/>
              </a:rPr>
              <a:t>Merjenja in dokumentiranje</a:t>
            </a:r>
            <a:r>
              <a:rPr lang="sl-SI" sz="2000" b="1" noProof="0" dirty="0">
                <a:effectLst/>
              </a:rPr>
              <a:t> </a:t>
            </a:r>
            <a:endParaRPr lang="sl-SI" sz="2000" b="1" noProof="0" dirty="0"/>
          </a:p>
        </p:txBody>
      </p:sp>
      <p:sp>
        <p:nvSpPr>
          <p:cNvPr id="13" name="TextBox 12">
            <a:extLst>
              <a:ext uri="{FF2B5EF4-FFF2-40B4-BE49-F238E27FC236}">
                <a16:creationId xmlns:a16="http://schemas.microsoft.com/office/drawing/2014/main" id="{5DB3FFA9-696D-41FA-8568-95FF8DD7A6FC}"/>
              </a:ext>
            </a:extLst>
          </p:cNvPr>
          <p:cNvSpPr txBox="1"/>
          <p:nvPr/>
        </p:nvSpPr>
        <p:spPr>
          <a:xfrm>
            <a:off x="7200892" y="4322219"/>
            <a:ext cx="4391024" cy="932411"/>
          </a:xfrm>
          <a:prstGeom prst="rect">
            <a:avLst/>
          </a:prstGeom>
          <a:noFill/>
        </p:spPr>
        <p:txBody>
          <a:bodyPr wrap="square" rtlCol="0">
            <a:noAutofit/>
          </a:bodyPr>
          <a:lstStyle/>
          <a:p>
            <a:pPr marL="0" marR="0" algn="l">
              <a:spcBef>
                <a:spcPts val="750"/>
              </a:spcBef>
              <a:buNone/>
            </a:pPr>
            <a:r>
              <a:rPr lang="sl-SI" sz="2000" noProof="0" dirty="0">
                <a:solidFill>
                  <a:srgbClr val="1B334D"/>
                </a:solidFill>
                <a:effectLst/>
              </a:rPr>
              <a:t>Primerjajo čas hoje in vožnje, ocenjujejo udobje ter fotografirajo problematična mesta</a:t>
            </a:r>
            <a:r>
              <a:rPr lang="sl-SI" sz="2000" dirty="0">
                <a:solidFill>
                  <a:srgbClr val="1B334D"/>
                </a:solidFill>
              </a:rPr>
              <a:t> …</a:t>
            </a:r>
            <a:endParaRPr lang="sl-SI" sz="2000" noProof="0" dirty="0"/>
          </a:p>
        </p:txBody>
      </p:sp>
      <p:sp>
        <p:nvSpPr>
          <p:cNvPr id="14" name="TextBox 13">
            <a:extLst>
              <a:ext uri="{FF2B5EF4-FFF2-40B4-BE49-F238E27FC236}">
                <a16:creationId xmlns:a16="http://schemas.microsoft.com/office/drawing/2014/main" id="{D182249D-E46D-48E4-A628-7EAF94A51198}"/>
              </a:ext>
            </a:extLst>
          </p:cNvPr>
          <p:cNvSpPr txBox="1"/>
          <p:nvPr/>
        </p:nvSpPr>
        <p:spPr>
          <a:xfrm>
            <a:off x="7200892" y="5303350"/>
            <a:ext cx="4391025" cy="445590"/>
          </a:xfrm>
          <a:prstGeom prst="rect">
            <a:avLst/>
          </a:prstGeom>
          <a:noFill/>
        </p:spPr>
        <p:txBody>
          <a:bodyPr wrap="square" rtlCol="0">
            <a:normAutofit/>
          </a:bodyPr>
          <a:lstStyle/>
          <a:p>
            <a:pPr marL="0" algn="l">
              <a:spcBef>
                <a:spcPts val="1200"/>
              </a:spcBef>
              <a:buNone/>
            </a:pPr>
            <a:r>
              <a:rPr lang="sl-SI" sz="2000" b="1" noProof="0" dirty="0">
                <a:solidFill>
                  <a:srgbClr val="1B334D"/>
                </a:solidFill>
                <a:effectLst/>
              </a:rPr>
              <a:t>Odgovornost in veščine</a:t>
            </a:r>
            <a:r>
              <a:rPr lang="sl-SI" sz="2000" b="1" noProof="0" dirty="0">
                <a:effectLst/>
              </a:rPr>
              <a:t> </a:t>
            </a:r>
            <a:endParaRPr lang="sl-SI" sz="2000" b="1" noProof="0" dirty="0"/>
          </a:p>
        </p:txBody>
      </p:sp>
      <p:sp>
        <p:nvSpPr>
          <p:cNvPr id="15" name="TextBox 14">
            <a:extLst>
              <a:ext uri="{FF2B5EF4-FFF2-40B4-BE49-F238E27FC236}">
                <a16:creationId xmlns:a16="http://schemas.microsoft.com/office/drawing/2014/main" id="{3B23A070-6A9F-4888-9B9D-82E0177CEC6F}"/>
              </a:ext>
            </a:extLst>
          </p:cNvPr>
          <p:cNvSpPr txBox="1"/>
          <p:nvPr/>
        </p:nvSpPr>
        <p:spPr>
          <a:xfrm>
            <a:off x="7200900" y="5630834"/>
            <a:ext cx="4391024" cy="932411"/>
          </a:xfrm>
          <a:prstGeom prst="rect">
            <a:avLst/>
          </a:prstGeom>
          <a:noFill/>
        </p:spPr>
        <p:txBody>
          <a:bodyPr wrap="square" rtlCol="0">
            <a:noAutofit/>
          </a:bodyPr>
          <a:lstStyle/>
          <a:p>
            <a:pPr marL="0" marR="0" algn="l">
              <a:spcBef>
                <a:spcPts val="750"/>
              </a:spcBef>
              <a:buNone/>
            </a:pPr>
            <a:r>
              <a:rPr lang="sl-SI" sz="2000" noProof="0" dirty="0">
                <a:solidFill>
                  <a:srgbClr val="1B334D"/>
                </a:solidFill>
                <a:effectLst/>
              </a:rPr>
              <a:t>Spodbuja odgovorno vedenje ter krepi opazovanje, analitiko, sodelovanje in refleksijo.</a:t>
            </a:r>
            <a:r>
              <a:rPr lang="sl-SI" sz="2000" noProof="0" dirty="0">
                <a:effectLst/>
              </a:rPr>
              <a:t> </a:t>
            </a:r>
            <a:endParaRPr lang="sl-SI" sz="2000" noProof="0" dirty="0"/>
          </a:p>
        </p:txBody>
      </p:sp>
    </p:spTree>
    <p:extLst>
      <p:ext uri="{BB962C8B-B14F-4D97-AF65-F5344CB8AC3E}">
        <p14:creationId xmlns:p14="http://schemas.microsoft.com/office/powerpoint/2010/main" val="627631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1A0"/>
        </a:solidFill>
        <a:effectLst/>
      </p:bgPr>
    </p:bg>
    <p:spTree>
      <p:nvGrpSpPr>
        <p:cNvPr id="1" name=""/>
        <p:cNvGrpSpPr/>
        <p:nvPr/>
      </p:nvGrpSpPr>
      <p:grpSpPr>
        <a:xfrm>
          <a:off x="0" y="0"/>
          <a:ext cx="0" cy="0"/>
          <a:chOff x="0" y="0"/>
          <a:chExt cx="0" cy="0"/>
        </a:xfrm>
      </p:grpSpPr>
      <p:grpSp>
        <p:nvGrpSpPr>
          <p:cNvPr id="5" name="Skupina 4">
            <a:extLst>
              <a:ext uri="{FF2B5EF4-FFF2-40B4-BE49-F238E27FC236}">
                <a16:creationId xmlns:a16="http://schemas.microsoft.com/office/drawing/2014/main" id="{3A7B77D3-78E2-CCBC-4877-CAC7EC5F4D34}"/>
              </a:ext>
            </a:extLst>
          </p:cNvPr>
          <p:cNvGrpSpPr/>
          <p:nvPr/>
        </p:nvGrpSpPr>
        <p:grpSpPr>
          <a:xfrm>
            <a:off x="4841739" y="2153420"/>
            <a:ext cx="2508521" cy="2470826"/>
            <a:chOff x="457199" y="434500"/>
            <a:chExt cx="2508521" cy="2470826"/>
          </a:xfrm>
        </p:grpSpPr>
        <p:sp>
          <p:nvSpPr>
            <p:cNvPr id="6" name="Elipsa 5">
              <a:extLst>
                <a:ext uri="{FF2B5EF4-FFF2-40B4-BE49-F238E27FC236}">
                  <a16:creationId xmlns:a16="http://schemas.microsoft.com/office/drawing/2014/main" id="{28D8122A-BF6F-CD9B-2093-00B7B4F5F7DB}"/>
                </a:ext>
              </a:extLst>
            </p:cNvPr>
            <p:cNvSpPr/>
            <p:nvPr/>
          </p:nvSpPr>
          <p:spPr>
            <a:xfrm>
              <a:off x="457199" y="434500"/>
              <a:ext cx="2508521" cy="2470826"/>
            </a:xfrm>
            <a:prstGeom prst="ellipse">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7" name="PoljeZBesedilom 6">
              <a:extLst>
                <a:ext uri="{FF2B5EF4-FFF2-40B4-BE49-F238E27FC236}">
                  <a16:creationId xmlns:a16="http://schemas.microsoft.com/office/drawing/2014/main" id="{673045CA-5B2A-258C-F025-7FA58A1F57D8}"/>
                </a:ext>
              </a:extLst>
            </p:cNvPr>
            <p:cNvSpPr txBox="1"/>
            <p:nvPr/>
          </p:nvSpPr>
          <p:spPr>
            <a:xfrm>
              <a:off x="539883" y="1206786"/>
              <a:ext cx="2380846" cy="1384995"/>
            </a:xfrm>
            <a:prstGeom prst="rect">
              <a:avLst/>
            </a:prstGeom>
            <a:noFill/>
          </p:spPr>
          <p:txBody>
            <a:bodyPr wrap="square">
              <a:spAutoFit/>
            </a:bodyPr>
            <a:lstStyle/>
            <a:p>
              <a:pPr algn="ctr"/>
              <a:r>
                <a:rPr lang="sl-SI" sz="1400" b="1" dirty="0">
                  <a:solidFill>
                    <a:schemeClr val="bg1"/>
                  </a:solidFill>
                </a:rPr>
                <a:t>1. Oblikovanje vprašanj</a:t>
              </a:r>
            </a:p>
            <a:p>
              <a:pPr algn="ctr"/>
              <a:r>
                <a:rPr lang="sl-SI" sz="1400" dirty="0">
                  <a:solidFill>
                    <a:schemeClr val="bg1"/>
                  </a:solidFill>
                </a:rPr>
                <a:t>Pomaga razviti samozavest, iniciativnost, motivacijo, samozavedanje in sposobnost prepoznavanja priložnosti.</a:t>
              </a:r>
            </a:p>
          </p:txBody>
        </p:sp>
        <p:sp>
          <p:nvSpPr>
            <p:cNvPr id="8" name="PoljeZBesedilom 7">
              <a:extLst>
                <a:ext uri="{FF2B5EF4-FFF2-40B4-BE49-F238E27FC236}">
                  <a16:creationId xmlns:a16="http://schemas.microsoft.com/office/drawing/2014/main" id="{5FE34545-390E-4B3A-62D4-7B93D9A779ED}"/>
                </a:ext>
              </a:extLst>
            </p:cNvPr>
            <p:cNvSpPr txBox="1"/>
            <p:nvPr/>
          </p:nvSpPr>
          <p:spPr>
            <a:xfrm>
              <a:off x="1277261" y="434500"/>
              <a:ext cx="740720" cy="1015663"/>
            </a:xfrm>
            <a:prstGeom prst="rect">
              <a:avLst/>
            </a:prstGeom>
            <a:noFill/>
          </p:spPr>
          <p:txBody>
            <a:bodyPr wrap="square" rtlCol="0">
              <a:spAutoFit/>
            </a:bodyPr>
            <a:lstStyle/>
            <a:p>
              <a:pPr algn="ctr"/>
              <a:r>
                <a:rPr lang="sl-SI" sz="6000" b="1" dirty="0">
                  <a:solidFill>
                    <a:srgbClr val="FF0000"/>
                  </a:solidFill>
                  <a:effectLst>
                    <a:outerShdw blurRad="38100" dist="38100" dir="2700000" algn="tl">
                      <a:srgbClr val="000000">
                        <a:alpha val="43137"/>
                      </a:srgbClr>
                    </a:outerShdw>
                  </a:effectLst>
                  <a:latin typeface="Montserrat" panose="00000500000000000000" pitchFamily="2" charset="-18"/>
                </a:rPr>
                <a:t>A</a:t>
              </a:r>
            </a:p>
          </p:txBody>
        </p:sp>
      </p:grpSp>
      <p:grpSp>
        <p:nvGrpSpPr>
          <p:cNvPr id="17" name="Skupina 16">
            <a:extLst>
              <a:ext uri="{FF2B5EF4-FFF2-40B4-BE49-F238E27FC236}">
                <a16:creationId xmlns:a16="http://schemas.microsoft.com/office/drawing/2014/main" id="{D4B61196-48BA-0B90-EEAC-CE3FA08BE54E}"/>
              </a:ext>
            </a:extLst>
          </p:cNvPr>
          <p:cNvGrpSpPr/>
          <p:nvPr/>
        </p:nvGrpSpPr>
        <p:grpSpPr>
          <a:xfrm>
            <a:off x="4841738" y="2047847"/>
            <a:ext cx="2508521" cy="2576399"/>
            <a:chOff x="1647621" y="3439175"/>
            <a:chExt cx="2508521" cy="2576399"/>
          </a:xfrm>
        </p:grpSpPr>
        <p:sp>
          <p:nvSpPr>
            <p:cNvPr id="18" name="Elipsa 17">
              <a:extLst>
                <a:ext uri="{FF2B5EF4-FFF2-40B4-BE49-F238E27FC236}">
                  <a16:creationId xmlns:a16="http://schemas.microsoft.com/office/drawing/2014/main" id="{6C61DE13-D152-8919-A97B-982C4CA42789}"/>
                </a:ext>
              </a:extLst>
            </p:cNvPr>
            <p:cNvSpPr/>
            <p:nvPr/>
          </p:nvSpPr>
          <p:spPr>
            <a:xfrm>
              <a:off x="1647621" y="3544748"/>
              <a:ext cx="2508521" cy="2470826"/>
            </a:xfrm>
            <a:prstGeom prst="ellipse">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9" name="PoljeZBesedilom 18">
              <a:extLst>
                <a:ext uri="{FF2B5EF4-FFF2-40B4-BE49-F238E27FC236}">
                  <a16:creationId xmlns:a16="http://schemas.microsoft.com/office/drawing/2014/main" id="{4590A092-9B49-ECF6-3D83-B562C476AF49}"/>
                </a:ext>
              </a:extLst>
            </p:cNvPr>
            <p:cNvSpPr txBox="1"/>
            <p:nvPr/>
          </p:nvSpPr>
          <p:spPr>
            <a:xfrm>
              <a:off x="2090230" y="4401551"/>
              <a:ext cx="1660998" cy="1384995"/>
            </a:xfrm>
            <a:prstGeom prst="rect">
              <a:avLst/>
            </a:prstGeom>
            <a:noFill/>
          </p:spPr>
          <p:txBody>
            <a:bodyPr wrap="square">
              <a:spAutoFit/>
            </a:bodyPr>
            <a:lstStyle/>
            <a:p>
              <a:pPr algn="ctr">
                <a:buNone/>
              </a:pPr>
              <a:r>
                <a:rPr lang="sl-SI" sz="1400" b="1" dirty="0">
                  <a:solidFill>
                    <a:schemeClr val="bg1"/>
                  </a:solidFill>
                </a:rPr>
                <a:t>2. Iskanje zamisli</a:t>
              </a:r>
            </a:p>
            <a:p>
              <a:pPr algn="ctr"/>
              <a:r>
                <a:rPr lang="sl-SI" sz="1400" dirty="0">
                  <a:solidFill>
                    <a:schemeClr val="bg1"/>
                  </a:solidFill>
                </a:rPr>
                <a:t>Pomaga razviti ustvarjalnost ter spretnost iskanja in raziskovanja priložnosti.</a:t>
              </a:r>
            </a:p>
          </p:txBody>
        </p:sp>
        <p:sp>
          <p:nvSpPr>
            <p:cNvPr id="20" name="PoljeZBesedilom 19">
              <a:extLst>
                <a:ext uri="{FF2B5EF4-FFF2-40B4-BE49-F238E27FC236}">
                  <a16:creationId xmlns:a16="http://schemas.microsoft.com/office/drawing/2014/main" id="{C9257AA6-6771-C9C1-E310-A8944D5568F9}"/>
                </a:ext>
              </a:extLst>
            </p:cNvPr>
            <p:cNvSpPr txBox="1"/>
            <p:nvPr/>
          </p:nvSpPr>
          <p:spPr>
            <a:xfrm>
              <a:off x="2550369" y="3439175"/>
              <a:ext cx="740720" cy="1015663"/>
            </a:xfrm>
            <a:prstGeom prst="rect">
              <a:avLst/>
            </a:prstGeom>
            <a:noFill/>
          </p:spPr>
          <p:txBody>
            <a:bodyPr wrap="square" rtlCol="0">
              <a:spAutoFit/>
            </a:bodyPr>
            <a:lstStyle/>
            <a:p>
              <a:pPr algn="ctr"/>
              <a:r>
                <a:rPr lang="sl-SI" sz="6000" b="1" dirty="0">
                  <a:solidFill>
                    <a:srgbClr val="FF0000"/>
                  </a:solidFill>
                  <a:effectLst>
                    <a:outerShdw blurRad="38100" dist="38100" dir="2700000" algn="tl">
                      <a:srgbClr val="000000">
                        <a:alpha val="43137"/>
                      </a:srgbClr>
                    </a:outerShdw>
                  </a:effectLst>
                  <a:latin typeface="Montserrat" panose="00000500000000000000" pitchFamily="2" charset="-18"/>
                </a:rPr>
                <a:t>B</a:t>
              </a:r>
            </a:p>
          </p:txBody>
        </p:sp>
      </p:grpSp>
      <p:grpSp>
        <p:nvGrpSpPr>
          <p:cNvPr id="21" name="Skupina 20">
            <a:extLst>
              <a:ext uri="{FF2B5EF4-FFF2-40B4-BE49-F238E27FC236}">
                <a16:creationId xmlns:a16="http://schemas.microsoft.com/office/drawing/2014/main" id="{7CAB2520-EC4A-9140-61C3-CF5BDBCFD3AA}"/>
              </a:ext>
            </a:extLst>
          </p:cNvPr>
          <p:cNvGrpSpPr/>
          <p:nvPr/>
        </p:nvGrpSpPr>
        <p:grpSpPr>
          <a:xfrm>
            <a:off x="4841737" y="2153420"/>
            <a:ext cx="2508521" cy="2470826"/>
            <a:chOff x="4405008" y="2193587"/>
            <a:chExt cx="2508521" cy="2470826"/>
          </a:xfrm>
        </p:grpSpPr>
        <p:sp>
          <p:nvSpPr>
            <p:cNvPr id="22" name="Elipsa 21">
              <a:extLst>
                <a:ext uri="{FF2B5EF4-FFF2-40B4-BE49-F238E27FC236}">
                  <a16:creationId xmlns:a16="http://schemas.microsoft.com/office/drawing/2014/main" id="{5A332981-FEDD-A2A6-A02E-11B3AC5DCF0C}"/>
                </a:ext>
              </a:extLst>
            </p:cNvPr>
            <p:cNvSpPr/>
            <p:nvPr/>
          </p:nvSpPr>
          <p:spPr>
            <a:xfrm>
              <a:off x="4405008" y="2193587"/>
              <a:ext cx="2508521" cy="2470826"/>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3" name="PoljeZBesedilom 22">
              <a:extLst>
                <a:ext uri="{FF2B5EF4-FFF2-40B4-BE49-F238E27FC236}">
                  <a16:creationId xmlns:a16="http://schemas.microsoft.com/office/drawing/2014/main" id="{FC4F82E3-8E3B-6B01-6F71-980C52D95B7F}"/>
                </a:ext>
              </a:extLst>
            </p:cNvPr>
            <p:cNvSpPr txBox="1"/>
            <p:nvPr/>
          </p:nvSpPr>
          <p:spPr>
            <a:xfrm>
              <a:off x="4609896" y="3207365"/>
              <a:ext cx="2098743" cy="954107"/>
            </a:xfrm>
            <a:prstGeom prst="rect">
              <a:avLst/>
            </a:prstGeom>
            <a:noFill/>
          </p:spPr>
          <p:txBody>
            <a:bodyPr wrap="square">
              <a:spAutoFit/>
            </a:bodyPr>
            <a:lstStyle/>
            <a:p>
              <a:pPr algn="ctr">
                <a:buNone/>
              </a:pPr>
              <a:r>
                <a:rPr lang="sl-SI" sz="1400" b="1" dirty="0">
                  <a:solidFill>
                    <a:schemeClr val="bg1"/>
                  </a:solidFill>
                </a:rPr>
                <a:t>3. Načrtovanje</a:t>
              </a:r>
            </a:p>
            <a:p>
              <a:pPr algn="ctr"/>
              <a:r>
                <a:rPr lang="sl-SI" sz="1400" dirty="0">
                  <a:solidFill>
                    <a:schemeClr val="bg1"/>
                  </a:solidFill>
                </a:rPr>
                <a:t>Pomaga razviti spretnost načrtovanja, pogajanja in reševanja problemov.</a:t>
              </a:r>
            </a:p>
          </p:txBody>
        </p:sp>
        <p:sp>
          <p:nvSpPr>
            <p:cNvPr id="24" name="PoljeZBesedilom 23">
              <a:extLst>
                <a:ext uri="{FF2B5EF4-FFF2-40B4-BE49-F238E27FC236}">
                  <a16:creationId xmlns:a16="http://schemas.microsoft.com/office/drawing/2014/main" id="{FBF72E44-C67D-D523-4F37-253AA17D62C4}"/>
                </a:ext>
              </a:extLst>
            </p:cNvPr>
            <p:cNvSpPr txBox="1"/>
            <p:nvPr/>
          </p:nvSpPr>
          <p:spPr>
            <a:xfrm>
              <a:off x="5288907" y="2202811"/>
              <a:ext cx="740720" cy="1015663"/>
            </a:xfrm>
            <a:prstGeom prst="rect">
              <a:avLst/>
            </a:prstGeom>
            <a:noFill/>
          </p:spPr>
          <p:txBody>
            <a:bodyPr wrap="square" rtlCol="0">
              <a:spAutoFit/>
            </a:bodyPr>
            <a:lstStyle/>
            <a:p>
              <a:pPr algn="ctr"/>
              <a:r>
                <a:rPr lang="sl-SI" sz="6000" b="1" dirty="0">
                  <a:solidFill>
                    <a:srgbClr val="FF0000"/>
                  </a:solidFill>
                  <a:effectLst>
                    <a:outerShdw blurRad="38100" dist="38100" dir="2700000" algn="tl">
                      <a:srgbClr val="000000">
                        <a:alpha val="43137"/>
                      </a:srgbClr>
                    </a:outerShdw>
                  </a:effectLst>
                  <a:latin typeface="Montserrat" panose="00000500000000000000" pitchFamily="2" charset="-18"/>
                </a:rPr>
                <a:t>C</a:t>
              </a:r>
            </a:p>
          </p:txBody>
        </p:sp>
      </p:grpSp>
      <p:grpSp>
        <p:nvGrpSpPr>
          <p:cNvPr id="9" name="Skupina 8">
            <a:extLst>
              <a:ext uri="{FF2B5EF4-FFF2-40B4-BE49-F238E27FC236}">
                <a16:creationId xmlns:a16="http://schemas.microsoft.com/office/drawing/2014/main" id="{795E8252-A5AA-343E-1517-4FAB51757FC8}"/>
              </a:ext>
            </a:extLst>
          </p:cNvPr>
          <p:cNvGrpSpPr/>
          <p:nvPr/>
        </p:nvGrpSpPr>
        <p:grpSpPr>
          <a:xfrm>
            <a:off x="4860585" y="2156559"/>
            <a:ext cx="2508521" cy="2470826"/>
            <a:chOff x="8352817" y="1023663"/>
            <a:chExt cx="2508521" cy="2470826"/>
          </a:xfrm>
        </p:grpSpPr>
        <p:sp>
          <p:nvSpPr>
            <p:cNvPr id="10" name="Elipsa 9">
              <a:extLst>
                <a:ext uri="{FF2B5EF4-FFF2-40B4-BE49-F238E27FC236}">
                  <a16:creationId xmlns:a16="http://schemas.microsoft.com/office/drawing/2014/main" id="{291D8AFD-1543-D86B-B15A-463AF9245AE7}"/>
                </a:ext>
              </a:extLst>
            </p:cNvPr>
            <p:cNvSpPr/>
            <p:nvPr/>
          </p:nvSpPr>
          <p:spPr>
            <a:xfrm>
              <a:off x="8352817" y="1023663"/>
              <a:ext cx="2508521" cy="2470826"/>
            </a:xfrm>
            <a:prstGeom prst="ellipse">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1" name="PoljeZBesedilom 10">
              <a:extLst>
                <a:ext uri="{FF2B5EF4-FFF2-40B4-BE49-F238E27FC236}">
                  <a16:creationId xmlns:a16="http://schemas.microsoft.com/office/drawing/2014/main" id="{6A7BE99E-8BDE-DA7C-71DD-18D204F7DFFD}"/>
                </a:ext>
              </a:extLst>
            </p:cNvPr>
            <p:cNvSpPr txBox="1"/>
            <p:nvPr/>
          </p:nvSpPr>
          <p:spPr>
            <a:xfrm>
              <a:off x="8455768" y="2073373"/>
              <a:ext cx="2405570" cy="738664"/>
            </a:xfrm>
            <a:prstGeom prst="rect">
              <a:avLst/>
            </a:prstGeom>
            <a:noFill/>
          </p:spPr>
          <p:txBody>
            <a:bodyPr wrap="square">
              <a:spAutoFit/>
            </a:bodyPr>
            <a:lstStyle/>
            <a:p>
              <a:pPr algn="ctr">
                <a:buNone/>
              </a:pPr>
              <a:r>
                <a:rPr lang="sl-SI" sz="1400" b="1" dirty="0">
                  <a:solidFill>
                    <a:schemeClr val="bg1"/>
                  </a:solidFill>
                </a:rPr>
                <a:t>4. Uresničitev načrtov</a:t>
              </a:r>
            </a:p>
            <a:p>
              <a:pPr algn="ctr">
                <a:buNone/>
              </a:pPr>
              <a:r>
                <a:rPr lang="sl-SI" sz="1400" dirty="0">
                  <a:solidFill>
                    <a:schemeClr val="bg1"/>
                  </a:solidFill>
                </a:rPr>
                <a:t>Pomaga razviti neodvisnost, predanost in vztrajnost.</a:t>
              </a:r>
            </a:p>
          </p:txBody>
        </p:sp>
        <p:sp>
          <p:nvSpPr>
            <p:cNvPr id="12" name="PoljeZBesedilom 11">
              <a:extLst>
                <a:ext uri="{FF2B5EF4-FFF2-40B4-BE49-F238E27FC236}">
                  <a16:creationId xmlns:a16="http://schemas.microsoft.com/office/drawing/2014/main" id="{24E1FBDF-F2F8-7692-CCB6-B2CB685378A6}"/>
                </a:ext>
              </a:extLst>
            </p:cNvPr>
            <p:cNvSpPr txBox="1"/>
            <p:nvPr/>
          </p:nvSpPr>
          <p:spPr>
            <a:xfrm>
              <a:off x="9247255" y="1089152"/>
              <a:ext cx="740720" cy="1015663"/>
            </a:xfrm>
            <a:prstGeom prst="rect">
              <a:avLst/>
            </a:prstGeom>
            <a:noFill/>
          </p:spPr>
          <p:txBody>
            <a:bodyPr wrap="square" rtlCol="0">
              <a:spAutoFit/>
            </a:bodyPr>
            <a:lstStyle/>
            <a:p>
              <a:pPr algn="ctr"/>
              <a:r>
                <a:rPr lang="sl-SI" sz="6000" b="1" dirty="0">
                  <a:solidFill>
                    <a:srgbClr val="FF0000"/>
                  </a:solidFill>
                  <a:effectLst>
                    <a:outerShdw blurRad="38100" dist="38100" dir="2700000" algn="tl">
                      <a:srgbClr val="000000">
                        <a:alpha val="43137"/>
                      </a:srgbClr>
                    </a:outerShdw>
                  </a:effectLst>
                  <a:latin typeface="Montserrat" panose="00000500000000000000" pitchFamily="2" charset="-18"/>
                </a:rPr>
                <a:t>D</a:t>
              </a:r>
            </a:p>
          </p:txBody>
        </p:sp>
      </p:grpSp>
      <p:grpSp>
        <p:nvGrpSpPr>
          <p:cNvPr id="13" name="Skupina 12">
            <a:extLst>
              <a:ext uri="{FF2B5EF4-FFF2-40B4-BE49-F238E27FC236}">
                <a16:creationId xmlns:a16="http://schemas.microsoft.com/office/drawing/2014/main" id="{63A43415-9E5F-1AEB-A7CA-5A35FBDF085A}"/>
              </a:ext>
            </a:extLst>
          </p:cNvPr>
          <p:cNvGrpSpPr/>
          <p:nvPr/>
        </p:nvGrpSpPr>
        <p:grpSpPr>
          <a:xfrm>
            <a:off x="4860585" y="2135690"/>
            <a:ext cx="2757588" cy="2470826"/>
            <a:chOff x="7612097" y="3858636"/>
            <a:chExt cx="2757588" cy="2470826"/>
          </a:xfrm>
        </p:grpSpPr>
        <p:sp>
          <p:nvSpPr>
            <p:cNvPr id="14" name="Elipsa 13">
              <a:extLst>
                <a:ext uri="{FF2B5EF4-FFF2-40B4-BE49-F238E27FC236}">
                  <a16:creationId xmlns:a16="http://schemas.microsoft.com/office/drawing/2014/main" id="{0D6989E0-CF97-C736-D9E3-BBF507A37589}"/>
                </a:ext>
              </a:extLst>
            </p:cNvPr>
            <p:cNvSpPr/>
            <p:nvPr/>
          </p:nvSpPr>
          <p:spPr>
            <a:xfrm>
              <a:off x="7612097" y="3858636"/>
              <a:ext cx="2508521" cy="2470826"/>
            </a:xfrm>
            <a:prstGeom prst="ellipse">
              <a:avLst/>
            </a:prstGeom>
            <a:solidFill>
              <a:schemeClr val="tx2">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5" name="PoljeZBesedilom 14">
              <a:extLst>
                <a:ext uri="{FF2B5EF4-FFF2-40B4-BE49-F238E27FC236}">
                  <a16:creationId xmlns:a16="http://schemas.microsoft.com/office/drawing/2014/main" id="{364DAD7E-8AAD-D703-8D09-43007731C53A}"/>
                </a:ext>
              </a:extLst>
            </p:cNvPr>
            <p:cNvSpPr txBox="1"/>
            <p:nvPr/>
          </p:nvSpPr>
          <p:spPr>
            <a:xfrm>
              <a:off x="8124826" y="5247885"/>
              <a:ext cx="2244859" cy="369332"/>
            </a:xfrm>
            <a:prstGeom prst="rect">
              <a:avLst/>
            </a:prstGeom>
            <a:noFill/>
          </p:spPr>
          <p:txBody>
            <a:bodyPr wrap="square">
              <a:spAutoFit/>
            </a:bodyPr>
            <a:lstStyle/>
            <a:p>
              <a:pPr>
                <a:buNone/>
              </a:pPr>
              <a:r>
                <a:rPr lang="sl-SI" b="1" dirty="0">
                  <a:solidFill>
                    <a:schemeClr val="bg1"/>
                  </a:solidFill>
                </a:rPr>
                <a:t>5. Novi krog</a:t>
              </a:r>
            </a:p>
          </p:txBody>
        </p:sp>
        <p:sp>
          <p:nvSpPr>
            <p:cNvPr id="16" name="PoljeZBesedilom 15">
              <a:extLst>
                <a:ext uri="{FF2B5EF4-FFF2-40B4-BE49-F238E27FC236}">
                  <a16:creationId xmlns:a16="http://schemas.microsoft.com/office/drawing/2014/main" id="{C0D6E4F5-DB6D-E193-9841-EDACA857A701}"/>
                </a:ext>
              </a:extLst>
            </p:cNvPr>
            <p:cNvSpPr txBox="1"/>
            <p:nvPr/>
          </p:nvSpPr>
          <p:spPr>
            <a:xfrm>
              <a:off x="8455768" y="3969306"/>
              <a:ext cx="740720" cy="1015663"/>
            </a:xfrm>
            <a:prstGeom prst="rect">
              <a:avLst/>
            </a:prstGeom>
            <a:noFill/>
          </p:spPr>
          <p:txBody>
            <a:bodyPr wrap="square" rtlCol="0">
              <a:spAutoFit/>
            </a:bodyPr>
            <a:lstStyle/>
            <a:p>
              <a:pPr algn="ctr"/>
              <a:r>
                <a:rPr lang="sl-SI" sz="6000" b="1" dirty="0">
                  <a:solidFill>
                    <a:srgbClr val="FF0000"/>
                  </a:solidFill>
                  <a:effectLst>
                    <a:outerShdw blurRad="38100" dist="38100" dir="2700000" algn="tl">
                      <a:srgbClr val="000000">
                        <a:alpha val="43137"/>
                      </a:srgbClr>
                    </a:outerShdw>
                  </a:effectLst>
                  <a:latin typeface="Montserrat" panose="00000500000000000000" pitchFamily="2" charset="-18"/>
                </a:rPr>
                <a:t>E</a:t>
              </a:r>
            </a:p>
          </p:txBody>
        </p:sp>
      </p:grpSp>
      <p:grpSp>
        <p:nvGrpSpPr>
          <p:cNvPr id="35" name="Skupina 34">
            <a:extLst>
              <a:ext uri="{FF2B5EF4-FFF2-40B4-BE49-F238E27FC236}">
                <a16:creationId xmlns:a16="http://schemas.microsoft.com/office/drawing/2014/main" id="{CFB8F3ED-AB96-1B9D-BDE5-58CADA40554C}"/>
              </a:ext>
            </a:extLst>
          </p:cNvPr>
          <p:cNvGrpSpPr/>
          <p:nvPr/>
        </p:nvGrpSpPr>
        <p:grpSpPr>
          <a:xfrm>
            <a:off x="4446449" y="2107391"/>
            <a:ext cx="3256334" cy="2551371"/>
            <a:chOff x="219884" y="1902621"/>
            <a:chExt cx="3256334" cy="2551371"/>
          </a:xfrm>
        </p:grpSpPr>
        <p:sp>
          <p:nvSpPr>
            <p:cNvPr id="31" name="Elipsa 30">
              <a:extLst>
                <a:ext uri="{FF2B5EF4-FFF2-40B4-BE49-F238E27FC236}">
                  <a16:creationId xmlns:a16="http://schemas.microsoft.com/office/drawing/2014/main" id="{3D298D91-D514-1218-01E3-EBD810A685F0}"/>
                </a:ext>
              </a:extLst>
            </p:cNvPr>
            <p:cNvSpPr/>
            <p:nvPr/>
          </p:nvSpPr>
          <p:spPr>
            <a:xfrm>
              <a:off x="553768" y="1902621"/>
              <a:ext cx="2645212" cy="2551371"/>
            </a:xfrm>
            <a:prstGeom prst="ellipse">
              <a:avLst/>
            </a:prstGeom>
            <a:solidFill>
              <a:srgbClr val="F0F8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4" name="PoljeZBesedilom 3">
              <a:extLst>
                <a:ext uri="{FF2B5EF4-FFF2-40B4-BE49-F238E27FC236}">
                  <a16:creationId xmlns:a16="http://schemas.microsoft.com/office/drawing/2014/main" id="{12DC59A5-1B8B-3FAE-0DA0-3013702AE86B}"/>
                </a:ext>
              </a:extLst>
            </p:cNvPr>
            <p:cNvSpPr txBox="1"/>
            <p:nvPr/>
          </p:nvSpPr>
          <p:spPr>
            <a:xfrm>
              <a:off x="219884" y="2687422"/>
              <a:ext cx="3256334" cy="1200329"/>
            </a:xfrm>
            <a:prstGeom prst="rect">
              <a:avLst/>
            </a:prstGeom>
            <a:noFill/>
          </p:spPr>
          <p:txBody>
            <a:bodyPr wrap="square">
              <a:spAutoFit/>
            </a:bodyPr>
            <a:lstStyle/>
            <a:p>
              <a:pPr algn="ctr"/>
              <a:r>
                <a:rPr lang="sl-SI" sz="3600" dirty="0">
                  <a:solidFill>
                    <a:srgbClr val="007C92"/>
                  </a:solidFill>
                  <a:effectLst>
                    <a:outerShdw blurRad="38100" dist="38100" dir="2700000" algn="tl">
                      <a:srgbClr val="000000">
                        <a:alpha val="43137"/>
                      </a:srgbClr>
                    </a:outerShdw>
                  </a:effectLst>
                </a:rPr>
                <a:t>Projektni </a:t>
              </a:r>
            </a:p>
            <a:p>
              <a:pPr algn="ctr"/>
              <a:r>
                <a:rPr lang="sl-SI" sz="3600" dirty="0">
                  <a:solidFill>
                    <a:srgbClr val="007C92"/>
                  </a:solidFill>
                  <a:effectLst>
                    <a:outerShdw blurRad="38100" dist="38100" dir="2700000" algn="tl">
                      <a:srgbClr val="000000">
                        <a:alpha val="43137"/>
                      </a:srgbClr>
                    </a:outerShdw>
                  </a:effectLst>
                </a:rPr>
                <a:t>krog</a:t>
              </a:r>
            </a:p>
          </p:txBody>
        </p:sp>
      </p:grpSp>
      <p:sp>
        <p:nvSpPr>
          <p:cNvPr id="33" name="TextBox 6">
            <a:extLst>
              <a:ext uri="{FF2B5EF4-FFF2-40B4-BE49-F238E27FC236}">
                <a16:creationId xmlns:a16="http://schemas.microsoft.com/office/drawing/2014/main" id="{4F444758-81F8-9D33-C7E6-3A99C6B501B3}"/>
              </a:ext>
            </a:extLst>
          </p:cNvPr>
          <p:cNvSpPr txBox="1"/>
          <p:nvPr/>
        </p:nvSpPr>
        <p:spPr>
          <a:xfrm>
            <a:off x="893322" y="604174"/>
            <a:ext cx="7614070" cy="936975"/>
          </a:xfrm>
          <a:prstGeom prst="rect">
            <a:avLst/>
          </a:prstGeom>
          <a:noFill/>
        </p:spPr>
        <p:txBody>
          <a:bodyPr wrap="square" rtlCol="0">
            <a:noAutofit/>
          </a:bodyPr>
          <a:lstStyle/>
          <a:p>
            <a:pPr marL="0" algn="l">
              <a:buNone/>
            </a:pPr>
            <a:r>
              <a:rPr lang="sl-SI" sz="3600" b="1" noProof="0" dirty="0">
                <a:solidFill>
                  <a:srgbClr val="0070C0"/>
                </a:solidFill>
                <a:effectLst/>
              </a:rPr>
              <a:t>Projektno učenje </a:t>
            </a:r>
            <a:endParaRPr lang="sl-SI" sz="3600" b="1" noProof="0" dirty="0">
              <a:solidFill>
                <a:srgbClr val="0070C0"/>
              </a:solidFill>
            </a:endParaRPr>
          </a:p>
        </p:txBody>
      </p:sp>
    </p:spTree>
    <p:extLst>
      <p:ext uri="{BB962C8B-B14F-4D97-AF65-F5344CB8AC3E}">
        <p14:creationId xmlns:p14="http://schemas.microsoft.com/office/powerpoint/2010/main" val="2801141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1A0"/>
        </a:solidFill>
        <a:effectLst/>
      </p:bgPr>
    </p:bg>
    <p:spTree>
      <p:nvGrpSpPr>
        <p:cNvPr id="1" name=""/>
        <p:cNvGrpSpPr/>
        <p:nvPr/>
      </p:nvGrpSpPr>
      <p:grpSpPr>
        <a:xfrm>
          <a:off x="0" y="0"/>
          <a:ext cx="0" cy="0"/>
          <a:chOff x="0" y="0"/>
          <a:chExt cx="0" cy="0"/>
        </a:xfrm>
      </p:grpSpPr>
      <p:sp>
        <p:nvSpPr>
          <p:cNvPr id="5" name="PoljeZBesedilom 4">
            <a:extLst>
              <a:ext uri="{FF2B5EF4-FFF2-40B4-BE49-F238E27FC236}">
                <a16:creationId xmlns:a16="http://schemas.microsoft.com/office/drawing/2014/main" id="{566C8B9E-69EF-1483-8D43-E3102F90D8CB}"/>
              </a:ext>
            </a:extLst>
          </p:cNvPr>
          <p:cNvSpPr txBox="1"/>
          <p:nvPr/>
        </p:nvSpPr>
        <p:spPr>
          <a:xfrm>
            <a:off x="4353877" y="3068831"/>
            <a:ext cx="3256334" cy="1200329"/>
          </a:xfrm>
          <a:prstGeom prst="rect">
            <a:avLst/>
          </a:prstGeom>
          <a:noFill/>
        </p:spPr>
        <p:txBody>
          <a:bodyPr wrap="square">
            <a:spAutoFit/>
          </a:bodyPr>
          <a:lstStyle/>
          <a:p>
            <a:pPr algn="ctr"/>
            <a:r>
              <a:rPr lang="sl-SI" sz="3600" dirty="0">
                <a:solidFill>
                  <a:srgbClr val="007C92"/>
                </a:solidFill>
                <a:effectLst>
                  <a:outerShdw blurRad="38100" dist="38100" dir="2700000" algn="tl">
                    <a:srgbClr val="000000">
                      <a:alpha val="43137"/>
                    </a:srgbClr>
                  </a:outerShdw>
                </a:effectLst>
              </a:rPr>
              <a:t>Projektni </a:t>
            </a:r>
          </a:p>
          <a:p>
            <a:pPr algn="ctr"/>
            <a:r>
              <a:rPr lang="sl-SI" sz="3600" dirty="0">
                <a:solidFill>
                  <a:srgbClr val="007C92"/>
                </a:solidFill>
                <a:effectLst>
                  <a:outerShdw blurRad="38100" dist="38100" dir="2700000" algn="tl">
                    <a:srgbClr val="000000">
                      <a:alpha val="43137"/>
                    </a:srgbClr>
                  </a:outerShdw>
                </a:effectLst>
              </a:rPr>
              <a:t>krog</a:t>
            </a:r>
          </a:p>
        </p:txBody>
      </p:sp>
      <p:grpSp>
        <p:nvGrpSpPr>
          <p:cNvPr id="28" name="Skupina 27">
            <a:extLst>
              <a:ext uri="{FF2B5EF4-FFF2-40B4-BE49-F238E27FC236}">
                <a16:creationId xmlns:a16="http://schemas.microsoft.com/office/drawing/2014/main" id="{08072030-A2BB-060D-5437-B3DA77432D8C}"/>
              </a:ext>
            </a:extLst>
          </p:cNvPr>
          <p:cNvGrpSpPr/>
          <p:nvPr/>
        </p:nvGrpSpPr>
        <p:grpSpPr>
          <a:xfrm>
            <a:off x="4772805" y="242686"/>
            <a:ext cx="2508521" cy="2489528"/>
            <a:chOff x="457199" y="415798"/>
            <a:chExt cx="2508521" cy="2489528"/>
          </a:xfrm>
          <a:solidFill>
            <a:schemeClr val="accent5">
              <a:lumMod val="40000"/>
              <a:lumOff val="60000"/>
            </a:schemeClr>
          </a:solidFill>
        </p:grpSpPr>
        <p:sp>
          <p:nvSpPr>
            <p:cNvPr id="6" name="Elipsa 5">
              <a:extLst>
                <a:ext uri="{FF2B5EF4-FFF2-40B4-BE49-F238E27FC236}">
                  <a16:creationId xmlns:a16="http://schemas.microsoft.com/office/drawing/2014/main" id="{63632CEB-F5A5-F7AE-0353-B8272AB56877}"/>
                </a:ext>
              </a:extLst>
            </p:cNvPr>
            <p:cNvSpPr/>
            <p:nvPr/>
          </p:nvSpPr>
          <p:spPr>
            <a:xfrm>
              <a:off x="457199" y="434500"/>
              <a:ext cx="2508521" cy="2470826"/>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8" name="PoljeZBesedilom 7">
              <a:extLst>
                <a:ext uri="{FF2B5EF4-FFF2-40B4-BE49-F238E27FC236}">
                  <a16:creationId xmlns:a16="http://schemas.microsoft.com/office/drawing/2014/main" id="{2F6B22D7-FDB3-6B63-D67F-7D07107D1C07}"/>
                </a:ext>
              </a:extLst>
            </p:cNvPr>
            <p:cNvSpPr txBox="1"/>
            <p:nvPr/>
          </p:nvSpPr>
          <p:spPr>
            <a:xfrm>
              <a:off x="539883" y="1206786"/>
              <a:ext cx="2380846" cy="1384995"/>
            </a:xfrm>
            <a:prstGeom prst="rect">
              <a:avLst/>
            </a:prstGeom>
            <a:noFill/>
          </p:spPr>
          <p:txBody>
            <a:bodyPr wrap="square">
              <a:spAutoFit/>
            </a:bodyPr>
            <a:lstStyle/>
            <a:p>
              <a:pPr algn="ctr"/>
              <a:r>
                <a:rPr lang="sl-SI" sz="1400" b="1" dirty="0">
                  <a:solidFill>
                    <a:schemeClr val="bg1"/>
                  </a:solidFill>
                </a:rPr>
                <a:t>1. Oblikovanje vprašanj</a:t>
              </a:r>
            </a:p>
            <a:p>
              <a:pPr algn="ctr"/>
              <a:r>
                <a:rPr lang="sl-SI" sz="1400" dirty="0">
                  <a:solidFill>
                    <a:schemeClr val="bg1"/>
                  </a:solidFill>
                </a:rPr>
                <a:t>Pomaga razviti samozavest, iniciativnost, motivacijo, samozavedanje in sposobnost prepoznavanja priložnosti.</a:t>
              </a:r>
            </a:p>
          </p:txBody>
        </p:sp>
        <p:sp>
          <p:nvSpPr>
            <p:cNvPr id="23" name="PoljeZBesedilom 22">
              <a:extLst>
                <a:ext uri="{FF2B5EF4-FFF2-40B4-BE49-F238E27FC236}">
                  <a16:creationId xmlns:a16="http://schemas.microsoft.com/office/drawing/2014/main" id="{CC5A7F10-1820-058B-EC0B-E0C462E15EA9}"/>
                </a:ext>
              </a:extLst>
            </p:cNvPr>
            <p:cNvSpPr txBox="1"/>
            <p:nvPr/>
          </p:nvSpPr>
          <p:spPr>
            <a:xfrm>
              <a:off x="1330562" y="415798"/>
              <a:ext cx="740720" cy="1015663"/>
            </a:xfrm>
            <a:prstGeom prst="rect">
              <a:avLst/>
            </a:prstGeom>
            <a:noFill/>
          </p:spPr>
          <p:txBody>
            <a:bodyPr wrap="square" rtlCol="0">
              <a:spAutoFit/>
            </a:bodyPr>
            <a:lstStyle/>
            <a:p>
              <a:pPr algn="ctr"/>
              <a:r>
                <a:rPr lang="sl-SI" sz="6000" b="1" dirty="0">
                  <a:solidFill>
                    <a:srgbClr val="FF0000"/>
                  </a:solidFill>
                  <a:effectLst>
                    <a:outerShdw blurRad="38100" dist="38100" dir="2700000" algn="tl">
                      <a:srgbClr val="000000">
                        <a:alpha val="43137"/>
                      </a:srgbClr>
                    </a:outerShdw>
                  </a:effectLst>
                  <a:latin typeface="Montserrat" panose="00000500000000000000" pitchFamily="2" charset="-18"/>
                </a:rPr>
                <a:t>A</a:t>
              </a:r>
            </a:p>
          </p:txBody>
        </p:sp>
      </p:grpSp>
      <p:grpSp>
        <p:nvGrpSpPr>
          <p:cNvPr id="31" name="Skupina 30">
            <a:extLst>
              <a:ext uri="{FF2B5EF4-FFF2-40B4-BE49-F238E27FC236}">
                <a16:creationId xmlns:a16="http://schemas.microsoft.com/office/drawing/2014/main" id="{6FEFE53C-B4D7-FC90-5E46-E5A5A61DE0E0}"/>
              </a:ext>
            </a:extLst>
          </p:cNvPr>
          <p:cNvGrpSpPr/>
          <p:nvPr/>
        </p:nvGrpSpPr>
        <p:grpSpPr>
          <a:xfrm>
            <a:off x="3175143" y="4125786"/>
            <a:ext cx="2508521" cy="2470826"/>
            <a:chOff x="8352817" y="1023663"/>
            <a:chExt cx="2508521" cy="2470826"/>
          </a:xfrm>
          <a:solidFill>
            <a:srgbClr val="0070C0"/>
          </a:solidFill>
        </p:grpSpPr>
        <p:sp>
          <p:nvSpPr>
            <p:cNvPr id="11" name="Elipsa 10">
              <a:extLst>
                <a:ext uri="{FF2B5EF4-FFF2-40B4-BE49-F238E27FC236}">
                  <a16:creationId xmlns:a16="http://schemas.microsoft.com/office/drawing/2014/main" id="{0FD3F03E-4DBE-E00F-ED66-42248B458FDA}"/>
                </a:ext>
              </a:extLst>
            </p:cNvPr>
            <p:cNvSpPr/>
            <p:nvPr/>
          </p:nvSpPr>
          <p:spPr>
            <a:xfrm>
              <a:off x="8352817" y="1023663"/>
              <a:ext cx="2508521" cy="2470826"/>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0" name="PoljeZBesedilom 19">
              <a:extLst>
                <a:ext uri="{FF2B5EF4-FFF2-40B4-BE49-F238E27FC236}">
                  <a16:creationId xmlns:a16="http://schemas.microsoft.com/office/drawing/2014/main" id="{A1AE60DF-9B1A-4AFD-F834-D9CD829674B1}"/>
                </a:ext>
              </a:extLst>
            </p:cNvPr>
            <p:cNvSpPr txBox="1"/>
            <p:nvPr/>
          </p:nvSpPr>
          <p:spPr>
            <a:xfrm>
              <a:off x="8455768" y="2073373"/>
              <a:ext cx="2405570" cy="738664"/>
            </a:xfrm>
            <a:prstGeom prst="rect">
              <a:avLst/>
            </a:prstGeom>
            <a:noFill/>
          </p:spPr>
          <p:txBody>
            <a:bodyPr wrap="square">
              <a:spAutoFit/>
            </a:bodyPr>
            <a:lstStyle/>
            <a:p>
              <a:pPr algn="ctr">
                <a:buNone/>
              </a:pPr>
              <a:r>
                <a:rPr lang="sl-SI" sz="1400" b="1" dirty="0">
                  <a:solidFill>
                    <a:schemeClr val="bg1"/>
                  </a:solidFill>
                </a:rPr>
                <a:t>4. Uresničitev načrtov</a:t>
              </a:r>
            </a:p>
            <a:p>
              <a:pPr algn="ctr">
                <a:buNone/>
              </a:pPr>
              <a:r>
                <a:rPr lang="sl-SI" sz="1400" dirty="0">
                  <a:solidFill>
                    <a:schemeClr val="bg1"/>
                  </a:solidFill>
                </a:rPr>
                <a:t>Pomaga razviti neodvisnost, predanost in vztrajnost.</a:t>
              </a:r>
            </a:p>
          </p:txBody>
        </p:sp>
        <p:sp>
          <p:nvSpPr>
            <p:cNvPr id="24" name="PoljeZBesedilom 23">
              <a:extLst>
                <a:ext uri="{FF2B5EF4-FFF2-40B4-BE49-F238E27FC236}">
                  <a16:creationId xmlns:a16="http://schemas.microsoft.com/office/drawing/2014/main" id="{51FB1D07-A56F-5683-DADA-80B776EBD598}"/>
                </a:ext>
              </a:extLst>
            </p:cNvPr>
            <p:cNvSpPr txBox="1"/>
            <p:nvPr/>
          </p:nvSpPr>
          <p:spPr>
            <a:xfrm>
              <a:off x="9247255" y="1089152"/>
              <a:ext cx="740720" cy="1015663"/>
            </a:xfrm>
            <a:prstGeom prst="rect">
              <a:avLst/>
            </a:prstGeom>
            <a:grpFill/>
          </p:spPr>
          <p:txBody>
            <a:bodyPr wrap="square" rtlCol="0">
              <a:spAutoFit/>
            </a:bodyPr>
            <a:lstStyle/>
            <a:p>
              <a:pPr algn="ctr"/>
              <a:r>
                <a:rPr lang="sl-SI" sz="6000" b="1" dirty="0">
                  <a:solidFill>
                    <a:srgbClr val="FF0000"/>
                  </a:solidFill>
                  <a:effectLst>
                    <a:outerShdw blurRad="38100" dist="38100" dir="2700000" algn="tl">
                      <a:srgbClr val="000000">
                        <a:alpha val="43137"/>
                      </a:srgbClr>
                    </a:outerShdw>
                  </a:effectLst>
                  <a:latin typeface="Montserrat" panose="00000500000000000000" pitchFamily="2" charset="-18"/>
                </a:rPr>
                <a:t>D</a:t>
              </a:r>
            </a:p>
          </p:txBody>
        </p:sp>
      </p:grpSp>
      <p:grpSp>
        <p:nvGrpSpPr>
          <p:cNvPr id="32" name="Skupina 31">
            <a:extLst>
              <a:ext uri="{FF2B5EF4-FFF2-40B4-BE49-F238E27FC236}">
                <a16:creationId xmlns:a16="http://schemas.microsoft.com/office/drawing/2014/main" id="{B20FF251-45F1-31B4-2267-1167838859F8}"/>
              </a:ext>
            </a:extLst>
          </p:cNvPr>
          <p:cNvGrpSpPr/>
          <p:nvPr/>
        </p:nvGrpSpPr>
        <p:grpSpPr>
          <a:xfrm>
            <a:off x="1884590" y="1308563"/>
            <a:ext cx="2757588" cy="2470826"/>
            <a:chOff x="7612097" y="3858636"/>
            <a:chExt cx="2757588" cy="2470826"/>
          </a:xfrm>
          <a:solidFill>
            <a:srgbClr val="0040C0"/>
          </a:solidFill>
        </p:grpSpPr>
        <p:sp>
          <p:nvSpPr>
            <p:cNvPr id="13" name="Elipsa 12">
              <a:extLst>
                <a:ext uri="{FF2B5EF4-FFF2-40B4-BE49-F238E27FC236}">
                  <a16:creationId xmlns:a16="http://schemas.microsoft.com/office/drawing/2014/main" id="{E4FF489A-DCAD-AC58-905F-D7A3A3BF5F98}"/>
                </a:ext>
              </a:extLst>
            </p:cNvPr>
            <p:cNvSpPr/>
            <p:nvPr/>
          </p:nvSpPr>
          <p:spPr>
            <a:xfrm>
              <a:off x="7612097" y="3858636"/>
              <a:ext cx="2508521" cy="2470826"/>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2" name="PoljeZBesedilom 21">
              <a:extLst>
                <a:ext uri="{FF2B5EF4-FFF2-40B4-BE49-F238E27FC236}">
                  <a16:creationId xmlns:a16="http://schemas.microsoft.com/office/drawing/2014/main" id="{27911155-21F3-DCA5-9BCD-3FDF97F15FEE}"/>
                </a:ext>
              </a:extLst>
            </p:cNvPr>
            <p:cNvSpPr txBox="1"/>
            <p:nvPr/>
          </p:nvSpPr>
          <p:spPr>
            <a:xfrm>
              <a:off x="8124826" y="5247885"/>
              <a:ext cx="2244859" cy="369332"/>
            </a:xfrm>
            <a:prstGeom prst="rect">
              <a:avLst/>
            </a:prstGeom>
            <a:noFill/>
          </p:spPr>
          <p:txBody>
            <a:bodyPr wrap="square">
              <a:spAutoFit/>
            </a:bodyPr>
            <a:lstStyle/>
            <a:p>
              <a:pPr>
                <a:buNone/>
              </a:pPr>
              <a:r>
                <a:rPr lang="sl-SI" b="1" dirty="0">
                  <a:solidFill>
                    <a:schemeClr val="bg1"/>
                  </a:solidFill>
                </a:rPr>
                <a:t>5. Novi krog</a:t>
              </a:r>
            </a:p>
          </p:txBody>
        </p:sp>
        <p:sp>
          <p:nvSpPr>
            <p:cNvPr id="25" name="PoljeZBesedilom 24">
              <a:extLst>
                <a:ext uri="{FF2B5EF4-FFF2-40B4-BE49-F238E27FC236}">
                  <a16:creationId xmlns:a16="http://schemas.microsoft.com/office/drawing/2014/main" id="{F60A5BCE-01A9-55E0-E138-746D32108BB6}"/>
                </a:ext>
              </a:extLst>
            </p:cNvPr>
            <p:cNvSpPr txBox="1"/>
            <p:nvPr/>
          </p:nvSpPr>
          <p:spPr>
            <a:xfrm>
              <a:off x="8455768" y="3969306"/>
              <a:ext cx="740720" cy="1015663"/>
            </a:xfrm>
            <a:prstGeom prst="rect">
              <a:avLst/>
            </a:prstGeom>
            <a:grpFill/>
          </p:spPr>
          <p:txBody>
            <a:bodyPr wrap="square" rtlCol="0">
              <a:spAutoFit/>
            </a:bodyPr>
            <a:lstStyle/>
            <a:p>
              <a:pPr algn="ctr"/>
              <a:r>
                <a:rPr lang="sl-SI" sz="6000" b="1" dirty="0">
                  <a:solidFill>
                    <a:srgbClr val="FF0000"/>
                  </a:solidFill>
                  <a:effectLst>
                    <a:outerShdw blurRad="38100" dist="38100" dir="2700000" algn="tl">
                      <a:srgbClr val="000000">
                        <a:alpha val="43137"/>
                      </a:srgbClr>
                    </a:outerShdw>
                  </a:effectLst>
                  <a:latin typeface="Montserrat" panose="00000500000000000000" pitchFamily="2" charset="-18"/>
                </a:rPr>
                <a:t>E</a:t>
              </a:r>
            </a:p>
          </p:txBody>
        </p:sp>
      </p:grpSp>
      <p:grpSp>
        <p:nvGrpSpPr>
          <p:cNvPr id="29" name="Skupina 28">
            <a:extLst>
              <a:ext uri="{FF2B5EF4-FFF2-40B4-BE49-F238E27FC236}">
                <a16:creationId xmlns:a16="http://schemas.microsoft.com/office/drawing/2014/main" id="{91BF4B28-ED53-4078-35C7-1173ED1352F4}"/>
              </a:ext>
            </a:extLst>
          </p:cNvPr>
          <p:cNvGrpSpPr/>
          <p:nvPr/>
        </p:nvGrpSpPr>
        <p:grpSpPr>
          <a:xfrm>
            <a:off x="7830363" y="1254577"/>
            <a:ext cx="2508521" cy="2576399"/>
            <a:chOff x="1647621" y="3439175"/>
            <a:chExt cx="2508521" cy="2576399"/>
          </a:xfrm>
          <a:solidFill>
            <a:srgbClr val="57D3FF"/>
          </a:solidFill>
        </p:grpSpPr>
        <p:sp>
          <p:nvSpPr>
            <p:cNvPr id="9" name="Elipsa 8">
              <a:extLst>
                <a:ext uri="{FF2B5EF4-FFF2-40B4-BE49-F238E27FC236}">
                  <a16:creationId xmlns:a16="http://schemas.microsoft.com/office/drawing/2014/main" id="{BE460AE1-C5B9-94B1-84AE-5879DB4B9108}"/>
                </a:ext>
              </a:extLst>
            </p:cNvPr>
            <p:cNvSpPr/>
            <p:nvPr/>
          </p:nvSpPr>
          <p:spPr>
            <a:xfrm>
              <a:off x="1647621" y="3544748"/>
              <a:ext cx="2508521" cy="2470826"/>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6" name="PoljeZBesedilom 15">
              <a:extLst>
                <a:ext uri="{FF2B5EF4-FFF2-40B4-BE49-F238E27FC236}">
                  <a16:creationId xmlns:a16="http://schemas.microsoft.com/office/drawing/2014/main" id="{081A47D2-842F-9422-80C4-1FAB32CFC59C}"/>
                </a:ext>
              </a:extLst>
            </p:cNvPr>
            <p:cNvSpPr txBox="1"/>
            <p:nvPr/>
          </p:nvSpPr>
          <p:spPr>
            <a:xfrm>
              <a:off x="2090230" y="4401551"/>
              <a:ext cx="1660998" cy="1384995"/>
            </a:xfrm>
            <a:prstGeom prst="rect">
              <a:avLst/>
            </a:prstGeom>
            <a:noFill/>
          </p:spPr>
          <p:txBody>
            <a:bodyPr wrap="square">
              <a:spAutoFit/>
            </a:bodyPr>
            <a:lstStyle/>
            <a:p>
              <a:pPr algn="ctr">
                <a:buNone/>
              </a:pPr>
              <a:r>
                <a:rPr lang="sl-SI" sz="1400" b="1" dirty="0">
                  <a:solidFill>
                    <a:schemeClr val="bg1"/>
                  </a:solidFill>
                </a:rPr>
                <a:t>2. Iskanje zamisli</a:t>
              </a:r>
            </a:p>
            <a:p>
              <a:pPr algn="ctr"/>
              <a:r>
                <a:rPr lang="sl-SI" sz="1400" dirty="0">
                  <a:solidFill>
                    <a:schemeClr val="bg1"/>
                  </a:solidFill>
                </a:rPr>
                <a:t>Pomaga razviti ustvarjalnost ter spretnost iskanja in raziskovanja priložnosti.</a:t>
              </a:r>
            </a:p>
          </p:txBody>
        </p:sp>
        <p:sp>
          <p:nvSpPr>
            <p:cNvPr id="26" name="PoljeZBesedilom 25">
              <a:extLst>
                <a:ext uri="{FF2B5EF4-FFF2-40B4-BE49-F238E27FC236}">
                  <a16:creationId xmlns:a16="http://schemas.microsoft.com/office/drawing/2014/main" id="{096D3A90-3710-45EB-249C-A58C6889EBC4}"/>
                </a:ext>
              </a:extLst>
            </p:cNvPr>
            <p:cNvSpPr txBox="1"/>
            <p:nvPr/>
          </p:nvSpPr>
          <p:spPr>
            <a:xfrm>
              <a:off x="2550369" y="3439175"/>
              <a:ext cx="740720" cy="1015663"/>
            </a:xfrm>
            <a:prstGeom prst="rect">
              <a:avLst/>
            </a:prstGeom>
            <a:noFill/>
          </p:spPr>
          <p:txBody>
            <a:bodyPr wrap="square" rtlCol="0">
              <a:spAutoFit/>
            </a:bodyPr>
            <a:lstStyle/>
            <a:p>
              <a:pPr algn="ctr"/>
              <a:r>
                <a:rPr lang="sl-SI" sz="6000" b="1" dirty="0">
                  <a:solidFill>
                    <a:srgbClr val="FF0000"/>
                  </a:solidFill>
                  <a:effectLst>
                    <a:outerShdw blurRad="38100" dist="38100" dir="2700000" algn="tl">
                      <a:srgbClr val="000000">
                        <a:alpha val="43137"/>
                      </a:srgbClr>
                    </a:outerShdw>
                  </a:effectLst>
                  <a:latin typeface="Montserrat" panose="00000500000000000000" pitchFamily="2" charset="-18"/>
                </a:rPr>
                <a:t>B</a:t>
              </a:r>
            </a:p>
          </p:txBody>
        </p:sp>
      </p:grpSp>
      <p:grpSp>
        <p:nvGrpSpPr>
          <p:cNvPr id="30" name="Skupina 29">
            <a:extLst>
              <a:ext uri="{FF2B5EF4-FFF2-40B4-BE49-F238E27FC236}">
                <a16:creationId xmlns:a16="http://schemas.microsoft.com/office/drawing/2014/main" id="{401D58DE-5633-AA19-DAFC-BCD120215A7C}"/>
              </a:ext>
            </a:extLst>
          </p:cNvPr>
          <p:cNvGrpSpPr/>
          <p:nvPr/>
        </p:nvGrpSpPr>
        <p:grpSpPr>
          <a:xfrm>
            <a:off x="6508337" y="4106893"/>
            <a:ext cx="2508521" cy="2470826"/>
            <a:chOff x="4405008" y="2193587"/>
            <a:chExt cx="2508521" cy="2470826"/>
          </a:xfrm>
        </p:grpSpPr>
        <p:sp>
          <p:nvSpPr>
            <p:cNvPr id="12" name="Elipsa 11">
              <a:extLst>
                <a:ext uri="{FF2B5EF4-FFF2-40B4-BE49-F238E27FC236}">
                  <a16:creationId xmlns:a16="http://schemas.microsoft.com/office/drawing/2014/main" id="{F7FA7C35-FC4D-9205-5471-EE8A4F4B602E}"/>
                </a:ext>
              </a:extLst>
            </p:cNvPr>
            <p:cNvSpPr/>
            <p:nvPr/>
          </p:nvSpPr>
          <p:spPr>
            <a:xfrm>
              <a:off x="4405008" y="2193587"/>
              <a:ext cx="2508521" cy="2470826"/>
            </a:xfrm>
            <a:prstGeom prst="ellipse">
              <a:avLst/>
            </a:prstGeom>
            <a:solidFill>
              <a:srgbClr val="11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8" name="PoljeZBesedilom 17">
              <a:extLst>
                <a:ext uri="{FF2B5EF4-FFF2-40B4-BE49-F238E27FC236}">
                  <a16:creationId xmlns:a16="http://schemas.microsoft.com/office/drawing/2014/main" id="{6655FE4E-FF2F-C516-60E8-F817EF028D36}"/>
                </a:ext>
              </a:extLst>
            </p:cNvPr>
            <p:cNvSpPr txBox="1"/>
            <p:nvPr/>
          </p:nvSpPr>
          <p:spPr>
            <a:xfrm>
              <a:off x="4609896" y="3207365"/>
              <a:ext cx="2098743" cy="954107"/>
            </a:xfrm>
            <a:prstGeom prst="rect">
              <a:avLst/>
            </a:prstGeom>
            <a:noFill/>
          </p:spPr>
          <p:txBody>
            <a:bodyPr wrap="square">
              <a:spAutoFit/>
            </a:bodyPr>
            <a:lstStyle/>
            <a:p>
              <a:pPr algn="ctr">
                <a:buNone/>
              </a:pPr>
              <a:r>
                <a:rPr lang="sl-SI" sz="1400" b="1" dirty="0">
                  <a:solidFill>
                    <a:schemeClr val="bg1"/>
                  </a:solidFill>
                </a:rPr>
                <a:t>3. Načrtovanje</a:t>
              </a:r>
            </a:p>
            <a:p>
              <a:pPr algn="ctr"/>
              <a:r>
                <a:rPr lang="sl-SI" sz="1400" dirty="0">
                  <a:solidFill>
                    <a:schemeClr val="bg1"/>
                  </a:solidFill>
                </a:rPr>
                <a:t>Pomaga razviti spretnost načrtovanja, pogajanja in reševanja problemov.</a:t>
              </a:r>
            </a:p>
          </p:txBody>
        </p:sp>
        <p:sp>
          <p:nvSpPr>
            <p:cNvPr id="27" name="PoljeZBesedilom 26">
              <a:extLst>
                <a:ext uri="{FF2B5EF4-FFF2-40B4-BE49-F238E27FC236}">
                  <a16:creationId xmlns:a16="http://schemas.microsoft.com/office/drawing/2014/main" id="{EB545326-673A-B0AC-0C86-C29804E5F4AC}"/>
                </a:ext>
              </a:extLst>
            </p:cNvPr>
            <p:cNvSpPr txBox="1"/>
            <p:nvPr/>
          </p:nvSpPr>
          <p:spPr>
            <a:xfrm>
              <a:off x="5288907" y="2202811"/>
              <a:ext cx="740720" cy="1015663"/>
            </a:xfrm>
            <a:prstGeom prst="rect">
              <a:avLst/>
            </a:prstGeom>
            <a:noFill/>
          </p:spPr>
          <p:txBody>
            <a:bodyPr wrap="square" rtlCol="0">
              <a:spAutoFit/>
            </a:bodyPr>
            <a:lstStyle/>
            <a:p>
              <a:pPr algn="ctr"/>
              <a:r>
                <a:rPr lang="sl-SI" sz="6000" b="1" dirty="0">
                  <a:solidFill>
                    <a:srgbClr val="FF0000"/>
                  </a:solidFill>
                  <a:effectLst>
                    <a:outerShdw blurRad="38100" dist="38100" dir="2700000" algn="tl">
                      <a:srgbClr val="000000">
                        <a:alpha val="43137"/>
                      </a:srgbClr>
                    </a:outerShdw>
                  </a:effectLst>
                  <a:latin typeface="Montserrat" panose="00000500000000000000" pitchFamily="2" charset="-18"/>
                </a:rPr>
                <a:t>C</a:t>
              </a:r>
            </a:p>
          </p:txBody>
        </p:sp>
      </p:grpSp>
      <p:sp>
        <p:nvSpPr>
          <p:cNvPr id="33" name="Puščica: desno 32">
            <a:extLst>
              <a:ext uri="{FF2B5EF4-FFF2-40B4-BE49-F238E27FC236}">
                <a16:creationId xmlns:a16="http://schemas.microsoft.com/office/drawing/2014/main" id="{14CB4517-DC2F-FA4A-89F0-557CCDFE5F11}"/>
              </a:ext>
            </a:extLst>
          </p:cNvPr>
          <p:cNvSpPr/>
          <p:nvPr/>
        </p:nvSpPr>
        <p:spPr>
          <a:xfrm rot="2020056">
            <a:off x="7374595" y="1814041"/>
            <a:ext cx="407249" cy="298257"/>
          </a:xfrm>
          <a:prstGeom prst="rightArrow">
            <a:avLst>
              <a:gd name="adj1" fmla="val 47011"/>
              <a:gd name="adj2" fmla="val 70889"/>
            </a:avLst>
          </a:prstGeom>
          <a:solidFill>
            <a:srgbClr val="FF0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34" name="Puščica: desno 33">
            <a:extLst>
              <a:ext uri="{FF2B5EF4-FFF2-40B4-BE49-F238E27FC236}">
                <a16:creationId xmlns:a16="http://schemas.microsoft.com/office/drawing/2014/main" id="{074AE6CD-881B-CC0A-2D75-A035BD22D232}"/>
              </a:ext>
            </a:extLst>
          </p:cNvPr>
          <p:cNvSpPr/>
          <p:nvPr/>
        </p:nvSpPr>
        <p:spPr>
          <a:xfrm rot="7269981">
            <a:off x="8196907" y="3819806"/>
            <a:ext cx="407249" cy="298257"/>
          </a:xfrm>
          <a:prstGeom prst="rightArrow">
            <a:avLst>
              <a:gd name="adj1" fmla="val 47011"/>
              <a:gd name="adj2" fmla="val 70889"/>
            </a:avLst>
          </a:prstGeom>
          <a:solidFill>
            <a:srgbClr val="FF0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35" name="Puščica: desno 34">
            <a:extLst>
              <a:ext uri="{FF2B5EF4-FFF2-40B4-BE49-F238E27FC236}">
                <a16:creationId xmlns:a16="http://schemas.microsoft.com/office/drawing/2014/main" id="{3337A9ED-BA3B-CEA7-BCB8-2CC5D27143B1}"/>
              </a:ext>
            </a:extLst>
          </p:cNvPr>
          <p:cNvSpPr/>
          <p:nvPr/>
        </p:nvSpPr>
        <p:spPr>
          <a:xfrm rot="10800000">
            <a:off x="5870359" y="5379901"/>
            <a:ext cx="407249" cy="298257"/>
          </a:xfrm>
          <a:prstGeom prst="rightArrow">
            <a:avLst>
              <a:gd name="adj1" fmla="val 47011"/>
              <a:gd name="adj2" fmla="val 70889"/>
            </a:avLst>
          </a:prstGeom>
          <a:solidFill>
            <a:srgbClr val="FF0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36" name="Puščica: desno 35">
            <a:extLst>
              <a:ext uri="{FF2B5EF4-FFF2-40B4-BE49-F238E27FC236}">
                <a16:creationId xmlns:a16="http://schemas.microsoft.com/office/drawing/2014/main" id="{0C434577-36F7-73D8-7F6E-55CA43456422}"/>
              </a:ext>
            </a:extLst>
          </p:cNvPr>
          <p:cNvSpPr/>
          <p:nvPr/>
        </p:nvSpPr>
        <p:spPr>
          <a:xfrm rot="14644278">
            <a:off x="3511713" y="3822884"/>
            <a:ext cx="407249" cy="298257"/>
          </a:xfrm>
          <a:prstGeom prst="rightArrow">
            <a:avLst>
              <a:gd name="adj1" fmla="val 47011"/>
              <a:gd name="adj2" fmla="val 70889"/>
            </a:avLst>
          </a:prstGeom>
          <a:solidFill>
            <a:srgbClr val="FF0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37" name="Puščica: desno 36">
            <a:extLst>
              <a:ext uri="{FF2B5EF4-FFF2-40B4-BE49-F238E27FC236}">
                <a16:creationId xmlns:a16="http://schemas.microsoft.com/office/drawing/2014/main" id="{7C1410F6-9CCC-83D8-6296-0F45490AF2B9}"/>
              </a:ext>
            </a:extLst>
          </p:cNvPr>
          <p:cNvSpPr/>
          <p:nvPr/>
        </p:nvSpPr>
        <p:spPr>
          <a:xfrm rot="20005334">
            <a:off x="4336954" y="1734976"/>
            <a:ext cx="407249" cy="298257"/>
          </a:xfrm>
          <a:prstGeom prst="rightArrow">
            <a:avLst>
              <a:gd name="adj1" fmla="val 47011"/>
              <a:gd name="adj2" fmla="val 70889"/>
            </a:avLst>
          </a:prstGeom>
          <a:solidFill>
            <a:srgbClr val="FF0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41" name="Grafika 40" descr="Continuous Improvement outline">
            <a:extLst>
              <a:ext uri="{FF2B5EF4-FFF2-40B4-BE49-F238E27FC236}">
                <a16:creationId xmlns:a16="http://schemas.microsoft.com/office/drawing/2014/main" id="{EC3EA27E-4B92-D93F-32C7-7C41F9C64DE3}"/>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156791" y="4551758"/>
            <a:ext cx="1347764" cy="1347764"/>
          </a:xfrm>
          <a:prstGeom prst="rect">
            <a:avLst/>
          </a:prstGeom>
        </p:spPr>
      </p:pic>
    </p:spTree>
    <p:extLst>
      <p:ext uri="{BB962C8B-B14F-4D97-AF65-F5344CB8AC3E}">
        <p14:creationId xmlns:p14="http://schemas.microsoft.com/office/powerpoint/2010/main" val="434206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DF8F328-FC71-4661-94A7-5C9360E242EC}"/>
              </a:ext>
            </a:extLst>
          </p:cNvPr>
          <p:cNvPicPr>
            <a:picLocks noGrp="1" noChangeAspect="1"/>
          </p:cNvPicPr>
          <p:nvPr>
            <p:ph sz="half" idx="1"/>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6" name="Content Placeholder 5">
            <a:extLst>
              <a:ext uri="{FF2B5EF4-FFF2-40B4-BE49-F238E27FC236}">
                <a16:creationId xmlns:a16="http://schemas.microsoft.com/office/drawing/2014/main" id="{32E46781-B43C-4C7A-96C3-4E0CB0127BE8}"/>
              </a:ext>
            </a:extLst>
          </p:cNvPr>
          <p:cNvPicPr>
            <a:picLocks noGrp="1" noChangeAspect="1"/>
          </p:cNvPicPr>
          <p:nvPr>
            <p:ph sz="half" idx="2"/>
          </p:nvPr>
        </p:nvPicPr>
        <p:blipFill>
          <a:blip>
            <a:extLst>
              <a:ext uri="{96DAC541-7B7A-43D3-8B79-37D633B846F1}">
                <asvg:svgBlip xmlns:asvg="http://schemas.microsoft.com/office/drawing/2016/SVG/main" r:embed="rId4"/>
              </a:ext>
            </a:extLst>
          </a:blip>
          <a:stretch>
            <a:fillRect/>
          </a:stretch>
        </p:blipFill>
        <p:spPr>
          <a:xfrm>
            <a:off x="-257176" y="0"/>
            <a:ext cx="7128069" cy="6858000"/>
          </a:xfrm>
          <a:prstGeom prst="rect">
            <a:avLst/>
          </a:prstGeom>
        </p:spPr>
      </p:pic>
      <p:sp>
        <p:nvSpPr>
          <p:cNvPr id="7" name="TextBox 6">
            <a:extLst>
              <a:ext uri="{FF2B5EF4-FFF2-40B4-BE49-F238E27FC236}">
                <a16:creationId xmlns:a16="http://schemas.microsoft.com/office/drawing/2014/main" id="{309F175B-7E04-41CC-A77B-BC5F808D8AA5}"/>
              </a:ext>
            </a:extLst>
          </p:cNvPr>
          <p:cNvSpPr txBox="1"/>
          <p:nvPr/>
        </p:nvSpPr>
        <p:spPr>
          <a:xfrm>
            <a:off x="7120573" y="643053"/>
            <a:ext cx="4391025" cy="544709"/>
          </a:xfrm>
          <a:prstGeom prst="rect">
            <a:avLst/>
          </a:prstGeom>
          <a:noFill/>
        </p:spPr>
        <p:txBody>
          <a:bodyPr wrap="square" rtlCol="0">
            <a:noAutofit/>
          </a:bodyPr>
          <a:lstStyle/>
          <a:p>
            <a:pPr marL="0" algn="l">
              <a:buNone/>
            </a:pPr>
            <a:r>
              <a:rPr lang="sl-SI" sz="2800" b="1" noProof="0" dirty="0">
                <a:solidFill>
                  <a:srgbClr val="002060"/>
                </a:solidFill>
                <a:effectLst/>
              </a:rPr>
              <a:t>Projektno učenje </a:t>
            </a:r>
            <a:endParaRPr lang="sl-SI" sz="2800" b="1" noProof="0" dirty="0">
              <a:solidFill>
                <a:srgbClr val="002060"/>
              </a:solidFill>
            </a:endParaRPr>
          </a:p>
        </p:txBody>
      </p:sp>
      <p:sp>
        <p:nvSpPr>
          <p:cNvPr id="8" name="TextBox 7">
            <a:extLst>
              <a:ext uri="{FF2B5EF4-FFF2-40B4-BE49-F238E27FC236}">
                <a16:creationId xmlns:a16="http://schemas.microsoft.com/office/drawing/2014/main" id="{3AEFA4C5-A7B5-4679-B5C5-DD98DF3C03C4}"/>
              </a:ext>
            </a:extLst>
          </p:cNvPr>
          <p:cNvSpPr txBox="1"/>
          <p:nvPr/>
        </p:nvSpPr>
        <p:spPr>
          <a:xfrm>
            <a:off x="7120571" y="1582338"/>
            <a:ext cx="4391025" cy="462711"/>
          </a:xfrm>
          <a:prstGeom prst="rect">
            <a:avLst/>
          </a:prstGeom>
          <a:noFill/>
        </p:spPr>
        <p:txBody>
          <a:bodyPr wrap="square" rtlCol="0">
            <a:normAutofit/>
          </a:bodyPr>
          <a:lstStyle/>
          <a:p>
            <a:pPr marL="0" algn="l">
              <a:buNone/>
            </a:pPr>
            <a:r>
              <a:rPr lang="sl-SI" sz="2000" b="1" noProof="0" dirty="0">
                <a:solidFill>
                  <a:srgbClr val="1B334D"/>
                </a:solidFill>
                <a:effectLst/>
              </a:rPr>
              <a:t>Poglobljeno, problemsko učenje</a:t>
            </a:r>
            <a:r>
              <a:rPr lang="sl-SI" sz="2000" b="1" noProof="0" dirty="0">
                <a:effectLst/>
              </a:rPr>
              <a:t> </a:t>
            </a:r>
            <a:endParaRPr lang="sl-SI" sz="2000" b="1" noProof="0" dirty="0"/>
          </a:p>
        </p:txBody>
      </p:sp>
      <p:sp>
        <p:nvSpPr>
          <p:cNvPr id="9" name="TextBox 8">
            <a:extLst>
              <a:ext uri="{FF2B5EF4-FFF2-40B4-BE49-F238E27FC236}">
                <a16:creationId xmlns:a16="http://schemas.microsoft.com/office/drawing/2014/main" id="{2E0AA623-55A0-4DF7-A500-A0E493CBD90B}"/>
              </a:ext>
            </a:extLst>
          </p:cNvPr>
          <p:cNvSpPr txBox="1"/>
          <p:nvPr/>
        </p:nvSpPr>
        <p:spPr>
          <a:xfrm>
            <a:off x="7120572" y="1909059"/>
            <a:ext cx="4821751" cy="719732"/>
          </a:xfrm>
          <a:prstGeom prst="rect">
            <a:avLst/>
          </a:prstGeom>
          <a:noFill/>
        </p:spPr>
        <p:txBody>
          <a:bodyPr wrap="square" rtlCol="0">
            <a:noAutofit/>
          </a:bodyPr>
          <a:lstStyle/>
          <a:p>
            <a:pPr marL="0" marR="0" algn="l">
              <a:spcBef>
                <a:spcPts val="750"/>
              </a:spcBef>
              <a:buNone/>
            </a:pPr>
            <a:r>
              <a:rPr lang="sl-SI" sz="2000" noProof="0" dirty="0">
                <a:solidFill>
                  <a:srgbClr val="1B334D"/>
                </a:solidFill>
                <a:effectLst/>
              </a:rPr>
              <a:t>Daljše, interdisciplinarne naloge razvijajo razumevanje trajnostne mobilnosti in prometne varnosti.</a:t>
            </a:r>
            <a:r>
              <a:rPr lang="sl-SI" sz="2000" noProof="0" dirty="0">
                <a:effectLst/>
              </a:rPr>
              <a:t> </a:t>
            </a:r>
            <a:endParaRPr lang="sl-SI" sz="2000" noProof="0" dirty="0"/>
          </a:p>
        </p:txBody>
      </p:sp>
      <p:sp>
        <p:nvSpPr>
          <p:cNvPr id="10" name="TextBox 9">
            <a:extLst>
              <a:ext uri="{FF2B5EF4-FFF2-40B4-BE49-F238E27FC236}">
                <a16:creationId xmlns:a16="http://schemas.microsoft.com/office/drawing/2014/main" id="{8198BB87-B1C4-4CFB-B595-982F561E3C03}"/>
              </a:ext>
            </a:extLst>
          </p:cNvPr>
          <p:cNvSpPr txBox="1"/>
          <p:nvPr/>
        </p:nvSpPr>
        <p:spPr>
          <a:xfrm>
            <a:off x="7120571" y="2927864"/>
            <a:ext cx="4391025" cy="563565"/>
          </a:xfrm>
          <a:prstGeom prst="rect">
            <a:avLst/>
          </a:prstGeom>
          <a:noFill/>
        </p:spPr>
        <p:txBody>
          <a:bodyPr wrap="square" rtlCol="0">
            <a:normAutofit/>
          </a:bodyPr>
          <a:lstStyle/>
          <a:p>
            <a:pPr marL="0" algn="l">
              <a:spcBef>
                <a:spcPts val="1050"/>
              </a:spcBef>
              <a:buNone/>
            </a:pPr>
            <a:r>
              <a:rPr lang="sl-SI" sz="2000" b="1" noProof="0" dirty="0">
                <a:solidFill>
                  <a:srgbClr val="1B334D"/>
                </a:solidFill>
                <a:effectLst/>
              </a:rPr>
              <a:t>Proces in odgovornost učencev</a:t>
            </a:r>
            <a:r>
              <a:rPr lang="sl-SI" sz="2000" b="1" noProof="0" dirty="0">
                <a:effectLst/>
              </a:rPr>
              <a:t> </a:t>
            </a:r>
            <a:endParaRPr lang="sl-SI" sz="2000" b="1" noProof="0" dirty="0"/>
          </a:p>
        </p:txBody>
      </p:sp>
      <p:sp>
        <p:nvSpPr>
          <p:cNvPr id="11" name="TextBox 10">
            <a:extLst>
              <a:ext uri="{FF2B5EF4-FFF2-40B4-BE49-F238E27FC236}">
                <a16:creationId xmlns:a16="http://schemas.microsoft.com/office/drawing/2014/main" id="{EFC3612D-1CAB-47C3-9BF9-A368E1EC1427}"/>
              </a:ext>
            </a:extLst>
          </p:cNvPr>
          <p:cNvSpPr txBox="1"/>
          <p:nvPr/>
        </p:nvSpPr>
        <p:spPr>
          <a:xfrm>
            <a:off x="7120571" y="3199901"/>
            <a:ext cx="4943610" cy="479821"/>
          </a:xfrm>
          <a:prstGeom prst="rect">
            <a:avLst/>
          </a:prstGeom>
          <a:noFill/>
        </p:spPr>
        <p:txBody>
          <a:bodyPr wrap="square" rtlCol="0">
            <a:noAutofit/>
          </a:bodyPr>
          <a:lstStyle/>
          <a:p>
            <a:pPr marL="0" marR="0" algn="l">
              <a:spcBef>
                <a:spcPts val="750"/>
              </a:spcBef>
              <a:buNone/>
            </a:pPr>
            <a:r>
              <a:rPr lang="sl-SI" sz="2000" noProof="0" dirty="0">
                <a:solidFill>
                  <a:srgbClr val="1B334D"/>
                </a:solidFill>
                <a:effectLst/>
              </a:rPr>
              <a:t>Od zbiranja podatkov do rešitev, kampanj, poročil in predstavitev skupnosti.</a:t>
            </a:r>
            <a:r>
              <a:rPr lang="sl-SI" sz="2000" noProof="0" dirty="0">
                <a:effectLst/>
              </a:rPr>
              <a:t> </a:t>
            </a:r>
            <a:endParaRPr lang="sl-SI" sz="2000" noProof="0" dirty="0"/>
          </a:p>
        </p:txBody>
      </p:sp>
      <p:sp>
        <p:nvSpPr>
          <p:cNvPr id="12" name="TextBox 11">
            <a:extLst>
              <a:ext uri="{FF2B5EF4-FFF2-40B4-BE49-F238E27FC236}">
                <a16:creationId xmlns:a16="http://schemas.microsoft.com/office/drawing/2014/main" id="{CC3ABFA1-ECBA-42EB-AEE6-F2858870FD5B}"/>
              </a:ext>
            </a:extLst>
          </p:cNvPr>
          <p:cNvSpPr txBox="1"/>
          <p:nvPr/>
        </p:nvSpPr>
        <p:spPr>
          <a:xfrm>
            <a:off x="7120573" y="3975384"/>
            <a:ext cx="4391025" cy="479820"/>
          </a:xfrm>
          <a:prstGeom prst="rect">
            <a:avLst/>
          </a:prstGeom>
          <a:noFill/>
        </p:spPr>
        <p:txBody>
          <a:bodyPr wrap="square" rtlCol="0">
            <a:normAutofit/>
          </a:bodyPr>
          <a:lstStyle/>
          <a:p>
            <a:pPr marL="0" algn="l">
              <a:spcBef>
                <a:spcPts val="1050"/>
              </a:spcBef>
              <a:buNone/>
            </a:pPr>
            <a:r>
              <a:rPr lang="sl-SI" sz="2000" b="1" noProof="0" dirty="0">
                <a:solidFill>
                  <a:srgbClr val="1B334D"/>
                </a:solidFill>
                <a:effectLst/>
              </a:rPr>
              <a:t>Razvijanje kompetenc</a:t>
            </a:r>
            <a:r>
              <a:rPr lang="sl-SI" sz="2000" b="1" noProof="0" dirty="0">
                <a:effectLst/>
              </a:rPr>
              <a:t> </a:t>
            </a:r>
            <a:endParaRPr lang="sl-SI" sz="2000" b="1" noProof="0" dirty="0"/>
          </a:p>
        </p:txBody>
      </p:sp>
      <p:sp>
        <p:nvSpPr>
          <p:cNvPr id="13" name="TextBox 12">
            <a:extLst>
              <a:ext uri="{FF2B5EF4-FFF2-40B4-BE49-F238E27FC236}">
                <a16:creationId xmlns:a16="http://schemas.microsoft.com/office/drawing/2014/main" id="{5BE39F80-28B4-4376-AE8F-05F56AC19737}"/>
              </a:ext>
            </a:extLst>
          </p:cNvPr>
          <p:cNvSpPr txBox="1"/>
          <p:nvPr/>
        </p:nvSpPr>
        <p:spPr>
          <a:xfrm>
            <a:off x="7120573" y="4276315"/>
            <a:ext cx="4391025" cy="479821"/>
          </a:xfrm>
          <a:prstGeom prst="rect">
            <a:avLst/>
          </a:prstGeom>
          <a:noFill/>
        </p:spPr>
        <p:txBody>
          <a:bodyPr wrap="square" rtlCol="0">
            <a:noAutofit/>
          </a:bodyPr>
          <a:lstStyle/>
          <a:p>
            <a:pPr marL="0" marR="0" algn="l">
              <a:spcBef>
                <a:spcPts val="750"/>
              </a:spcBef>
              <a:buNone/>
            </a:pPr>
            <a:r>
              <a:rPr sz="2000">
                <a:solidFill>
                  <a:srgbClr val="1B334D"/>
                </a:solidFill>
                <a:effectLst/>
              </a:rPr>
              <a:t>Organizacija, delo s podatki, javno nastopanje, digitalna pismenost, argumentacija.</a:t>
            </a:r>
            <a:r>
              <a:rPr sz="2000">
                <a:effectLst/>
              </a:rPr>
              <a:t> </a:t>
            </a:r>
            <a:endParaRPr lang="en-US" sz="2000"/>
          </a:p>
        </p:txBody>
      </p:sp>
      <p:sp>
        <p:nvSpPr>
          <p:cNvPr id="14" name="TextBox 13">
            <a:extLst>
              <a:ext uri="{FF2B5EF4-FFF2-40B4-BE49-F238E27FC236}">
                <a16:creationId xmlns:a16="http://schemas.microsoft.com/office/drawing/2014/main" id="{7F107DD7-83E5-4493-BED6-E9CB377079C2}"/>
              </a:ext>
            </a:extLst>
          </p:cNvPr>
          <p:cNvSpPr txBox="1"/>
          <p:nvPr/>
        </p:nvSpPr>
        <p:spPr>
          <a:xfrm>
            <a:off x="7120571" y="5275662"/>
            <a:ext cx="4391025" cy="479820"/>
          </a:xfrm>
          <a:prstGeom prst="rect">
            <a:avLst/>
          </a:prstGeom>
          <a:noFill/>
        </p:spPr>
        <p:txBody>
          <a:bodyPr wrap="square" rtlCol="0">
            <a:normAutofit/>
          </a:bodyPr>
          <a:lstStyle/>
          <a:p>
            <a:pPr marL="0" algn="l">
              <a:spcBef>
                <a:spcPts val="1050"/>
              </a:spcBef>
              <a:buNone/>
            </a:pPr>
            <a:r>
              <a:rPr sz="2000" b="1" dirty="0">
                <a:solidFill>
                  <a:srgbClr val="1B334D"/>
                </a:solidFill>
                <a:effectLst/>
              </a:rPr>
              <a:t>Primer: varna pot v </a:t>
            </a:r>
            <a:r>
              <a:rPr lang="sl-SI" sz="2000" b="1" noProof="0" dirty="0">
                <a:solidFill>
                  <a:srgbClr val="1B334D"/>
                </a:solidFill>
                <a:effectLst/>
              </a:rPr>
              <a:t>šolo</a:t>
            </a:r>
            <a:r>
              <a:rPr sz="2000" b="1" dirty="0">
                <a:effectLst/>
              </a:rPr>
              <a:t> </a:t>
            </a:r>
            <a:endParaRPr lang="en-US" sz="2000" b="1" dirty="0"/>
          </a:p>
        </p:txBody>
      </p:sp>
      <p:sp>
        <p:nvSpPr>
          <p:cNvPr id="15" name="TextBox 14">
            <a:extLst>
              <a:ext uri="{FF2B5EF4-FFF2-40B4-BE49-F238E27FC236}">
                <a16:creationId xmlns:a16="http://schemas.microsoft.com/office/drawing/2014/main" id="{3F857146-B7DD-4F92-AD6B-5E4555AD9E2A}"/>
              </a:ext>
            </a:extLst>
          </p:cNvPr>
          <p:cNvSpPr txBox="1"/>
          <p:nvPr/>
        </p:nvSpPr>
        <p:spPr>
          <a:xfrm>
            <a:off x="7120573" y="5576904"/>
            <a:ext cx="3911222" cy="954375"/>
          </a:xfrm>
          <a:prstGeom prst="rect">
            <a:avLst/>
          </a:prstGeom>
          <a:noFill/>
        </p:spPr>
        <p:txBody>
          <a:bodyPr wrap="square" rtlCol="0">
            <a:noAutofit/>
          </a:bodyPr>
          <a:lstStyle/>
          <a:p>
            <a:pPr marL="0" marR="0" algn="l">
              <a:spcBef>
                <a:spcPts val="750"/>
              </a:spcBef>
              <a:buNone/>
            </a:pPr>
            <a:r>
              <a:rPr lang="sl-SI" sz="2000" noProof="0">
                <a:solidFill>
                  <a:srgbClr val="1B334D"/>
                </a:solidFill>
                <a:effectLst/>
              </a:rPr>
              <a:t>Analiza tokov, nevarnih točk ter predlogi infrastrukturnih in vedenjskih rešitev.</a:t>
            </a:r>
            <a:r>
              <a:rPr lang="sl-SI" sz="2000" noProof="0">
                <a:effectLst/>
              </a:rPr>
              <a:t> </a:t>
            </a:r>
            <a:endParaRPr lang="sl-SI" sz="2000" noProof="0"/>
          </a:p>
        </p:txBody>
      </p:sp>
      <p:pic>
        <p:nvPicPr>
          <p:cNvPr id="3" name="Slika 2">
            <a:extLst>
              <a:ext uri="{FF2B5EF4-FFF2-40B4-BE49-F238E27FC236}">
                <a16:creationId xmlns:a16="http://schemas.microsoft.com/office/drawing/2014/main" id="{3ED494AA-3BB5-CA1E-D680-9A2D2A174F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9677" y="199132"/>
            <a:ext cx="3429000" cy="3429000"/>
          </a:xfrm>
          <a:prstGeom prst="rect">
            <a:avLst/>
          </a:prstGeom>
        </p:spPr>
      </p:pic>
      <p:pic>
        <p:nvPicPr>
          <p:cNvPr id="16" name="Slika 15">
            <a:extLst>
              <a:ext uri="{FF2B5EF4-FFF2-40B4-BE49-F238E27FC236}">
                <a16:creationId xmlns:a16="http://schemas.microsoft.com/office/drawing/2014/main" id="{DB74BF77-8A6F-3326-3617-2C5C830173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0680" y="3128069"/>
            <a:ext cx="3530799" cy="3530799"/>
          </a:xfrm>
          <a:prstGeom prst="rect">
            <a:avLst/>
          </a:prstGeom>
        </p:spPr>
      </p:pic>
    </p:spTree>
    <p:extLst>
      <p:ext uri="{BB962C8B-B14F-4D97-AF65-F5344CB8AC3E}">
        <p14:creationId xmlns:p14="http://schemas.microsoft.com/office/powerpoint/2010/main" val="227115160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ova tema">
  <a:themeElements>
    <a:clrScheme name="Pisarna">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isarn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419</TotalTime>
  <Words>3931</Words>
  <Application>Microsoft Office PowerPoint</Application>
  <PresentationFormat>Širokozaslonsko</PresentationFormat>
  <Paragraphs>298</Paragraphs>
  <Slides>27</Slides>
  <Notes>22</Notes>
  <HiddenSlides>0</HiddenSlides>
  <MMClips>0</MMClips>
  <ScaleCrop>false</ScaleCrop>
  <HeadingPairs>
    <vt:vector size="6" baseType="variant">
      <vt:variant>
        <vt:lpstr>Uporabljene pisave</vt:lpstr>
      </vt:variant>
      <vt:variant>
        <vt:i4>9</vt:i4>
      </vt:variant>
      <vt:variant>
        <vt:lpstr>Tema</vt:lpstr>
      </vt:variant>
      <vt:variant>
        <vt:i4>1</vt:i4>
      </vt:variant>
      <vt:variant>
        <vt:lpstr>Naslovi diapozitivov</vt:lpstr>
      </vt:variant>
      <vt:variant>
        <vt:i4>27</vt:i4>
      </vt:variant>
    </vt:vector>
  </HeadingPairs>
  <TitlesOfParts>
    <vt:vector size="37" baseType="lpstr">
      <vt:lpstr>Aptos</vt:lpstr>
      <vt:lpstr>Arial</vt:lpstr>
      <vt:lpstr>Calibri</vt:lpstr>
      <vt:lpstr>Calibri Light</vt:lpstr>
      <vt:lpstr>Courier New</vt:lpstr>
      <vt:lpstr>Daytona Bold</vt:lpstr>
      <vt:lpstr>Google Sans</vt:lpstr>
      <vt:lpstr>Montserrat</vt:lpstr>
      <vt:lpstr>Symbol</vt: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APolsak@zrss.si</dc:creator>
  <cp:lastModifiedBy>Uporabnik 1</cp:lastModifiedBy>
  <cp:revision>22</cp:revision>
  <dcterms:modified xsi:type="dcterms:W3CDTF">2026-05-12T15:42:49Z</dcterms:modified>
</cp:coreProperties>
</file>