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2" r:id="rId9"/>
    <p:sldId id="284" r:id="rId10"/>
    <p:sldId id="263" r:id="rId11"/>
    <p:sldId id="279" r:id="rId12"/>
    <p:sldId id="264" r:id="rId13"/>
    <p:sldId id="266" r:id="rId14"/>
    <p:sldId id="267" r:id="rId15"/>
    <p:sldId id="268" r:id="rId16"/>
    <p:sldId id="285" r:id="rId17"/>
    <p:sldId id="269" r:id="rId18"/>
    <p:sldId id="265" r:id="rId19"/>
    <p:sldId id="270" r:id="rId20"/>
    <p:sldId id="275" r:id="rId21"/>
    <p:sldId id="271" r:id="rId22"/>
    <p:sldId id="273" r:id="rId23"/>
    <p:sldId id="274" r:id="rId24"/>
    <p:sldId id="276" r:id="rId25"/>
    <p:sldId id="286" r:id="rId26"/>
    <p:sldId id="283" r:id="rId27"/>
    <p:sldId id="277" r:id="rId28"/>
    <p:sldId id="278" r:id="rId29"/>
    <p:sldId id="280" r:id="rId30"/>
    <p:sldId id="281" r:id="rId31"/>
    <p:sldId id="282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333333"/>
    <a:srgbClr val="777777"/>
    <a:srgbClr val="969696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1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77C2AE-93C7-4AEE-B6DC-479977E9D85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A878A648-ABFD-4583-BC80-3B59B0C84F6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Prvine rimske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arhitekture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(novosti v gradbeništvu)</a:t>
          </a:r>
          <a:endParaRPr kumimoji="0" lang="en-US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gm:t>
    </dgm:pt>
    <dgm:pt modelId="{3F8FEBAF-1CDD-478E-9FE7-47E6925BA7C9}" type="parTrans" cxnId="{D4D75BA2-817A-40D2-A819-DE4C0D99F2B5}">
      <dgm:prSet/>
      <dgm:spPr/>
      <dgm:t>
        <a:bodyPr/>
        <a:lstStyle/>
        <a:p>
          <a:endParaRPr lang="sl-SI"/>
        </a:p>
      </dgm:t>
    </dgm:pt>
    <dgm:pt modelId="{6F95667F-3F1D-429B-985D-B68188C65A4D}" type="sibTrans" cxnId="{D4D75BA2-817A-40D2-A819-DE4C0D99F2B5}">
      <dgm:prSet/>
      <dgm:spPr/>
      <dgm:t>
        <a:bodyPr/>
        <a:lstStyle/>
        <a:p>
          <a:endParaRPr lang="sl-SI"/>
        </a:p>
      </dgm:t>
    </dgm:pt>
    <dgm:pt modelId="{2F5E158A-0BC7-44D5-8E65-56DC7D5F325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NOVI GRADBENI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MATERIJALI: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beton,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malta,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opeka,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strešniki.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b="0" i="0" u="none" strike="noStrike" cap="none" normalizeH="0" baseline="0" dirty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endParaRPr>
        </a:p>
      </dgm:t>
    </dgm:pt>
    <dgm:pt modelId="{2D691970-44A5-4AA3-B02F-B2772614E7E2}" type="parTrans" cxnId="{DB729EE9-8858-479F-B815-BD5ED5C4B645}">
      <dgm:prSet/>
      <dgm:spPr/>
      <dgm:t>
        <a:bodyPr/>
        <a:lstStyle/>
        <a:p>
          <a:endParaRPr lang="sl-SI"/>
        </a:p>
      </dgm:t>
    </dgm:pt>
    <dgm:pt modelId="{F8BBA14F-3EE2-4A33-832B-7BFEA1BEC84A}" type="sibTrans" cxnId="{DB729EE9-8858-479F-B815-BD5ED5C4B645}">
      <dgm:prSet/>
      <dgm:spPr/>
      <dgm:t>
        <a:bodyPr/>
        <a:lstStyle/>
        <a:p>
          <a:endParaRPr lang="sl-SI"/>
        </a:p>
      </dgm:t>
    </dgm:pt>
    <dgm:pt modelId="{0A815FC2-D4F1-4E2C-BC7E-53011D368BD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ZAHTEVNE OBLIKE: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lok,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obok,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kupola,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drsna vrata,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talno ogrevanje.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b="0" i="0" u="none" strike="noStrike" cap="none" normalizeH="0" baseline="0" dirty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endParaRPr>
        </a:p>
      </dgm:t>
    </dgm:pt>
    <dgm:pt modelId="{EF4445DF-BE9C-4449-BEC6-5F2721DA3FB4}" type="parTrans" cxnId="{75F70694-8874-4EE1-ADCE-A0EC0EF3E4CC}">
      <dgm:prSet/>
      <dgm:spPr/>
      <dgm:t>
        <a:bodyPr/>
        <a:lstStyle/>
        <a:p>
          <a:endParaRPr lang="sl-SI"/>
        </a:p>
      </dgm:t>
    </dgm:pt>
    <dgm:pt modelId="{02FD503F-1215-49A3-A32C-4F36EB991F10}" type="sibTrans" cxnId="{75F70694-8874-4EE1-ADCE-A0EC0EF3E4CC}">
      <dgm:prSet/>
      <dgm:spPr/>
      <dgm:t>
        <a:bodyPr/>
        <a:lstStyle/>
        <a:p>
          <a:endParaRPr lang="sl-SI"/>
        </a:p>
      </dgm:t>
    </dgm:pt>
    <dgm:pt modelId="{76F30492-EBB0-4473-85B5-107993B529D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NAČINI OKRAŠEVANJA: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okraševanje zunanjih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zidov z reliefi,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stebri in polstebri,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»</a:t>
          </a:r>
          <a:r>
            <a:rPr kumimoji="0" 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oblaganje</a:t>
          </a:r>
          <a:r>
            <a: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«</a:t>
          </a:r>
          <a:r>
            <a:rPr kumimoji="0" 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 betonskih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sten s kamnitimi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ploščami …  </a:t>
          </a:r>
          <a:endParaRPr kumimoji="0" lang="en-US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gm:t>
    </dgm:pt>
    <dgm:pt modelId="{A2C8D055-D3A7-425B-9DD0-8D8D545E79A2}" type="parTrans" cxnId="{1FBDDBFE-9A7B-404F-9F72-03E05C8DD3F1}">
      <dgm:prSet/>
      <dgm:spPr/>
      <dgm:t>
        <a:bodyPr/>
        <a:lstStyle/>
        <a:p>
          <a:endParaRPr lang="sl-SI"/>
        </a:p>
      </dgm:t>
    </dgm:pt>
    <dgm:pt modelId="{CBEDA7F9-7AB5-42D7-A084-CC127821230E}" type="sibTrans" cxnId="{1FBDDBFE-9A7B-404F-9F72-03E05C8DD3F1}">
      <dgm:prSet/>
      <dgm:spPr/>
      <dgm:t>
        <a:bodyPr/>
        <a:lstStyle/>
        <a:p>
          <a:endParaRPr lang="sl-SI"/>
        </a:p>
      </dgm:t>
    </dgm:pt>
    <dgm:pt modelId="{9DF08038-7C2A-41AA-A6FB-AB5721B83FF8}" type="pres">
      <dgm:prSet presAssocID="{1177C2AE-93C7-4AEE-B6DC-479977E9D85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704A142-6715-4233-B124-6DE1DD08F4B1}" type="pres">
      <dgm:prSet presAssocID="{A878A648-ABFD-4583-BC80-3B59B0C84F66}" presName="hierRoot1" presStyleCnt="0">
        <dgm:presLayoutVars>
          <dgm:hierBranch/>
        </dgm:presLayoutVars>
      </dgm:prSet>
      <dgm:spPr/>
    </dgm:pt>
    <dgm:pt modelId="{3807AE33-DDAA-4AAE-B635-C929CDC10283}" type="pres">
      <dgm:prSet presAssocID="{A878A648-ABFD-4583-BC80-3B59B0C84F66}" presName="rootComposite1" presStyleCnt="0"/>
      <dgm:spPr/>
    </dgm:pt>
    <dgm:pt modelId="{FD39184D-3CD4-4642-9747-07F6326BECD0}" type="pres">
      <dgm:prSet presAssocID="{A878A648-ABFD-4583-BC80-3B59B0C84F6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sl-SI"/>
        </a:p>
      </dgm:t>
    </dgm:pt>
    <dgm:pt modelId="{4BC1B0B6-148A-4336-8896-731F7839E670}" type="pres">
      <dgm:prSet presAssocID="{A878A648-ABFD-4583-BC80-3B59B0C84F66}" presName="rootConnector1" presStyleLbl="node1" presStyleIdx="0" presStyleCnt="0"/>
      <dgm:spPr/>
      <dgm:t>
        <a:bodyPr/>
        <a:lstStyle/>
        <a:p>
          <a:endParaRPr lang="sl-SI"/>
        </a:p>
      </dgm:t>
    </dgm:pt>
    <dgm:pt modelId="{E30352BC-F6BB-45A8-844F-5A2F41111258}" type="pres">
      <dgm:prSet presAssocID="{A878A648-ABFD-4583-BC80-3B59B0C84F66}" presName="hierChild2" presStyleCnt="0"/>
      <dgm:spPr/>
    </dgm:pt>
    <dgm:pt modelId="{B9614B7F-4992-4F01-9279-35F49192F84C}" type="pres">
      <dgm:prSet presAssocID="{2D691970-44A5-4AA3-B02F-B2772614E7E2}" presName="Name35" presStyleLbl="parChTrans1D2" presStyleIdx="0" presStyleCnt="3"/>
      <dgm:spPr/>
      <dgm:t>
        <a:bodyPr/>
        <a:lstStyle/>
        <a:p>
          <a:endParaRPr lang="sl-SI"/>
        </a:p>
      </dgm:t>
    </dgm:pt>
    <dgm:pt modelId="{61BAF5B2-9B7B-48E7-805C-AA8E57ACA370}" type="pres">
      <dgm:prSet presAssocID="{2F5E158A-0BC7-44D5-8E65-56DC7D5F3252}" presName="hierRoot2" presStyleCnt="0">
        <dgm:presLayoutVars>
          <dgm:hierBranch/>
        </dgm:presLayoutVars>
      </dgm:prSet>
      <dgm:spPr/>
    </dgm:pt>
    <dgm:pt modelId="{3BFABD9C-DEB7-42B1-84BA-C52D6A71A2C5}" type="pres">
      <dgm:prSet presAssocID="{2F5E158A-0BC7-44D5-8E65-56DC7D5F3252}" presName="rootComposite" presStyleCnt="0"/>
      <dgm:spPr/>
    </dgm:pt>
    <dgm:pt modelId="{A52589A7-3A80-4B5C-A094-6C163E6BCBAC}" type="pres">
      <dgm:prSet presAssocID="{2F5E158A-0BC7-44D5-8E65-56DC7D5F3252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sl-SI"/>
        </a:p>
      </dgm:t>
    </dgm:pt>
    <dgm:pt modelId="{ED80467E-0625-49DD-831E-E64BE90EF0D7}" type="pres">
      <dgm:prSet presAssocID="{2F5E158A-0BC7-44D5-8E65-56DC7D5F3252}" presName="rootConnector" presStyleLbl="node2" presStyleIdx="0" presStyleCnt="3"/>
      <dgm:spPr/>
      <dgm:t>
        <a:bodyPr/>
        <a:lstStyle/>
        <a:p>
          <a:endParaRPr lang="sl-SI"/>
        </a:p>
      </dgm:t>
    </dgm:pt>
    <dgm:pt modelId="{1768AA42-E37C-4289-A255-33A3DDDBA5F7}" type="pres">
      <dgm:prSet presAssocID="{2F5E158A-0BC7-44D5-8E65-56DC7D5F3252}" presName="hierChild4" presStyleCnt="0"/>
      <dgm:spPr/>
    </dgm:pt>
    <dgm:pt modelId="{CC93540C-8B61-4DF6-A0A7-66F24F311B33}" type="pres">
      <dgm:prSet presAssocID="{2F5E158A-0BC7-44D5-8E65-56DC7D5F3252}" presName="hierChild5" presStyleCnt="0"/>
      <dgm:spPr/>
    </dgm:pt>
    <dgm:pt modelId="{26EC4C81-DC43-43E5-B276-824890B9CF0F}" type="pres">
      <dgm:prSet presAssocID="{EF4445DF-BE9C-4449-BEC6-5F2721DA3FB4}" presName="Name35" presStyleLbl="parChTrans1D2" presStyleIdx="1" presStyleCnt="3"/>
      <dgm:spPr/>
      <dgm:t>
        <a:bodyPr/>
        <a:lstStyle/>
        <a:p>
          <a:endParaRPr lang="sl-SI"/>
        </a:p>
      </dgm:t>
    </dgm:pt>
    <dgm:pt modelId="{D8964529-50A8-43F2-8E9F-0B21082D76A8}" type="pres">
      <dgm:prSet presAssocID="{0A815FC2-D4F1-4E2C-BC7E-53011D368BD8}" presName="hierRoot2" presStyleCnt="0">
        <dgm:presLayoutVars>
          <dgm:hierBranch/>
        </dgm:presLayoutVars>
      </dgm:prSet>
      <dgm:spPr/>
    </dgm:pt>
    <dgm:pt modelId="{9145A9BC-4687-43B3-B833-FF1676DCA1A7}" type="pres">
      <dgm:prSet presAssocID="{0A815FC2-D4F1-4E2C-BC7E-53011D368BD8}" presName="rootComposite" presStyleCnt="0"/>
      <dgm:spPr/>
    </dgm:pt>
    <dgm:pt modelId="{EC87FDD0-52B9-4BEC-B587-07B5078055EC}" type="pres">
      <dgm:prSet presAssocID="{0A815FC2-D4F1-4E2C-BC7E-53011D368BD8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sl-SI"/>
        </a:p>
      </dgm:t>
    </dgm:pt>
    <dgm:pt modelId="{19D1E5F0-012F-4B87-9CC9-0ED9B45E4EE5}" type="pres">
      <dgm:prSet presAssocID="{0A815FC2-D4F1-4E2C-BC7E-53011D368BD8}" presName="rootConnector" presStyleLbl="node2" presStyleIdx="1" presStyleCnt="3"/>
      <dgm:spPr/>
      <dgm:t>
        <a:bodyPr/>
        <a:lstStyle/>
        <a:p>
          <a:endParaRPr lang="sl-SI"/>
        </a:p>
      </dgm:t>
    </dgm:pt>
    <dgm:pt modelId="{713C8B79-C380-4691-9A4E-76388BCA525C}" type="pres">
      <dgm:prSet presAssocID="{0A815FC2-D4F1-4E2C-BC7E-53011D368BD8}" presName="hierChild4" presStyleCnt="0"/>
      <dgm:spPr/>
    </dgm:pt>
    <dgm:pt modelId="{FA05A0E1-779C-45FA-A8AA-2BC519AF79B9}" type="pres">
      <dgm:prSet presAssocID="{0A815FC2-D4F1-4E2C-BC7E-53011D368BD8}" presName="hierChild5" presStyleCnt="0"/>
      <dgm:spPr/>
    </dgm:pt>
    <dgm:pt modelId="{4670EC11-45F7-4E8B-8EAB-4B6AA783A340}" type="pres">
      <dgm:prSet presAssocID="{A2C8D055-D3A7-425B-9DD0-8D8D545E79A2}" presName="Name35" presStyleLbl="parChTrans1D2" presStyleIdx="2" presStyleCnt="3"/>
      <dgm:spPr/>
      <dgm:t>
        <a:bodyPr/>
        <a:lstStyle/>
        <a:p>
          <a:endParaRPr lang="sl-SI"/>
        </a:p>
      </dgm:t>
    </dgm:pt>
    <dgm:pt modelId="{085F30AD-A5A9-4FC6-A05A-540333086DBD}" type="pres">
      <dgm:prSet presAssocID="{76F30492-EBB0-4473-85B5-107993B529D2}" presName="hierRoot2" presStyleCnt="0">
        <dgm:presLayoutVars>
          <dgm:hierBranch/>
        </dgm:presLayoutVars>
      </dgm:prSet>
      <dgm:spPr/>
    </dgm:pt>
    <dgm:pt modelId="{A50D8506-271D-4A70-BE9A-DD3E18C052BC}" type="pres">
      <dgm:prSet presAssocID="{76F30492-EBB0-4473-85B5-107993B529D2}" presName="rootComposite" presStyleCnt="0"/>
      <dgm:spPr/>
    </dgm:pt>
    <dgm:pt modelId="{6250E952-1C6D-4AC2-82D1-073C02A27121}" type="pres">
      <dgm:prSet presAssocID="{76F30492-EBB0-4473-85B5-107993B529D2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sl-SI"/>
        </a:p>
      </dgm:t>
    </dgm:pt>
    <dgm:pt modelId="{8355CBB0-08E4-41FF-BB72-9F2567FE9563}" type="pres">
      <dgm:prSet presAssocID="{76F30492-EBB0-4473-85B5-107993B529D2}" presName="rootConnector" presStyleLbl="node2" presStyleIdx="2" presStyleCnt="3"/>
      <dgm:spPr/>
      <dgm:t>
        <a:bodyPr/>
        <a:lstStyle/>
        <a:p>
          <a:endParaRPr lang="sl-SI"/>
        </a:p>
      </dgm:t>
    </dgm:pt>
    <dgm:pt modelId="{EE6701F8-5DBD-4463-82D1-61F58B535D2A}" type="pres">
      <dgm:prSet presAssocID="{76F30492-EBB0-4473-85B5-107993B529D2}" presName="hierChild4" presStyleCnt="0"/>
      <dgm:spPr/>
    </dgm:pt>
    <dgm:pt modelId="{90498902-AE80-4EB3-AE1C-AA162F58F2A1}" type="pres">
      <dgm:prSet presAssocID="{76F30492-EBB0-4473-85B5-107993B529D2}" presName="hierChild5" presStyleCnt="0"/>
      <dgm:spPr/>
    </dgm:pt>
    <dgm:pt modelId="{67A93486-1542-454A-8CD1-ACEE9B460E1D}" type="pres">
      <dgm:prSet presAssocID="{A878A648-ABFD-4583-BC80-3B59B0C84F66}" presName="hierChild3" presStyleCnt="0"/>
      <dgm:spPr/>
    </dgm:pt>
  </dgm:ptLst>
  <dgm:cxnLst>
    <dgm:cxn modelId="{0AA257C4-0EDE-49D7-8240-0B4759385DD6}" type="presOf" srcId="{2F5E158A-0BC7-44D5-8E65-56DC7D5F3252}" destId="{A52589A7-3A80-4B5C-A094-6C163E6BCBAC}" srcOrd="0" destOrd="0" presId="urn:microsoft.com/office/officeart/2005/8/layout/orgChart1"/>
    <dgm:cxn modelId="{4DAFE3EE-14FB-453B-B48C-2B67F0BDE42F}" type="presOf" srcId="{A2C8D055-D3A7-425B-9DD0-8D8D545E79A2}" destId="{4670EC11-45F7-4E8B-8EAB-4B6AA783A340}" srcOrd="0" destOrd="0" presId="urn:microsoft.com/office/officeart/2005/8/layout/orgChart1"/>
    <dgm:cxn modelId="{83E701F1-FBB6-4E5B-83F1-11EE136C9546}" type="presOf" srcId="{A878A648-ABFD-4583-BC80-3B59B0C84F66}" destId="{4BC1B0B6-148A-4336-8896-731F7839E670}" srcOrd="1" destOrd="0" presId="urn:microsoft.com/office/officeart/2005/8/layout/orgChart1"/>
    <dgm:cxn modelId="{F7489491-8BB3-4A34-803D-003A145B61F6}" type="presOf" srcId="{0A815FC2-D4F1-4E2C-BC7E-53011D368BD8}" destId="{EC87FDD0-52B9-4BEC-B587-07B5078055EC}" srcOrd="0" destOrd="0" presId="urn:microsoft.com/office/officeart/2005/8/layout/orgChart1"/>
    <dgm:cxn modelId="{1FBDDBFE-9A7B-404F-9F72-03E05C8DD3F1}" srcId="{A878A648-ABFD-4583-BC80-3B59B0C84F66}" destId="{76F30492-EBB0-4473-85B5-107993B529D2}" srcOrd="2" destOrd="0" parTransId="{A2C8D055-D3A7-425B-9DD0-8D8D545E79A2}" sibTransId="{CBEDA7F9-7AB5-42D7-A084-CC127821230E}"/>
    <dgm:cxn modelId="{DB729EE9-8858-479F-B815-BD5ED5C4B645}" srcId="{A878A648-ABFD-4583-BC80-3B59B0C84F66}" destId="{2F5E158A-0BC7-44D5-8E65-56DC7D5F3252}" srcOrd="0" destOrd="0" parTransId="{2D691970-44A5-4AA3-B02F-B2772614E7E2}" sibTransId="{F8BBA14F-3EE2-4A33-832B-7BFEA1BEC84A}"/>
    <dgm:cxn modelId="{133F3B73-7914-4E57-925D-46961AE011A9}" type="presOf" srcId="{76F30492-EBB0-4473-85B5-107993B529D2}" destId="{6250E952-1C6D-4AC2-82D1-073C02A27121}" srcOrd="0" destOrd="0" presId="urn:microsoft.com/office/officeart/2005/8/layout/orgChart1"/>
    <dgm:cxn modelId="{75F70694-8874-4EE1-ADCE-A0EC0EF3E4CC}" srcId="{A878A648-ABFD-4583-BC80-3B59B0C84F66}" destId="{0A815FC2-D4F1-4E2C-BC7E-53011D368BD8}" srcOrd="1" destOrd="0" parTransId="{EF4445DF-BE9C-4449-BEC6-5F2721DA3FB4}" sibTransId="{02FD503F-1215-49A3-A32C-4F36EB991F10}"/>
    <dgm:cxn modelId="{97604448-5353-42DE-B50C-F835D52EA961}" type="presOf" srcId="{2D691970-44A5-4AA3-B02F-B2772614E7E2}" destId="{B9614B7F-4992-4F01-9279-35F49192F84C}" srcOrd="0" destOrd="0" presId="urn:microsoft.com/office/officeart/2005/8/layout/orgChart1"/>
    <dgm:cxn modelId="{8E53646D-FAF3-466C-9B11-16F58B451671}" type="presOf" srcId="{2F5E158A-0BC7-44D5-8E65-56DC7D5F3252}" destId="{ED80467E-0625-49DD-831E-E64BE90EF0D7}" srcOrd="1" destOrd="0" presId="urn:microsoft.com/office/officeart/2005/8/layout/orgChart1"/>
    <dgm:cxn modelId="{7B79DA9C-B34F-43AD-AD65-64137044DE86}" type="presOf" srcId="{EF4445DF-BE9C-4449-BEC6-5F2721DA3FB4}" destId="{26EC4C81-DC43-43E5-B276-824890B9CF0F}" srcOrd="0" destOrd="0" presId="urn:microsoft.com/office/officeart/2005/8/layout/orgChart1"/>
    <dgm:cxn modelId="{091B1B4E-7CEE-4E12-A643-5CBB86FE26CF}" type="presOf" srcId="{0A815FC2-D4F1-4E2C-BC7E-53011D368BD8}" destId="{19D1E5F0-012F-4B87-9CC9-0ED9B45E4EE5}" srcOrd="1" destOrd="0" presId="urn:microsoft.com/office/officeart/2005/8/layout/orgChart1"/>
    <dgm:cxn modelId="{E78F5DE2-CBFD-4E72-A9FF-97C980136AC5}" type="presOf" srcId="{1177C2AE-93C7-4AEE-B6DC-479977E9D856}" destId="{9DF08038-7C2A-41AA-A6FB-AB5721B83FF8}" srcOrd="0" destOrd="0" presId="urn:microsoft.com/office/officeart/2005/8/layout/orgChart1"/>
    <dgm:cxn modelId="{1E5C88FB-2DEC-4925-A64B-3DF441636EB6}" type="presOf" srcId="{76F30492-EBB0-4473-85B5-107993B529D2}" destId="{8355CBB0-08E4-41FF-BB72-9F2567FE9563}" srcOrd="1" destOrd="0" presId="urn:microsoft.com/office/officeart/2005/8/layout/orgChart1"/>
    <dgm:cxn modelId="{EE245B34-99A3-4C9C-A469-47E601E55D9A}" type="presOf" srcId="{A878A648-ABFD-4583-BC80-3B59B0C84F66}" destId="{FD39184D-3CD4-4642-9747-07F6326BECD0}" srcOrd="0" destOrd="0" presId="urn:microsoft.com/office/officeart/2005/8/layout/orgChart1"/>
    <dgm:cxn modelId="{D4D75BA2-817A-40D2-A819-DE4C0D99F2B5}" srcId="{1177C2AE-93C7-4AEE-B6DC-479977E9D856}" destId="{A878A648-ABFD-4583-BC80-3B59B0C84F66}" srcOrd="0" destOrd="0" parTransId="{3F8FEBAF-1CDD-478E-9FE7-47E6925BA7C9}" sibTransId="{6F95667F-3F1D-429B-985D-B68188C65A4D}"/>
    <dgm:cxn modelId="{0685FF33-3AEA-4F9F-9327-60C6B3905775}" type="presParOf" srcId="{9DF08038-7C2A-41AA-A6FB-AB5721B83FF8}" destId="{B704A142-6715-4233-B124-6DE1DD08F4B1}" srcOrd="0" destOrd="0" presId="urn:microsoft.com/office/officeart/2005/8/layout/orgChart1"/>
    <dgm:cxn modelId="{6F3A3501-3C50-44DC-A118-BF4FA0DC9ACD}" type="presParOf" srcId="{B704A142-6715-4233-B124-6DE1DD08F4B1}" destId="{3807AE33-DDAA-4AAE-B635-C929CDC10283}" srcOrd="0" destOrd="0" presId="urn:microsoft.com/office/officeart/2005/8/layout/orgChart1"/>
    <dgm:cxn modelId="{D7C24AB0-14C6-4C4B-B044-F3170648A55F}" type="presParOf" srcId="{3807AE33-DDAA-4AAE-B635-C929CDC10283}" destId="{FD39184D-3CD4-4642-9747-07F6326BECD0}" srcOrd="0" destOrd="0" presId="urn:microsoft.com/office/officeart/2005/8/layout/orgChart1"/>
    <dgm:cxn modelId="{392E5A7D-813B-4E1D-AACD-1D33F6345225}" type="presParOf" srcId="{3807AE33-DDAA-4AAE-B635-C929CDC10283}" destId="{4BC1B0B6-148A-4336-8896-731F7839E670}" srcOrd="1" destOrd="0" presId="urn:microsoft.com/office/officeart/2005/8/layout/orgChart1"/>
    <dgm:cxn modelId="{4C24F3CA-AD21-4053-82A4-E57863B86DE8}" type="presParOf" srcId="{B704A142-6715-4233-B124-6DE1DD08F4B1}" destId="{E30352BC-F6BB-45A8-844F-5A2F41111258}" srcOrd="1" destOrd="0" presId="urn:microsoft.com/office/officeart/2005/8/layout/orgChart1"/>
    <dgm:cxn modelId="{7B2A4A8E-10AC-47E7-BD4D-6D9D860AE6F2}" type="presParOf" srcId="{E30352BC-F6BB-45A8-844F-5A2F41111258}" destId="{B9614B7F-4992-4F01-9279-35F49192F84C}" srcOrd="0" destOrd="0" presId="urn:microsoft.com/office/officeart/2005/8/layout/orgChart1"/>
    <dgm:cxn modelId="{C667EF34-BB7C-4FE9-9454-1BD87ED47B80}" type="presParOf" srcId="{E30352BC-F6BB-45A8-844F-5A2F41111258}" destId="{61BAF5B2-9B7B-48E7-805C-AA8E57ACA370}" srcOrd="1" destOrd="0" presId="urn:microsoft.com/office/officeart/2005/8/layout/orgChart1"/>
    <dgm:cxn modelId="{551FC1E3-AAEC-4FDE-B9E4-DA737A6B6730}" type="presParOf" srcId="{61BAF5B2-9B7B-48E7-805C-AA8E57ACA370}" destId="{3BFABD9C-DEB7-42B1-84BA-C52D6A71A2C5}" srcOrd="0" destOrd="0" presId="urn:microsoft.com/office/officeart/2005/8/layout/orgChart1"/>
    <dgm:cxn modelId="{D8DB8F4D-67F5-45F1-BA2E-AD7ED9A964D2}" type="presParOf" srcId="{3BFABD9C-DEB7-42B1-84BA-C52D6A71A2C5}" destId="{A52589A7-3A80-4B5C-A094-6C163E6BCBAC}" srcOrd="0" destOrd="0" presId="urn:microsoft.com/office/officeart/2005/8/layout/orgChart1"/>
    <dgm:cxn modelId="{CA4ADEE9-DD57-4A93-A46C-8CDE12246762}" type="presParOf" srcId="{3BFABD9C-DEB7-42B1-84BA-C52D6A71A2C5}" destId="{ED80467E-0625-49DD-831E-E64BE90EF0D7}" srcOrd="1" destOrd="0" presId="urn:microsoft.com/office/officeart/2005/8/layout/orgChart1"/>
    <dgm:cxn modelId="{20A79A9B-1EE5-4F93-956E-82E138A5B3AD}" type="presParOf" srcId="{61BAF5B2-9B7B-48E7-805C-AA8E57ACA370}" destId="{1768AA42-E37C-4289-A255-33A3DDDBA5F7}" srcOrd="1" destOrd="0" presId="urn:microsoft.com/office/officeart/2005/8/layout/orgChart1"/>
    <dgm:cxn modelId="{9B3FA384-A5C6-4207-B6E0-CADDCE706E13}" type="presParOf" srcId="{61BAF5B2-9B7B-48E7-805C-AA8E57ACA370}" destId="{CC93540C-8B61-4DF6-A0A7-66F24F311B33}" srcOrd="2" destOrd="0" presId="urn:microsoft.com/office/officeart/2005/8/layout/orgChart1"/>
    <dgm:cxn modelId="{AEE8DF7A-A9D1-4317-8387-85C6A948A98E}" type="presParOf" srcId="{E30352BC-F6BB-45A8-844F-5A2F41111258}" destId="{26EC4C81-DC43-43E5-B276-824890B9CF0F}" srcOrd="2" destOrd="0" presId="urn:microsoft.com/office/officeart/2005/8/layout/orgChart1"/>
    <dgm:cxn modelId="{E6DDE89D-E26C-4271-B680-ADA68E3A50CE}" type="presParOf" srcId="{E30352BC-F6BB-45A8-844F-5A2F41111258}" destId="{D8964529-50A8-43F2-8E9F-0B21082D76A8}" srcOrd="3" destOrd="0" presId="urn:microsoft.com/office/officeart/2005/8/layout/orgChart1"/>
    <dgm:cxn modelId="{D295EA35-88AA-4643-9468-FDC0B7235EE6}" type="presParOf" srcId="{D8964529-50A8-43F2-8E9F-0B21082D76A8}" destId="{9145A9BC-4687-43B3-B833-FF1676DCA1A7}" srcOrd="0" destOrd="0" presId="urn:microsoft.com/office/officeart/2005/8/layout/orgChart1"/>
    <dgm:cxn modelId="{DBDD7B00-0FAD-47F5-89A9-B8A38467EC64}" type="presParOf" srcId="{9145A9BC-4687-43B3-B833-FF1676DCA1A7}" destId="{EC87FDD0-52B9-4BEC-B587-07B5078055EC}" srcOrd="0" destOrd="0" presId="urn:microsoft.com/office/officeart/2005/8/layout/orgChart1"/>
    <dgm:cxn modelId="{ADDC384E-A384-4871-BF68-983B06C49A22}" type="presParOf" srcId="{9145A9BC-4687-43B3-B833-FF1676DCA1A7}" destId="{19D1E5F0-012F-4B87-9CC9-0ED9B45E4EE5}" srcOrd="1" destOrd="0" presId="urn:microsoft.com/office/officeart/2005/8/layout/orgChart1"/>
    <dgm:cxn modelId="{E877A49D-F49C-42DB-9B1C-8293E75FB306}" type="presParOf" srcId="{D8964529-50A8-43F2-8E9F-0B21082D76A8}" destId="{713C8B79-C380-4691-9A4E-76388BCA525C}" srcOrd="1" destOrd="0" presId="urn:microsoft.com/office/officeart/2005/8/layout/orgChart1"/>
    <dgm:cxn modelId="{0FF7A5AC-2662-46D2-B0DE-979EA16587FD}" type="presParOf" srcId="{D8964529-50A8-43F2-8E9F-0B21082D76A8}" destId="{FA05A0E1-779C-45FA-A8AA-2BC519AF79B9}" srcOrd="2" destOrd="0" presId="urn:microsoft.com/office/officeart/2005/8/layout/orgChart1"/>
    <dgm:cxn modelId="{9A91FF01-6D0E-480F-8325-C6CCA3D221A2}" type="presParOf" srcId="{E30352BC-F6BB-45A8-844F-5A2F41111258}" destId="{4670EC11-45F7-4E8B-8EAB-4B6AA783A340}" srcOrd="4" destOrd="0" presId="urn:microsoft.com/office/officeart/2005/8/layout/orgChart1"/>
    <dgm:cxn modelId="{27034E6F-B0D6-40EE-9506-C5A79AD5B3E0}" type="presParOf" srcId="{E30352BC-F6BB-45A8-844F-5A2F41111258}" destId="{085F30AD-A5A9-4FC6-A05A-540333086DBD}" srcOrd="5" destOrd="0" presId="urn:microsoft.com/office/officeart/2005/8/layout/orgChart1"/>
    <dgm:cxn modelId="{AF6F655D-6BA9-47F6-883A-4A8293E3E4ED}" type="presParOf" srcId="{085F30AD-A5A9-4FC6-A05A-540333086DBD}" destId="{A50D8506-271D-4A70-BE9A-DD3E18C052BC}" srcOrd="0" destOrd="0" presId="urn:microsoft.com/office/officeart/2005/8/layout/orgChart1"/>
    <dgm:cxn modelId="{4DA9125F-23DA-44E6-B1B4-DE86818CCF77}" type="presParOf" srcId="{A50D8506-271D-4A70-BE9A-DD3E18C052BC}" destId="{6250E952-1C6D-4AC2-82D1-073C02A27121}" srcOrd="0" destOrd="0" presId="urn:microsoft.com/office/officeart/2005/8/layout/orgChart1"/>
    <dgm:cxn modelId="{1990EFD4-2890-4FB1-B597-9284395D9F18}" type="presParOf" srcId="{A50D8506-271D-4A70-BE9A-DD3E18C052BC}" destId="{8355CBB0-08E4-41FF-BB72-9F2567FE9563}" srcOrd="1" destOrd="0" presId="urn:microsoft.com/office/officeart/2005/8/layout/orgChart1"/>
    <dgm:cxn modelId="{BEBF459B-0105-493D-92ED-0F53CAB3E3C7}" type="presParOf" srcId="{085F30AD-A5A9-4FC6-A05A-540333086DBD}" destId="{EE6701F8-5DBD-4463-82D1-61F58B535D2A}" srcOrd="1" destOrd="0" presId="urn:microsoft.com/office/officeart/2005/8/layout/orgChart1"/>
    <dgm:cxn modelId="{8B3471FA-9725-4097-A06A-14C154F1AA66}" type="presParOf" srcId="{085F30AD-A5A9-4FC6-A05A-540333086DBD}" destId="{90498902-AE80-4EB3-AE1C-AA162F58F2A1}" srcOrd="2" destOrd="0" presId="urn:microsoft.com/office/officeart/2005/8/layout/orgChart1"/>
    <dgm:cxn modelId="{6A256D2A-2955-495F-A2E7-38928A67E075}" type="presParOf" srcId="{B704A142-6715-4233-B124-6DE1DD08F4B1}" destId="{67A93486-1542-454A-8CD1-ACEE9B460E1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670EC11-45F7-4E8B-8EAB-4B6AA783A340}">
      <dsp:nvSpPr>
        <dsp:cNvPr id="0" name=""/>
        <dsp:cNvSpPr/>
      </dsp:nvSpPr>
      <dsp:spPr>
        <a:xfrm>
          <a:off x="4104481" y="2527716"/>
          <a:ext cx="2903950" cy="5039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995"/>
              </a:lnTo>
              <a:lnTo>
                <a:pt x="2903950" y="251995"/>
              </a:lnTo>
              <a:lnTo>
                <a:pt x="2903950" y="5039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EC4C81-DC43-43E5-B276-824890B9CF0F}">
      <dsp:nvSpPr>
        <dsp:cNvPr id="0" name=""/>
        <dsp:cNvSpPr/>
      </dsp:nvSpPr>
      <dsp:spPr>
        <a:xfrm>
          <a:off x="4058761" y="2527716"/>
          <a:ext cx="91440" cy="5039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39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614B7F-4992-4F01-9279-35F49192F84C}">
      <dsp:nvSpPr>
        <dsp:cNvPr id="0" name=""/>
        <dsp:cNvSpPr/>
      </dsp:nvSpPr>
      <dsp:spPr>
        <a:xfrm>
          <a:off x="1200530" y="2527716"/>
          <a:ext cx="2903950" cy="503991"/>
        </a:xfrm>
        <a:custGeom>
          <a:avLst/>
          <a:gdLst/>
          <a:ahLst/>
          <a:cxnLst/>
          <a:rect l="0" t="0" r="0" b="0"/>
          <a:pathLst>
            <a:path>
              <a:moveTo>
                <a:pt x="2903950" y="0"/>
              </a:moveTo>
              <a:lnTo>
                <a:pt x="2903950" y="251995"/>
              </a:lnTo>
              <a:lnTo>
                <a:pt x="0" y="251995"/>
              </a:lnTo>
              <a:lnTo>
                <a:pt x="0" y="5039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9184D-3CD4-4642-9747-07F6326BECD0}">
      <dsp:nvSpPr>
        <dsp:cNvPr id="0" name=""/>
        <dsp:cNvSpPr/>
      </dsp:nvSpPr>
      <dsp:spPr>
        <a:xfrm>
          <a:off x="2904501" y="1327737"/>
          <a:ext cx="2399959" cy="11999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Prvine rimske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arhitekture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(novosti v gradbeništvu)</a:t>
          </a:r>
          <a:endParaRPr kumimoji="0" lang="en-US" sz="11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sp:txBody>
      <dsp:txXfrm>
        <a:off x="2904501" y="1327737"/>
        <a:ext cx="2399959" cy="1199979"/>
      </dsp:txXfrm>
    </dsp:sp>
    <dsp:sp modelId="{A52589A7-3A80-4B5C-A094-6C163E6BCBAC}">
      <dsp:nvSpPr>
        <dsp:cNvPr id="0" name=""/>
        <dsp:cNvSpPr/>
      </dsp:nvSpPr>
      <dsp:spPr>
        <a:xfrm>
          <a:off x="551" y="3031708"/>
          <a:ext cx="2399959" cy="11999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NOVI GRADBENI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MATERIJALI: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beton,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malta,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opeka,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strešniki.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1100" b="0" i="0" u="none" strike="noStrike" kern="1200" cap="none" normalizeH="0" baseline="0" dirty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endParaRPr>
        </a:p>
      </dsp:txBody>
      <dsp:txXfrm>
        <a:off x="551" y="3031708"/>
        <a:ext cx="2399959" cy="1199979"/>
      </dsp:txXfrm>
    </dsp:sp>
    <dsp:sp modelId="{EC87FDD0-52B9-4BEC-B587-07B5078055EC}">
      <dsp:nvSpPr>
        <dsp:cNvPr id="0" name=""/>
        <dsp:cNvSpPr/>
      </dsp:nvSpPr>
      <dsp:spPr>
        <a:xfrm>
          <a:off x="2904501" y="3031708"/>
          <a:ext cx="2399959" cy="11999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ZAHTEVNE OBLIKE: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lok,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obok,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kupola,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drsna vrata,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talno ogrevanje.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1100" b="0" i="0" u="none" strike="noStrike" kern="1200" cap="none" normalizeH="0" baseline="0" dirty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endParaRPr>
        </a:p>
      </dsp:txBody>
      <dsp:txXfrm>
        <a:off x="2904501" y="3031708"/>
        <a:ext cx="2399959" cy="1199979"/>
      </dsp:txXfrm>
    </dsp:sp>
    <dsp:sp modelId="{6250E952-1C6D-4AC2-82D1-073C02A27121}">
      <dsp:nvSpPr>
        <dsp:cNvPr id="0" name=""/>
        <dsp:cNvSpPr/>
      </dsp:nvSpPr>
      <dsp:spPr>
        <a:xfrm>
          <a:off x="5808452" y="3031708"/>
          <a:ext cx="2399959" cy="11999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NAČINI OKRAŠEVANJA: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okraševanje zunanjih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zidov z reliefi,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stebri in polstebri,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»</a:t>
          </a:r>
          <a:r>
            <a:rPr kumimoji="0" lang="sl-SI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oblaganje</a:t>
          </a:r>
          <a:r>
            <a:rPr kumimoji="0" lang="en-US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«</a:t>
          </a:r>
          <a:r>
            <a:rPr kumimoji="0" lang="sl-SI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 betonskih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sten s kamnitimi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l-SI" sz="1100" b="0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rPr>
            <a:t>ploščami …  </a:t>
          </a:r>
          <a:endParaRPr kumimoji="0" lang="en-US" sz="11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endParaRPr>
        </a:p>
      </dsp:txBody>
      <dsp:txXfrm>
        <a:off x="5808452" y="3031708"/>
        <a:ext cx="2399959" cy="11999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noProof="0" smtClean="0"/>
              <a:t>Kliknite, če želite urediti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613E4D99-C66E-4849-9103-CDB325DD13D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22F4F4-7A5F-4C3C-A39E-7E7089DD67DF}" type="slidenum">
              <a:rPr lang="sl-SI"/>
              <a:pPr/>
              <a:t>1</a:t>
            </a:fld>
            <a:endParaRPr lang="sl-SI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0AF95E-2AAF-4F3F-841A-AE15BC22EDD7}" type="slidenum">
              <a:rPr lang="sl-SI"/>
              <a:pPr/>
              <a:t>10</a:t>
            </a:fld>
            <a:endParaRPr lang="sl-SI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DA893D-1EAB-4677-B9B9-78ABD093F101}" type="slidenum">
              <a:rPr lang="sl-SI"/>
              <a:pPr/>
              <a:t>11</a:t>
            </a:fld>
            <a:endParaRPr lang="sl-SI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7B6EF9-80DC-4802-8EB4-81B04363BB0E}" type="slidenum">
              <a:rPr lang="sl-SI"/>
              <a:pPr/>
              <a:t>12</a:t>
            </a:fld>
            <a:endParaRPr lang="sl-SI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7BC3CC-10D1-4E75-BFF1-662A0D3F7E41}" type="slidenum">
              <a:rPr lang="sl-SI"/>
              <a:pPr/>
              <a:t>13</a:t>
            </a:fld>
            <a:endParaRPr lang="sl-SI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245C8B-2C25-425E-8563-227C6633D498}" type="slidenum">
              <a:rPr lang="sl-SI"/>
              <a:pPr/>
              <a:t>14</a:t>
            </a:fld>
            <a:endParaRPr lang="sl-SI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2D38FF-BFEA-4B4C-B56B-D2DDA684D134}" type="slidenum">
              <a:rPr lang="sl-SI"/>
              <a:pPr/>
              <a:t>15</a:t>
            </a:fld>
            <a:endParaRPr lang="sl-SI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F7AC53-C03B-40E7-9F31-BA8506685A0F}" type="slidenum">
              <a:rPr lang="sl-SI"/>
              <a:pPr/>
              <a:t>16</a:t>
            </a:fld>
            <a:endParaRPr lang="sl-SI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D1C29C-A022-46D8-B302-66DF1D9F7030}" type="slidenum">
              <a:rPr lang="sl-SI"/>
              <a:pPr/>
              <a:t>17</a:t>
            </a:fld>
            <a:endParaRPr lang="sl-SI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7D4956-6BC0-40FD-A9E4-CA57DA3422E4}" type="slidenum">
              <a:rPr lang="sl-SI"/>
              <a:pPr/>
              <a:t>18</a:t>
            </a:fld>
            <a:endParaRPr lang="sl-SI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4FBA7A-894C-4EFD-B514-78A456F48A23}" type="slidenum">
              <a:rPr lang="sl-SI"/>
              <a:pPr/>
              <a:t>19</a:t>
            </a:fld>
            <a:endParaRPr lang="sl-SI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47EFB1-752E-4F58-B7CE-CF876D0671BD}" type="slidenum">
              <a:rPr lang="sl-SI"/>
              <a:pPr/>
              <a:t>2</a:t>
            </a:fld>
            <a:endParaRPr lang="sl-SI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FC6C9C-1EA3-41B9-B9A9-A99F3622E366}" type="slidenum">
              <a:rPr lang="sl-SI"/>
              <a:pPr/>
              <a:t>20</a:t>
            </a:fld>
            <a:endParaRPr lang="sl-SI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5C1F1F-08FC-4F3C-95A6-D2490749B99C}" type="slidenum">
              <a:rPr lang="sl-SI"/>
              <a:pPr/>
              <a:t>21</a:t>
            </a:fld>
            <a:endParaRPr lang="sl-SI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78A927-9D34-41BF-A07E-99C92F986FCF}" type="slidenum">
              <a:rPr lang="sl-SI"/>
              <a:pPr/>
              <a:t>22</a:t>
            </a:fld>
            <a:endParaRPr lang="sl-SI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8DA3DD-2570-4422-9A80-90879B4D3334}" type="slidenum">
              <a:rPr lang="sl-SI"/>
              <a:pPr/>
              <a:t>23</a:t>
            </a:fld>
            <a:endParaRPr lang="sl-SI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762E3C-C3AC-4C82-AE6B-29540DEE6FEA}" type="slidenum">
              <a:rPr lang="sl-SI"/>
              <a:pPr/>
              <a:t>24</a:t>
            </a:fld>
            <a:endParaRPr lang="sl-SI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B5BCF6-A3AE-4BE6-A543-A7B33BF4840B}" type="slidenum">
              <a:rPr lang="sl-SI"/>
              <a:pPr/>
              <a:t>25</a:t>
            </a:fld>
            <a:endParaRPr lang="sl-SI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A85E94-9946-4FF3-96E7-1CBEC62130D0}" type="slidenum">
              <a:rPr lang="sl-SI"/>
              <a:pPr/>
              <a:t>26</a:t>
            </a:fld>
            <a:endParaRPr lang="sl-SI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DA8A59-C11B-4922-81B2-849C4CB7CCB3}" type="slidenum">
              <a:rPr lang="sl-SI"/>
              <a:pPr/>
              <a:t>27</a:t>
            </a:fld>
            <a:endParaRPr lang="sl-SI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7F17CA-A200-4F4D-A9EF-DDA1EDEC87C0}" type="slidenum">
              <a:rPr lang="sl-SI"/>
              <a:pPr/>
              <a:t>28</a:t>
            </a:fld>
            <a:endParaRPr lang="sl-SI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8D2ABD-562B-4B8A-A8D6-696F7DC7629D}" type="slidenum">
              <a:rPr lang="sl-SI"/>
              <a:pPr/>
              <a:t>29</a:t>
            </a:fld>
            <a:endParaRPr lang="sl-SI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11767E-FD53-4790-BCFC-B2E141448AE6}" type="slidenum">
              <a:rPr lang="sl-SI"/>
              <a:pPr/>
              <a:t>3</a:t>
            </a:fld>
            <a:endParaRPr lang="sl-SI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CD6498-7242-4FDF-8D7B-B7C73F0BE7F2}" type="slidenum">
              <a:rPr lang="sl-SI"/>
              <a:pPr/>
              <a:t>30</a:t>
            </a:fld>
            <a:endParaRPr lang="sl-SI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2309F0-9D1B-48CF-B70F-E502BC6C28FA}" type="slidenum">
              <a:rPr lang="sl-SI"/>
              <a:pPr/>
              <a:t>31</a:t>
            </a:fld>
            <a:endParaRPr lang="sl-SI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90AD81-94F1-496A-B088-D632FEABC38E}" type="slidenum">
              <a:rPr lang="sl-SI"/>
              <a:pPr/>
              <a:t>32</a:t>
            </a:fld>
            <a:endParaRPr lang="sl-SI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0B3E71-1A9D-45F7-AB4B-0188927D45AB}" type="slidenum">
              <a:rPr lang="sl-SI"/>
              <a:pPr/>
              <a:t>33</a:t>
            </a:fld>
            <a:endParaRPr lang="sl-SI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0E6AF2-591C-4BC5-A651-DE0493412B4A}" type="slidenum">
              <a:rPr lang="sl-SI"/>
              <a:pPr/>
              <a:t>4</a:t>
            </a:fld>
            <a:endParaRPr lang="sl-SI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031225-5E5B-45AF-AC46-74CC4856D8CD}" type="slidenum">
              <a:rPr lang="sl-SI"/>
              <a:pPr/>
              <a:t>5</a:t>
            </a:fld>
            <a:endParaRPr lang="sl-SI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9BD4F1-6830-41BA-8546-3456C7B79C84}" type="slidenum">
              <a:rPr lang="sl-SI"/>
              <a:pPr/>
              <a:t>6</a:t>
            </a:fld>
            <a:endParaRPr lang="sl-SI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3E40E-09E0-4BF4-81D7-AD1294F3116E}" type="slidenum">
              <a:rPr lang="sl-SI"/>
              <a:pPr/>
              <a:t>7</a:t>
            </a:fld>
            <a:endParaRPr lang="sl-SI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2E976F-C722-498B-8AB6-ECEA552B821A}" type="slidenum">
              <a:rPr lang="sl-SI"/>
              <a:pPr/>
              <a:t>8</a:t>
            </a:fld>
            <a:endParaRPr lang="sl-SI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3D93FC-3AFA-4DBE-A813-8AD99BF27BA2}" type="slidenum">
              <a:rPr lang="sl-SI"/>
              <a:pPr/>
              <a:t>9</a:t>
            </a:fld>
            <a:endParaRPr lang="sl-SI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Kliknite, če želite urediti slog podnaslova matrice</a:t>
            </a:r>
          </a:p>
        </p:txBody>
      </p:sp>
      <p:sp>
        <p:nvSpPr>
          <p:cNvPr id="256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Kliknite, če želite urediti slog naslova matrice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989C72-5948-4A3C-8AAB-8C2D35989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3BE11-60B8-4568-BC7C-FD96F326D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84B6E-D25C-4818-8861-C8E9076EA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Naslov in diagram ali organi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pPr lvl="0"/>
            <a:endParaRPr lang="sl-SI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D9C33-2387-43D1-8E7B-EEA846C14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702AC-AED7-4532-B3F2-564F3835B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F50F5-2584-448D-95F1-A95FED710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7D4A3-9C35-45CE-8B93-C351C22D5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DA3CC-D276-4EC3-99C0-CFD5DE8E6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70E32-FADC-4162-9092-0A03A4414F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86604-A322-47C5-84D3-40D6B68A7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F2436-1FFB-4921-B5B3-04F685705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74039-CE9F-49AD-BAD1-F8FD3C48D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24580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Kliknite, če želite urediti slog naslova matrice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Kliknite, če želite urediti sloge besedila matrice</a:t>
            </a:r>
          </a:p>
          <a:p>
            <a:pPr lvl="1"/>
            <a:r>
              <a:rPr lang="en-US" smtClean="0"/>
              <a:t>Druga raven</a:t>
            </a:r>
          </a:p>
          <a:p>
            <a:pPr lvl="2"/>
            <a:r>
              <a:rPr lang="en-US" smtClean="0"/>
              <a:t>Tretja raven</a:t>
            </a:r>
          </a:p>
          <a:p>
            <a:pPr lvl="3"/>
            <a:r>
              <a:rPr lang="en-US" smtClean="0"/>
              <a:t>Četrta raven</a:t>
            </a:r>
          </a:p>
          <a:p>
            <a:pPr lvl="4"/>
            <a:r>
              <a:rPr lang="en-US" smtClean="0"/>
              <a:t>Peta raven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A5D82058-B841-4FB0-960F-490BF6512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4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5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5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5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5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  <p:bldP spid="24582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5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58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458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8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5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58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458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8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5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58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458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8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5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58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458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8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5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58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458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58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dirty="0" smtClean="0"/>
              <a:t>Pompeji – učilnica na prostem</a:t>
            </a:r>
            <a:endParaRPr lang="en-US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dirty="0" smtClean="0"/>
              <a:t>Rimski </a:t>
            </a:r>
            <a:r>
              <a:rPr lang="sl-SI" dirty="0" err="1" smtClean="0"/>
              <a:t>urbanizacijski</a:t>
            </a:r>
            <a:r>
              <a:rPr lang="sl-SI" dirty="0" smtClean="0"/>
              <a:t> dosežki </a:t>
            </a:r>
          </a:p>
          <a:p>
            <a:pPr eaLnBrk="1" hangingPunct="1">
              <a:defRPr/>
            </a:pPr>
            <a:r>
              <a:rPr lang="sl-SI" dirty="0" smtClean="0"/>
              <a:t>Avtorica: Majda Anders, Gimnazija Murska Sobota</a:t>
            </a:r>
            <a:endParaRPr lang="en-US" dirty="0" smtClean="0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258888" y="6381750"/>
            <a:ext cx="6913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>
                <a:solidFill>
                  <a:srgbClr val="333333"/>
                </a:solidFill>
              </a:rPr>
              <a:t>Avtor besedila, fotografij in oblikovalec folij, prof. Majda Anders</a:t>
            </a:r>
            <a:r>
              <a:rPr lang="sl-SI"/>
              <a:t>  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0" grpId="1"/>
      <p:bldP spid="2051" grpId="0" build="p"/>
      <p:bldP spid="2051" grpId="1" build="p"/>
      <p:bldP spid="20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468313" y="260350"/>
            <a:ext cx="81359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l-SI"/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79388" y="260350"/>
            <a:ext cx="87852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dirty="0"/>
              <a:t>Ulice so se križale pod pravim kotom. Obdane so bile s </a:t>
            </a:r>
            <a:r>
              <a:rPr lang="sl-SI" dirty="0" smtClean="0"/>
              <a:t>strnjenimi </a:t>
            </a:r>
            <a:r>
              <a:rPr lang="sl-SI" dirty="0"/>
              <a:t>stanovanjskimi hišami. </a:t>
            </a:r>
            <a:r>
              <a:rPr lang="sl-SI" dirty="0" err="1"/>
              <a:t>Ponavadi</a:t>
            </a:r>
            <a:r>
              <a:rPr lang="sl-SI" dirty="0"/>
              <a:t> so </a:t>
            </a:r>
            <a:r>
              <a:rPr lang="sl-SI" b="1" i="1" dirty="0"/>
              <a:t>INSULE</a:t>
            </a:r>
            <a:r>
              <a:rPr lang="sl-SI" dirty="0"/>
              <a:t>, večnadstropne stanovanjske hiše, imele v pritličju z ulične strani delavnice in lokale. Lokali so bili povezani s stanovanjskimi enotami ali v njihovi neposredni bližini. Tako je v delavnici po potrebi pomagala vsa družina s služinčadjo.</a:t>
            </a:r>
            <a:endParaRPr lang="en-US" dirty="0"/>
          </a:p>
        </p:txBody>
      </p:sp>
      <p:pic>
        <p:nvPicPr>
          <p:cNvPr id="37894" name="Picture 6" descr="IMG_59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0188" y="1484313"/>
            <a:ext cx="3833812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IMG_59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33600"/>
            <a:ext cx="51847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sl-SI" sz="2400" dirty="0" smtClean="0"/>
              <a:t>Premožnejši meščani so živeli v razkošnih </a:t>
            </a:r>
            <a:r>
              <a:rPr lang="sl-SI" sz="2400" b="1" i="1" dirty="0" smtClean="0"/>
              <a:t>apartmajih,</a:t>
            </a:r>
            <a:r>
              <a:rPr lang="sl-SI" sz="2400" dirty="0" smtClean="0"/>
              <a:t> v podaljšku teh pa so pogosto imeli še verande na stebrih.</a:t>
            </a:r>
            <a:endParaRPr lang="en-US" sz="2400" dirty="0" smtClean="0"/>
          </a:p>
        </p:txBody>
      </p:sp>
      <p:pic>
        <p:nvPicPr>
          <p:cNvPr id="56329" name="Picture 9" descr="IMG_6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125538"/>
            <a:ext cx="42132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0" name="Picture 10" descr="IMG_6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2781300"/>
            <a:ext cx="5545138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179388" y="4713288"/>
            <a:ext cx="345598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/>
              <a:t>Vsekakor so se hiše</a:t>
            </a:r>
          </a:p>
          <a:p>
            <a:r>
              <a:rPr lang="sl-SI"/>
              <a:t>razlikovale tudi po velikosti</a:t>
            </a:r>
          </a:p>
          <a:p>
            <a:r>
              <a:rPr lang="sl-SI"/>
              <a:t>vrat, oken, materialu, pa tudi po</a:t>
            </a:r>
          </a:p>
          <a:p>
            <a:r>
              <a:rPr lang="sl-SI"/>
              <a:t>okraševanju s poslikavami, </a:t>
            </a:r>
          </a:p>
          <a:p>
            <a:r>
              <a:rPr lang="sl-SI"/>
              <a:t>okrasnimi ploščami iz kamna</a:t>
            </a:r>
          </a:p>
          <a:p>
            <a:r>
              <a:rPr lang="sl-SI"/>
              <a:t>na stenah in podobno.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50825" y="333375"/>
            <a:ext cx="87137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V Pompejih, pomembnem trgovskem središču na jugu Apeninskega polotoka, je veljal zakon o ponujanju obveznega prenočišča popotnikom. Vsaka hiša ob cesti je morala sprejemati goste.</a:t>
            </a:r>
            <a:endParaRPr lang="en-US"/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250825" y="1341438"/>
            <a:ext cx="8497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Trgovine, prenočišča in hoteli so bili označeni z napisi, </a:t>
            </a:r>
            <a:r>
              <a:rPr lang="en-US">
                <a:latin typeface="Arial" charset="0"/>
                <a:cs typeface="Arial" charset="0"/>
              </a:rPr>
              <a:t>»</a:t>
            </a:r>
            <a:r>
              <a:rPr lang="sl-SI"/>
              <a:t>reklamami</a:t>
            </a:r>
            <a:r>
              <a:rPr lang="en-US">
                <a:cs typeface="Tahoma" pitchFamily="34" charset="0"/>
              </a:rPr>
              <a:t>«</a:t>
            </a:r>
            <a:r>
              <a:rPr lang="sl-SI"/>
              <a:t>, slikami, ki so ponazarjale dejavnosti.  </a:t>
            </a:r>
            <a:endParaRPr lang="en-US"/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250825" y="2087563"/>
            <a:ext cx="842486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Ohranjene so številne </a:t>
            </a:r>
            <a:r>
              <a:rPr lang="en-US">
                <a:latin typeface="Arial" charset="0"/>
                <a:cs typeface="Arial" charset="0"/>
              </a:rPr>
              <a:t>»</a:t>
            </a:r>
            <a:r>
              <a:rPr lang="sl-SI" b="1" i="1"/>
              <a:t>thermopolije</a:t>
            </a:r>
            <a:r>
              <a:rPr lang="en-US" b="1" i="1">
                <a:cs typeface="Tahoma" pitchFamily="34" charset="0"/>
              </a:rPr>
              <a:t>«</a:t>
            </a:r>
            <a:r>
              <a:rPr lang="sl-SI" b="1" i="1">
                <a:cs typeface="Tahoma" pitchFamily="34" charset="0"/>
              </a:rPr>
              <a:t>, O</a:t>
            </a:r>
            <a:r>
              <a:rPr lang="sl-SI" i="1"/>
              <a:t>SVEŽILNE SOBE</a:t>
            </a:r>
            <a:r>
              <a:rPr lang="sl-SI"/>
              <a:t> (bari), za strežbo hrane in pijače. 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250825" y="3789363"/>
            <a:ext cx="3744913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/>
              <a:t>Številne so tudi </a:t>
            </a:r>
            <a:r>
              <a:rPr lang="sl-SI" i="1"/>
              <a:t>pekarne, mlini</a:t>
            </a:r>
            <a:r>
              <a:rPr lang="sl-SI"/>
              <a:t>, </a:t>
            </a:r>
            <a:r>
              <a:rPr lang="sl-SI" i="1"/>
              <a:t>skladišča</a:t>
            </a:r>
            <a:r>
              <a:rPr lang="sl-SI"/>
              <a:t> za shranjevanje zrnja …</a:t>
            </a:r>
          </a:p>
          <a:p>
            <a:endParaRPr lang="sl-SI"/>
          </a:p>
          <a:p>
            <a:endParaRPr lang="sl-SI"/>
          </a:p>
          <a:p>
            <a:endParaRPr lang="en-US"/>
          </a:p>
        </p:txBody>
      </p:sp>
      <p:pic>
        <p:nvPicPr>
          <p:cNvPr id="38921" name="Picture 9" descr="IMG_6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2852738"/>
            <a:ext cx="4859338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10" descr="IMG_60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4508500"/>
            <a:ext cx="3529013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179388" y="2636838"/>
            <a:ext cx="3671887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 V luknje na strežnem pultu so  </a:t>
            </a:r>
          </a:p>
          <a:p>
            <a:pPr>
              <a:spcBef>
                <a:spcPct val="50000"/>
              </a:spcBef>
            </a:pPr>
            <a:r>
              <a:rPr lang="sl-SI"/>
              <a:t> vstavljali amfore z jedačo in </a:t>
            </a:r>
          </a:p>
          <a:p>
            <a:pPr>
              <a:spcBef>
                <a:spcPct val="50000"/>
              </a:spcBef>
            </a:pPr>
            <a:r>
              <a:rPr lang="sl-SI"/>
              <a:t> pijačo.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P spid="38918" grpId="0"/>
      <p:bldP spid="38919" grpId="0"/>
      <p:bldP spid="38920" grpId="0"/>
      <p:bldP spid="389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80975" y="188913"/>
            <a:ext cx="87836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b="1" i="1" dirty="0"/>
              <a:t>DOMUSI</a:t>
            </a:r>
            <a:r>
              <a:rPr lang="sl-SI" dirty="0"/>
              <a:t> </a:t>
            </a:r>
            <a:r>
              <a:rPr lang="sl-SI" dirty="0" smtClean="0"/>
              <a:t> (</a:t>
            </a:r>
            <a:r>
              <a:rPr lang="sl-SI" dirty="0"/>
              <a:t>premožnejše mestne stavbe) nadaljujejo helenistično gradbeno tradicijo. </a:t>
            </a:r>
            <a:endParaRPr lang="en-US" dirty="0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250825" y="1412875"/>
            <a:ext cx="864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/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179388" y="620713"/>
            <a:ext cx="8640762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b="1" i="1"/>
              <a:t>POMPEJANSKA HIŠA</a:t>
            </a:r>
            <a:r>
              <a:rPr lang="sl-SI"/>
              <a:t> ima značilno dvodelno zasnovo: </a:t>
            </a:r>
            <a:r>
              <a:rPr lang="sl-SI" b="1" i="1"/>
              <a:t>GOSPODARSKI</a:t>
            </a:r>
            <a:r>
              <a:rPr lang="sl-SI"/>
              <a:t> </a:t>
            </a:r>
            <a:r>
              <a:rPr lang="sl-SI" i="1"/>
              <a:t>in</a:t>
            </a:r>
          </a:p>
          <a:p>
            <a:pPr>
              <a:spcBef>
                <a:spcPct val="50000"/>
              </a:spcBef>
            </a:pPr>
            <a:r>
              <a:rPr lang="sl-SI" i="1"/>
              <a:t>                                                                                 </a:t>
            </a:r>
            <a:r>
              <a:rPr lang="sl-SI" b="1" i="1"/>
              <a:t>REZIDENČNI</a:t>
            </a:r>
            <a:r>
              <a:rPr lang="sl-SI" i="1"/>
              <a:t> del.</a:t>
            </a:r>
            <a:endParaRPr lang="en-US" i="1"/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5003800" y="2873375"/>
            <a:ext cx="396081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Okoli osrednjega dvorišča z odprtino v strehi</a:t>
            </a:r>
            <a:r>
              <a:rPr lang="sl-SI" b="1"/>
              <a:t>, </a:t>
            </a:r>
            <a:r>
              <a:rPr lang="sl-SI" b="1" i="1"/>
              <a:t>ATRIJA</a:t>
            </a:r>
            <a:r>
              <a:rPr lang="sl-SI"/>
              <a:t>, so bili razporejeni bivalni in gospodarski prostori. </a:t>
            </a:r>
            <a:endParaRPr lang="en-US"/>
          </a:p>
        </p:txBody>
      </p:sp>
      <p:sp>
        <p:nvSpPr>
          <p:cNvPr id="15366" name="Text Box 14"/>
          <p:cNvSpPr txBox="1">
            <a:spLocks noChangeArrowheads="1"/>
          </p:cNvSpPr>
          <p:nvPr/>
        </p:nvSpPr>
        <p:spPr bwMode="auto">
          <a:xfrm>
            <a:off x="5003800" y="2852738"/>
            <a:ext cx="3960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/>
          </a:p>
        </p:txBody>
      </p:sp>
      <p:sp>
        <p:nvSpPr>
          <p:cNvPr id="15367" name="Text Box 15"/>
          <p:cNvSpPr txBox="1">
            <a:spLocks noChangeArrowheads="1"/>
          </p:cNvSpPr>
          <p:nvPr/>
        </p:nvSpPr>
        <p:spPr bwMode="auto">
          <a:xfrm>
            <a:off x="5003800" y="2841625"/>
            <a:ext cx="3889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/>
          </a:p>
        </p:txBody>
      </p:sp>
      <p:sp>
        <p:nvSpPr>
          <p:cNvPr id="15368" name="Text Box 16"/>
          <p:cNvSpPr txBox="1">
            <a:spLocks noChangeArrowheads="1"/>
          </p:cNvSpPr>
          <p:nvPr/>
        </p:nvSpPr>
        <p:spPr bwMode="auto">
          <a:xfrm>
            <a:off x="5003800" y="3573463"/>
            <a:ext cx="3816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/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5003800" y="5681663"/>
            <a:ext cx="41402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Pozneje se uveljavi moda obdajanja notranjega vrta s stebriščem in na mesto atrija nastanejo </a:t>
            </a:r>
            <a:r>
              <a:rPr lang="sl-SI" b="1" i="1"/>
              <a:t>PERISTILI</a:t>
            </a:r>
            <a:r>
              <a:rPr lang="sl-SI" b="1"/>
              <a:t>.</a:t>
            </a:r>
            <a:endParaRPr lang="en-US" b="1"/>
          </a:p>
        </p:txBody>
      </p:sp>
      <p:pic>
        <p:nvPicPr>
          <p:cNvPr id="43026" name="Picture 18" descr="IMG_59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268413"/>
            <a:ext cx="43211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7" name="Picture 19" descr="IMG_60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933825"/>
            <a:ext cx="4321175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  <p:bldP spid="43014" grpId="0"/>
      <p:bldP spid="43020" grpId="0"/>
      <p:bldP spid="430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IMG_6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88913"/>
            <a:ext cx="8642350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323850" y="6237288"/>
            <a:ext cx="8496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1763713" y="6226175"/>
            <a:ext cx="7200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i="1" dirty="0"/>
              <a:t>ATRIJ </a:t>
            </a:r>
            <a:r>
              <a:rPr lang="sl-SI" i="1" dirty="0" smtClean="0"/>
              <a:t> </a:t>
            </a:r>
            <a:r>
              <a:rPr lang="sl-SI" dirty="0" smtClean="0"/>
              <a:t>z </a:t>
            </a:r>
            <a:r>
              <a:rPr lang="sl-SI" dirty="0"/>
              <a:t>bazenčkom za zbiranje deževnice – </a:t>
            </a:r>
            <a:r>
              <a:rPr lang="sl-SI" i="1" dirty="0" err="1"/>
              <a:t>impluvium</a:t>
            </a:r>
            <a:r>
              <a:rPr lang="sl-SI" i="1" dirty="0"/>
              <a:t>.</a:t>
            </a:r>
            <a:endParaRPr lang="en-US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79388" y="188913"/>
            <a:ext cx="89646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Za atrijem je bila </a:t>
            </a:r>
            <a:r>
              <a:rPr lang="sl-SI" i="1"/>
              <a:t>PISARNA</a:t>
            </a:r>
            <a:r>
              <a:rPr lang="sl-SI"/>
              <a:t> (</a:t>
            </a:r>
            <a:r>
              <a:rPr lang="sl-SI" i="1"/>
              <a:t>tablinium</a:t>
            </a:r>
            <a:r>
              <a:rPr lang="sl-SI"/>
              <a:t>), </a:t>
            </a:r>
            <a:r>
              <a:rPr lang="sl-SI" i="1"/>
              <a:t>SPALNICE (cubiculum), JEDILNICA (triclinium</a:t>
            </a:r>
            <a:r>
              <a:rPr lang="sl-SI"/>
              <a:t>), </a:t>
            </a:r>
            <a:r>
              <a:rPr lang="sl-SI" i="1"/>
              <a:t>DNEVNE SOBE (oecus),</a:t>
            </a:r>
            <a:r>
              <a:rPr lang="sl-SI"/>
              <a:t> prostori namenjeni služinčadi, kuhinja, shrambe, klet, kopalnice – zasebne terme, stranišča.</a:t>
            </a:r>
            <a:endParaRPr lang="en-US"/>
          </a:p>
        </p:txBody>
      </p:sp>
      <p:pic>
        <p:nvPicPr>
          <p:cNvPr id="45062" name="Picture 6" descr="IMG_59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1484313"/>
            <a:ext cx="2641600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7" descr="IMG_59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3213100"/>
            <a:ext cx="4464050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250825" y="5794375"/>
            <a:ext cx="19446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Soba s stensko poslikavo</a:t>
            </a:r>
            <a:endParaRPr lang="en-US"/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3203575" y="6237288"/>
            <a:ext cx="316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Shramba s stiskalnico</a:t>
            </a:r>
            <a:endParaRPr lang="en-US"/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6877050" y="5734050"/>
            <a:ext cx="1943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Kopalniški – straniščni prostor</a:t>
            </a:r>
            <a:endParaRPr lang="en-US"/>
          </a:p>
        </p:txBody>
      </p:sp>
      <p:pic>
        <p:nvPicPr>
          <p:cNvPr id="45067" name="Picture 11" descr="IMG_597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1341438"/>
            <a:ext cx="2808288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  <p:bldP spid="45060" grpId="1"/>
      <p:bldP spid="45064" grpId="0"/>
      <p:bldP spid="45065" grpId="0"/>
      <p:bldP spid="4506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0" name="Picture 6" descr="IMG_59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7" descr="IMG_599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989138"/>
            <a:ext cx="5472112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IMG_59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878522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187450" y="5734050"/>
            <a:ext cx="6408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Za hišami so bili ponavadi lepo urejeni </a:t>
            </a:r>
            <a:r>
              <a:rPr lang="sl-SI" b="1" i="1"/>
              <a:t>VRTOVI</a:t>
            </a:r>
            <a:r>
              <a:rPr lang="sl-SI"/>
              <a:t>  in vinogradi. </a:t>
            </a:r>
            <a:endParaRPr lang="en-US"/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180975" y="6092825"/>
            <a:ext cx="89630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Ugodno podnebje in rodovitna vulkanska prst sta pripomogla k pridelavi presežkov za </a:t>
            </a:r>
          </a:p>
          <a:p>
            <a:pPr>
              <a:spcBef>
                <a:spcPct val="50000"/>
              </a:spcBef>
            </a:pPr>
            <a:r>
              <a:rPr lang="sl-SI"/>
              <a:t>                                                   trgovanje. 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431800" y="476250"/>
          <a:ext cx="8208963" cy="5559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-100013"/>
            <a:ext cx="8697913" cy="1143001"/>
          </a:xfrm>
        </p:spPr>
        <p:txBody>
          <a:bodyPr/>
          <a:lstStyle/>
          <a:p>
            <a:pPr eaLnBrk="1" hangingPunct="1">
              <a:defRPr/>
            </a:pPr>
            <a:r>
              <a:rPr lang="sl-SI" sz="2800" dirty="0" smtClean="0"/>
              <a:t>Gradbeni materiali v bivalni arhitekturi manjših mest:</a:t>
            </a:r>
            <a:r>
              <a:rPr lang="sl-SI" sz="3200" dirty="0" smtClean="0"/>
              <a:t/>
            </a:r>
            <a:br>
              <a:rPr lang="sl-SI" sz="3200" dirty="0" smtClean="0"/>
            </a:br>
            <a:r>
              <a:rPr lang="sl-SI" sz="2000" dirty="0" smtClean="0"/>
              <a:t>beton in malta s primešanim kamenjem, opeka, strešniki, marmor pa le za najpomembnejše javne stavbe in templje.</a:t>
            </a:r>
            <a:endParaRPr lang="en-US" sz="2000" dirty="0" smtClean="0"/>
          </a:p>
        </p:txBody>
      </p:sp>
      <p:pic>
        <p:nvPicPr>
          <p:cNvPr id="47112" name="Picture 8" descr="IMG_61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860800"/>
            <a:ext cx="410527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Picture 9" descr="IMG_60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860800"/>
            <a:ext cx="4249737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Picture 10" descr="IMG_59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052513"/>
            <a:ext cx="42481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11" descr="IMG_598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1052513"/>
            <a:ext cx="4032250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pPr eaLnBrk="1" hangingPunct="1">
              <a:defRPr/>
            </a:pPr>
            <a:r>
              <a:rPr lang="sl-SI" sz="2400" dirty="0" smtClean="0"/>
              <a:t>Nekoč je cvetelo pod Vezuvom antično mesto.</a:t>
            </a:r>
            <a:br>
              <a:rPr lang="sl-SI" sz="2400" dirty="0" smtClean="0"/>
            </a:br>
            <a:r>
              <a:rPr lang="sl-SI" sz="2400" dirty="0" smtClean="0"/>
              <a:t>Leta 79 ga je mogočni izbruh vulkana pokopal pod sabo. </a:t>
            </a:r>
            <a:br>
              <a:rPr lang="sl-SI" sz="2400" dirty="0" smtClean="0"/>
            </a:br>
            <a:r>
              <a:rPr lang="sl-SI" sz="2400" dirty="0" smtClean="0"/>
              <a:t>Tragedija Pompejev je postala darilo za znanost! </a:t>
            </a:r>
            <a:endParaRPr lang="en-US" sz="2400" dirty="0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495800"/>
          </a:xfrm>
        </p:spPr>
        <p:txBody>
          <a:bodyPr/>
          <a:lstStyle/>
          <a:p>
            <a:pPr eaLnBrk="1" hangingPunct="1">
              <a:defRPr/>
            </a:pPr>
            <a:endParaRPr lang="sl-SI" smtClean="0"/>
          </a:p>
        </p:txBody>
      </p:sp>
      <p:pic>
        <p:nvPicPr>
          <p:cNvPr id="26630" name="Picture 6" descr="IMG_60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875"/>
            <a:ext cx="914400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11188" y="44450"/>
            <a:ext cx="8135937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Mojstrstvo v racionalizaciji prostora in tehničnih rešitvah predstavlja vgradnja</a:t>
            </a:r>
          </a:p>
          <a:p>
            <a:pPr>
              <a:spcBef>
                <a:spcPct val="50000"/>
              </a:spcBef>
            </a:pPr>
            <a:r>
              <a:rPr lang="sl-SI"/>
              <a:t>                                              </a:t>
            </a:r>
            <a:r>
              <a:rPr lang="sl-SI" b="1" i="1"/>
              <a:t>DRSNIH VRAT</a:t>
            </a:r>
            <a:r>
              <a:rPr lang="sl-SI"/>
              <a:t> .   </a:t>
            </a:r>
            <a:endParaRPr lang="en-US"/>
          </a:p>
        </p:txBody>
      </p:sp>
      <p:pic>
        <p:nvPicPr>
          <p:cNvPr id="52230" name="Picture 6" descr="IMG_6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981075"/>
            <a:ext cx="3762375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7" descr="IMG_60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7113" y="981075"/>
            <a:ext cx="3695700" cy="561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57288"/>
          </a:xfrm>
        </p:spPr>
        <p:txBody>
          <a:bodyPr/>
          <a:lstStyle/>
          <a:p>
            <a:pPr eaLnBrk="1" hangingPunct="1">
              <a:defRPr/>
            </a:pPr>
            <a:r>
              <a:rPr lang="sl-SI" sz="2400" dirty="0" smtClean="0"/>
              <a:t/>
            </a:r>
            <a:br>
              <a:rPr lang="sl-SI" sz="2400" dirty="0" smtClean="0"/>
            </a:br>
            <a:r>
              <a:rPr lang="sl-SI" sz="2400" dirty="0" smtClean="0"/>
              <a:t>Zaradi pogostih orografskih padavin, so meščani Pompejev skrbno in spretno urejali </a:t>
            </a:r>
            <a:r>
              <a:rPr lang="sl-SI" sz="2400" b="1" i="1" dirty="0" smtClean="0"/>
              <a:t>odtoke</a:t>
            </a:r>
            <a:r>
              <a:rPr lang="sl-SI" sz="2400" dirty="0" smtClean="0"/>
              <a:t> meteornih voda s cestišč, kot tudi hišnih streh.</a:t>
            </a:r>
            <a:endParaRPr lang="en-US" sz="2400" dirty="0" smtClean="0"/>
          </a:p>
        </p:txBody>
      </p:sp>
      <p:pic>
        <p:nvPicPr>
          <p:cNvPr id="48133" name="Picture 5" descr="IMG_59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1438"/>
            <a:ext cx="3600450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 descr="IMG_59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838" y="1341438"/>
            <a:ext cx="32734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7" descr="IMG_598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0900" y="2205038"/>
            <a:ext cx="3213100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3" y="-100013"/>
            <a:ext cx="8697912" cy="1143001"/>
          </a:xfrm>
        </p:spPr>
        <p:txBody>
          <a:bodyPr/>
          <a:lstStyle/>
          <a:p>
            <a:pPr eaLnBrk="1" hangingPunct="1">
              <a:defRPr/>
            </a:pPr>
            <a:r>
              <a:rPr lang="sl-SI" sz="2800" dirty="0" smtClean="0"/>
              <a:t>Ena najpomembnejših pridobitev rimskega infrastrukturnega inženirstva so </a:t>
            </a:r>
            <a:r>
              <a:rPr lang="sl-SI" sz="2800" b="1" i="1" dirty="0" smtClean="0"/>
              <a:t>JAVNI VODNJAKI.</a:t>
            </a:r>
            <a:endParaRPr lang="en-US" sz="2800" b="1" i="1" dirty="0" smtClean="0"/>
          </a:p>
        </p:txBody>
      </p:sp>
      <p:pic>
        <p:nvPicPr>
          <p:cNvPr id="50180" name="Picture 4" descr="IMG_6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413"/>
            <a:ext cx="475297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IMG_60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3688" y="3184525"/>
            <a:ext cx="5040312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4787900" y="1720850"/>
            <a:ext cx="43561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Revnejšim prebivalcem insul so javni vodnjaki predstavljali edini vir sveže, pitne vode.</a:t>
            </a:r>
            <a:endParaRPr lang="en-US"/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360363" y="4724400"/>
            <a:ext cx="392430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Osnovno higieno so vzdrževali v </a:t>
            </a:r>
            <a:r>
              <a:rPr lang="sl-SI" i="1"/>
              <a:t>javnih kopališčih in termah</a:t>
            </a:r>
            <a:r>
              <a:rPr lang="sl-SI"/>
              <a:t>, ki so bile  tudi pomembno mesto družabnega življenja.</a:t>
            </a:r>
          </a:p>
          <a:p>
            <a:pPr>
              <a:spcBef>
                <a:spcPct val="50000"/>
              </a:spcBef>
            </a:pPr>
            <a:r>
              <a:rPr lang="sl-SI"/>
              <a:t>Premožni so imeli tudi manjše, zasebne terme.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/>
      <p:bldP spid="5018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0488"/>
            <a:ext cx="8229600" cy="1216026"/>
          </a:xfrm>
        </p:spPr>
        <p:txBody>
          <a:bodyPr/>
          <a:lstStyle/>
          <a:p>
            <a:pPr eaLnBrk="1" hangingPunct="1">
              <a:defRPr/>
            </a:pPr>
            <a:r>
              <a:rPr lang="sl-SI" sz="2800" dirty="0" smtClean="0"/>
              <a:t>Okraševanje fasad, tal, notranjih sten in dvorišč:</a:t>
            </a:r>
            <a:br>
              <a:rPr lang="sl-SI" sz="2800" dirty="0" smtClean="0"/>
            </a:br>
            <a:r>
              <a:rPr lang="sl-SI" sz="2800" i="1" dirty="0" smtClean="0"/>
              <a:t>freske, mozaiki in stebri.</a:t>
            </a:r>
            <a:endParaRPr lang="en-US" sz="2800" i="1" dirty="0" smtClean="0"/>
          </a:p>
        </p:txBody>
      </p:sp>
      <p:pic>
        <p:nvPicPr>
          <p:cNvPr id="51206" name="Picture 6" descr="IMG_60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125538"/>
            <a:ext cx="3671887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9" descr="IMG_60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9750" y="1125538"/>
            <a:ext cx="225425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1" name="Picture 11" descr="IMG_609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2205038"/>
            <a:ext cx="2909887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2" name="Picture 12" descr="IMG_604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4221163"/>
            <a:ext cx="3671887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0" y="136525"/>
            <a:ext cx="896461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V umetnostni zgodovini se je uveljavil izraz </a:t>
            </a:r>
            <a:r>
              <a:rPr lang="en-US">
                <a:latin typeface="Arial" charset="0"/>
                <a:cs typeface="Arial" charset="0"/>
              </a:rPr>
              <a:t>»</a:t>
            </a:r>
            <a:r>
              <a:rPr lang="sl-SI" b="1" i="1"/>
              <a:t>POMPEJANSKO RDEČA</a:t>
            </a:r>
            <a:r>
              <a:rPr lang="sl-SI"/>
              <a:t> barva</a:t>
            </a:r>
            <a:r>
              <a:rPr lang="en-US">
                <a:cs typeface="Tahoma" pitchFamily="34" charset="0"/>
              </a:rPr>
              <a:t>«</a:t>
            </a:r>
            <a:r>
              <a:rPr lang="sl-SI"/>
              <a:t>, izhajajoč iz prav posebnega odtenka na freskah. S freskami so okraševali stene, poročali o dejavnostih, vodili predvolilno propagando in celo javno sramotili izgrednike.</a:t>
            </a:r>
            <a:endParaRPr lang="en-US"/>
          </a:p>
        </p:txBody>
      </p:sp>
      <p:pic>
        <p:nvPicPr>
          <p:cNvPr id="53253" name="Picture 5" descr="IMG_6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196975"/>
            <a:ext cx="3995737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 descr="IMG_60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96975"/>
            <a:ext cx="42481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7" descr="IMG_60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4149725"/>
            <a:ext cx="403225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8" descr="IMG_60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149725"/>
            <a:ext cx="424815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IMG_59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33375"/>
            <a:ext cx="43561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 descr="IMG_60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333375"/>
            <a:ext cx="4321175" cy="293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 descr="IMG_596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713" y="2924175"/>
            <a:ext cx="5545137" cy="369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539750" y="333375"/>
            <a:ext cx="2663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/>
              <a:t>Med pomembne simbole Pompejev sodi </a:t>
            </a:r>
            <a:r>
              <a:rPr lang="sl-SI" b="1" i="1"/>
              <a:t>FALUS.</a:t>
            </a:r>
            <a:endParaRPr lang="en-US" b="1" i="1"/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538163" y="1419225"/>
            <a:ext cx="2520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/>
              <a:t>Obstaja več razlag za njegovo upodabljanje.</a:t>
            </a:r>
            <a:endParaRPr lang="en-US"/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539750" y="2638425"/>
            <a:ext cx="25209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/>
              <a:t>Eni ga imajo za simbol rodovitnosti, ki je bila za prebivalce, odvisne od prodaje zelenjave in sadja, izrednega pomena.</a:t>
            </a:r>
            <a:endParaRPr lang="en-US"/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612775" y="5013325"/>
            <a:ext cx="25193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/>
              <a:t>Drugi ga imajo za simbol, ki ščiti smrtnike pred boginjo maščevanja – </a:t>
            </a:r>
            <a:r>
              <a:rPr lang="sl-SI" b="1" i="1"/>
              <a:t>NEMEZIS.</a:t>
            </a:r>
            <a:endParaRPr lang="en-US" b="1" i="1"/>
          </a:p>
        </p:txBody>
      </p:sp>
      <p:pic>
        <p:nvPicPr>
          <p:cNvPr id="60424" name="Picture 8" descr="IMG_60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88913"/>
            <a:ext cx="4679950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  <p:bldP spid="60421" grpId="0"/>
      <p:bldP spid="60422" grpId="0"/>
      <p:bldP spid="604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sz="2000" b="1" i="1" dirty="0" smtClean="0"/>
              <a:t>FORUM</a:t>
            </a:r>
            <a:r>
              <a:rPr lang="sl-SI" sz="2000" dirty="0" smtClean="0"/>
              <a:t> je osrednji del rimskih mest z javnimi stavbami in templji. V Pompejih sta stala dva. Z osrednjega foruma, zgrajenega na najvišji točki Pompejev, se je odpiral razgled proti zalivu v ospredju in Vezuvu v ozadju. Pomembne javne stavbe so bile </a:t>
            </a:r>
            <a:r>
              <a:rPr lang="sl-SI" sz="2000" b="1" i="1" dirty="0" smtClean="0"/>
              <a:t>BAZILIKA</a:t>
            </a:r>
            <a:r>
              <a:rPr lang="sl-SI" sz="2000" dirty="0" smtClean="0"/>
              <a:t> in </a:t>
            </a:r>
            <a:r>
              <a:rPr lang="sl-SI" sz="2000" b="1" i="1" dirty="0" smtClean="0"/>
              <a:t>TEMPLJI</a:t>
            </a:r>
            <a:r>
              <a:rPr lang="sl-SI" sz="2000" dirty="0" smtClean="0"/>
              <a:t> .</a:t>
            </a:r>
            <a:r>
              <a:rPr lang="sl-SI" sz="2800" dirty="0" smtClean="0"/>
              <a:t> </a:t>
            </a:r>
            <a:endParaRPr lang="en-US" sz="2800" dirty="0" smtClean="0"/>
          </a:p>
        </p:txBody>
      </p:sp>
      <p:pic>
        <p:nvPicPr>
          <p:cNvPr id="54276" name="Picture 4" descr="IMG_60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3816350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 descr="IMG_607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4292600"/>
            <a:ext cx="388778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6" descr="IMG_608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4221163"/>
            <a:ext cx="3816350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7" descr="IMG_609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7900" y="1557338"/>
            <a:ext cx="3887788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IMG_60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303213" y="203200"/>
            <a:ext cx="32607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l-SI">
                <a:solidFill>
                  <a:srgbClr val="CC0000"/>
                </a:solidFill>
              </a:rPr>
              <a:t>Le najpomembnejše javne stavbe in templji so bili zgrajeni iz marmorja – tempelj na pompejanskem forumu.</a:t>
            </a:r>
            <a:endParaRPr lang="en-US">
              <a:solidFill>
                <a:srgbClr val="CC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l-SI" sz="2400" dirty="0" smtClean="0"/>
              <a:t>Izven ožjega mestnega jedra je bilo </a:t>
            </a:r>
            <a:r>
              <a:rPr lang="sl-SI" sz="2400" i="1" dirty="0" smtClean="0"/>
              <a:t>mestno pokopališče</a:t>
            </a:r>
            <a:r>
              <a:rPr lang="sl-SI" sz="2400" dirty="0" smtClean="0"/>
              <a:t> z grobnicami premožnejših meščanskih družin.</a:t>
            </a:r>
            <a:endParaRPr lang="en-US" sz="2400" dirty="0" smtClean="0"/>
          </a:p>
        </p:txBody>
      </p:sp>
      <p:pic>
        <p:nvPicPr>
          <p:cNvPr id="57348" name="Picture 4" descr="IMG_59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733550"/>
            <a:ext cx="5400675" cy="356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 descr="IMG_59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1988" y="1727200"/>
            <a:ext cx="3294062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sl-SI" dirty="0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sl-SI" smtClean="0"/>
          </a:p>
        </p:txBody>
      </p:sp>
      <p:pic>
        <p:nvPicPr>
          <p:cNvPr id="30724" name="Picture 4" descr="IMG_59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0" y="0"/>
            <a:ext cx="4608513" cy="2592388"/>
          </a:xfrm>
          <a:prstGeom prst="cloudCallout">
            <a:avLst>
              <a:gd name="adj1" fmla="val 9491"/>
              <a:gd name="adj2" fmla="val 609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sl-SI"/>
              <a:t>Večmetrske plasti vulkanskega pepela so iztisnile življenje iz Pompejev, a jih tudi za dolga stoletja obvarovale  pred nadaljnjim  propadanjem.  </a:t>
            </a:r>
            <a:endParaRPr lang="en-US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572000" y="836613"/>
            <a:ext cx="37449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sz="2800" dirty="0" smtClean="0"/>
              <a:t>Ob mestnem obzidju je bil tudi </a:t>
            </a:r>
            <a:r>
              <a:rPr lang="sl-SI" sz="2800" b="1" i="1" dirty="0" smtClean="0"/>
              <a:t>amfiteater</a:t>
            </a:r>
            <a:r>
              <a:rPr lang="sl-SI" sz="2800" dirty="0" smtClean="0"/>
              <a:t>, saj znotraj obzidja, zaradi goste naselitve, ni bilo prostora za tovrstno monumentalno gradnjo.</a:t>
            </a:r>
            <a:endParaRPr lang="en-US" sz="2800" dirty="0" smtClean="0"/>
          </a:p>
        </p:txBody>
      </p:sp>
      <p:pic>
        <p:nvPicPr>
          <p:cNvPr id="58373" name="Picture 5" descr="IMG_59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628775"/>
            <a:ext cx="871378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sz="2000" dirty="0" smtClean="0"/>
              <a:t>Dne 12. avgusta leta 79 se je zatresla gora in mogočni Vezuv je začel bruhati. </a:t>
            </a:r>
            <a:r>
              <a:rPr lang="sl-SI" sz="2000" dirty="0" err="1" smtClean="0"/>
              <a:t>Piroklastični</a:t>
            </a:r>
            <a:r>
              <a:rPr lang="sl-SI" sz="2000" dirty="0" smtClean="0"/>
              <a:t> izbruh, dež majhnih kamenčkov, je pokril mesto, ki je cvetelo več stoletij, z do 30 metrov debelo plastjo. Življenje se je ustavilo, mesto izginilo za dolga stoletja. Pepel ga je konzerviral.</a:t>
            </a:r>
            <a:endParaRPr lang="en-US" sz="2000" dirty="0" smtClean="0"/>
          </a:p>
        </p:txBody>
      </p:sp>
      <p:pic>
        <p:nvPicPr>
          <p:cNvPr id="59398" name="Picture 6" descr="IMG_61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3225"/>
            <a:ext cx="91440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sz="2400" dirty="0" smtClean="0"/>
              <a:t>Arheološka izkopavanja Pompejev še zdaleč niso končana. Tudi še niso dani vsi odgovori na vprašanja o življenju mesta pod Vezuvom, ki so ga sprva naselili </a:t>
            </a:r>
            <a:r>
              <a:rPr lang="sl-SI" sz="2400" dirty="0" err="1" smtClean="0"/>
              <a:t>Oski</a:t>
            </a:r>
            <a:r>
              <a:rPr lang="sl-SI" sz="2400" dirty="0" smtClean="0"/>
              <a:t>, za njimi Grki, </a:t>
            </a:r>
            <a:r>
              <a:rPr lang="sl-SI" sz="2400" dirty="0" err="1" smtClean="0"/>
              <a:t>Samniti</a:t>
            </a:r>
            <a:r>
              <a:rPr lang="sl-SI" sz="2400" dirty="0" smtClean="0"/>
              <a:t>, Etruščani in nazadnje Latini.</a:t>
            </a:r>
            <a:r>
              <a:rPr lang="sl-SI" sz="4000" dirty="0" smtClean="0"/>
              <a:t>  </a:t>
            </a:r>
            <a:endParaRPr lang="en-US" sz="4000" dirty="0" smtClean="0"/>
          </a:p>
        </p:txBody>
      </p:sp>
      <p:pic>
        <p:nvPicPr>
          <p:cNvPr id="64516" name="Picture 4" descr="IMG_61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44675"/>
            <a:ext cx="878522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5414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sl-SI" dirty="0" err="1" smtClean="0"/>
              <a:t>Prezentacijo</a:t>
            </a:r>
            <a:r>
              <a:rPr lang="sl-SI" dirty="0" smtClean="0"/>
              <a:t> pripravila: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sl-SI" dirty="0" smtClean="0"/>
              <a:t>Majda Anders, Gimnazija Murska Sobota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sl-SI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395288" y="4149725"/>
            <a:ext cx="8353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Fotografije: Majda Anders</a:t>
            </a:r>
            <a:endParaRPr lang="en-US"/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395288" y="5876925"/>
            <a:ext cx="7200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December, 2008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8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sl-SI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sl-SI" smtClean="0"/>
          </a:p>
        </p:txBody>
      </p:sp>
      <p:pic>
        <p:nvPicPr>
          <p:cNvPr id="31748" name="Picture 4" descr="IMG_59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79388" y="0"/>
            <a:ext cx="87137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/>
              <a:t>V hipu je umrlo več tisoč ljudi. Kar v gibanju so zogleneli. </a:t>
            </a:r>
          </a:p>
          <a:p>
            <a:r>
              <a:rPr lang="sl-SI"/>
              <a:t>Tisočeri obiskovalci dan na dan, se sprehajajo po ulicah antičnih Pompejev, občudujejo njegove dosežke in jim izkazujejo spoštovanje.</a:t>
            </a:r>
          </a:p>
          <a:p>
            <a:r>
              <a:rPr lang="sl-SI"/>
              <a:t>                                                            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sl-SI" dirty="0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sl-SI" smtClean="0"/>
          </a:p>
        </p:txBody>
      </p:sp>
      <p:pic>
        <p:nvPicPr>
          <p:cNvPr id="32772" name="Picture 4" descr="IMG_59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250825" y="5516563"/>
            <a:ext cx="8642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l-SI"/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250825" y="5445125"/>
            <a:ext cx="87137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b="1">
                <a:solidFill>
                  <a:schemeClr val="tx2"/>
                </a:solidFill>
              </a:rPr>
              <a:t>Pompeji so sijajna učilnica o zasnovi in funkcionalnosti antičnega rimskega mesta, o življenju ljudi v času, ko je bil rimski imperij na vrhuncu moči. Na njihovem primeru spoznamo rimsko urbanizacijo in tehniko ter izjemno urejeno  mestno infrastrukturo.</a:t>
            </a:r>
            <a:r>
              <a:rPr lang="sl-SI" b="1">
                <a:solidFill>
                  <a:srgbClr val="33CC33"/>
                </a:solidFill>
              </a:rPr>
              <a:t> </a:t>
            </a:r>
            <a:endParaRPr lang="en-US" b="1">
              <a:solidFill>
                <a:srgbClr val="33CC33"/>
              </a:solidFill>
            </a:endParaRPr>
          </a:p>
        </p:txBody>
      </p:sp>
      <p:sp>
        <p:nvSpPr>
          <p:cNvPr id="7175" name="Line 8"/>
          <p:cNvSpPr>
            <a:spLocks noChangeShapeType="1"/>
          </p:cNvSpPr>
          <p:nvPr/>
        </p:nvSpPr>
        <p:spPr bwMode="auto">
          <a:xfrm flipV="1">
            <a:off x="900113" y="1484313"/>
            <a:ext cx="3384550" cy="3240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250825" y="3573463"/>
            <a:ext cx="13684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b="1" i="1">
                <a:solidFill>
                  <a:schemeClr val="folHlink"/>
                </a:solidFill>
              </a:rPr>
              <a:t>Ena od osmih mestnih vrat, vpadnic v Pompeje</a:t>
            </a:r>
            <a:endParaRPr lang="en-US" b="1" i="1">
              <a:solidFill>
                <a:schemeClr val="folHlin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/>
      <p:bldP spid="327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sl-SI" sz="2000" dirty="0" smtClean="0"/>
              <a:t>Med najpomembnejše dosežke rimskega inženirstva sodijo, poleg kupol, monumentalnih večnadstropnih objektov in vodovodov vsekakor </a:t>
            </a:r>
            <a:r>
              <a:rPr lang="sl-SI" sz="2000" b="1" i="1" dirty="0" smtClean="0"/>
              <a:t>CESTE</a:t>
            </a:r>
            <a:r>
              <a:rPr lang="sl-SI" sz="2000" dirty="0" smtClean="0"/>
              <a:t> (državna skrb) in </a:t>
            </a:r>
            <a:r>
              <a:rPr lang="sl-SI" sz="2000" b="1" i="1" dirty="0" smtClean="0"/>
              <a:t>ULICE</a:t>
            </a:r>
            <a:r>
              <a:rPr lang="sl-SI" sz="2000" dirty="0" smtClean="0"/>
              <a:t>. Široke, tlakovane z granitnimi ploščami, obrobljene s pločniki in prehodi za pešce, z odtočnimi kanali.   </a:t>
            </a:r>
            <a:endParaRPr lang="en-US" sz="2000" dirty="0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sl-SI" smtClean="0"/>
          </a:p>
        </p:txBody>
      </p:sp>
      <p:pic>
        <p:nvPicPr>
          <p:cNvPr id="33796" name="Picture 4" descr="IMG_60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8775"/>
            <a:ext cx="91440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sl-SI" dirty="0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sl-SI" smtClean="0"/>
          </a:p>
        </p:txBody>
      </p:sp>
      <p:pic>
        <p:nvPicPr>
          <p:cNvPr id="34820" name="Picture 4" descr="IMG_59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50825" y="5661025"/>
            <a:ext cx="87137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b="1" i="1"/>
              <a:t>Mestne ulice</a:t>
            </a:r>
            <a:r>
              <a:rPr lang="sl-SI"/>
              <a:t> (</a:t>
            </a:r>
            <a:r>
              <a:rPr lang="sl-SI" b="1" i="1"/>
              <a:t>viae vicinales</a:t>
            </a:r>
            <a:r>
              <a:rPr lang="sl-SI"/>
              <a:t>, ali </a:t>
            </a:r>
            <a:r>
              <a:rPr lang="sl-SI" b="1" i="1"/>
              <a:t>poti do sosedov</a:t>
            </a:r>
            <a:r>
              <a:rPr lang="sl-SI"/>
              <a:t>), čeprav temeljito načrtovane, ne sodijo pod okrilje rimskih cest. Zanje je skrbela mestna oblast, ne pa država. Gradili so jih pretorji in ne edili ter legije.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23850" y="1000125"/>
            <a:ext cx="3313113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Zakoni in standardi, ki so veljali za rimske ceste, se niso nanašali na mestne ulice. </a:t>
            </a:r>
            <a:endParaRPr lang="en-US"/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323850" y="2401888"/>
            <a:ext cx="3455988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Te so bile ožje od cest, ki so morale biti glede na predpise široke od 4 do 6 metrov.</a:t>
            </a:r>
          </a:p>
          <a:p>
            <a:pPr>
              <a:spcBef>
                <a:spcPct val="50000"/>
              </a:spcBef>
            </a:pPr>
            <a:r>
              <a:rPr lang="sl-SI"/>
              <a:t>Stranske ulice so gradili namenoma ozke in brez izhoda (imenovale so se </a:t>
            </a:r>
            <a:r>
              <a:rPr lang="en-US">
                <a:latin typeface="Arial" charset="0"/>
                <a:cs typeface="Arial" charset="0"/>
              </a:rPr>
              <a:t>»</a:t>
            </a:r>
            <a:r>
              <a:rPr lang="sl-SI"/>
              <a:t>slepe</a:t>
            </a:r>
            <a:r>
              <a:rPr lang="en-US">
                <a:cs typeface="Tahoma" pitchFamily="34" charset="0"/>
              </a:rPr>
              <a:t>«</a:t>
            </a:r>
            <a:r>
              <a:rPr lang="sl-SI">
                <a:cs typeface="Tahoma" pitchFamily="34" charset="0"/>
              </a:rPr>
              <a:t> ulice)</a:t>
            </a:r>
            <a:r>
              <a:rPr lang="sl-SI"/>
              <a:t>.</a:t>
            </a:r>
            <a:endParaRPr lang="en-US"/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395288" y="4457700"/>
            <a:ext cx="331311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Tako je bilo v primeru neredov onemogočeno prodiranje množic proti vladnim palačam.</a:t>
            </a:r>
            <a:endParaRPr lang="en-US"/>
          </a:p>
        </p:txBody>
      </p:sp>
      <p:pic>
        <p:nvPicPr>
          <p:cNvPr id="49160" name="Picture 8" descr="IMG_6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0"/>
            <a:ext cx="4752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/>
      <p:bldP spid="49157" grpId="0"/>
      <p:bldP spid="491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IMG_59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88913"/>
            <a:ext cx="4224338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5" descr="IMG_60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88913"/>
            <a:ext cx="4249737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250825" y="5805488"/>
            <a:ext cx="87137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>
                <a:solidFill>
                  <a:srgbClr val="CC0000"/>
                </a:solidFill>
              </a:rPr>
              <a:t>Pompeji so pravokotne zasnove, obdani z elipsastim obzidjem. Zgrajeni so bili na terasah iz lave. Zato je večina ulic strmih.</a:t>
            </a:r>
            <a:endParaRPr lang="en-US">
              <a:solidFill>
                <a:srgbClr val="CC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ža">
  <a:themeElements>
    <a:clrScheme name="Reža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Rež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ža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ža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ža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ža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ža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ža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ža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ža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ža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1745</TotalTime>
  <Words>1153</Words>
  <Application>Microsoft Office PowerPoint</Application>
  <PresentationFormat>Diaprojekcija na zaslonu (4:3)</PresentationFormat>
  <Paragraphs>126</Paragraphs>
  <Slides>33</Slides>
  <Notes>33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33</vt:i4>
      </vt:variant>
    </vt:vector>
  </HeadingPairs>
  <TitlesOfParts>
    <vt:vector size="34" baseType="lpstr">
      <vt:lpstr>Reža</vt:lpstr>
      <vt:lpstr>Pompeji – učilnica na prostem</vt:lpstr>
      <vt:lpstr>Nekoč je cvetelo pod Vezuvom antično mesto. Leta 79 ga je mogočni izbruh vulkana pokopal pod sabo.  Tragedija Pompejev je postala darilo za znanost! </vt:lpstr>
      <vt:lpstr>Diapozitiv 3</vt:lpstr>
      <vt:lpstr>Diapozitiv 4</vt:lpstr>
      <vt:lpstr>Diapozitiv 5</vt:lpstr>
      <vt:lpstr>Med najpomembnejše dosežke rimskega inženirstva sodijo, poleg kupol, monumentalnih večnadstropnih objektov in vodovodov vsekakor CESTE (državna skrb) in ULICE. Široke, tlakovane z granitnimi ploščami, obrobljene s pločniki in prehodi za pešce, z odtočnimi kanali.   </vt:lpstr>
      <vt:lpstr>Diapozitiv 7</vt:lpstr>
      <vt:lpstr>Diapozitiv 8</vt:lpstr>
      <vt:lpstr>Diapozitiv 9</vt:lpstr>
      <vt:lpstr>Diapozitiv 10</vt:lpstr>
      <vt:lpstr>Premožnejši meščani so živeli v razkošnih apartmajih, v podaljšku teh pa so pogosto imeli še verande na stebrih.</vt:lpstr>
      <vt:lpstr>Diapozitiv 12</vt:lpstr>
      <vt:lpstr>Diapozitiv 13</vt:lpstr>
      <vt:lpstr>Diapozitiv 14</vt:lpstr>
      <vt:lpstr>Diapozitiv 15</vt:lpstr>
      <vt:lpstr>Diapozitiv 16</vt:lpstr>
      <vt:lpstr>Diapozitiv 17</vt:lpstr>
      <vt:lpstr>Diapozitiv 18</vt:lpstr>
      <vt:lpstr>Gradbeni materiali v bivalni arhitekturi manjših mest: beton in malta s primešanim kamenjem, opeka, strešniki, marmor pa le za najpomembnejše javne stavbe in templje.</vt:lpstr>
      <vt:lpstr>Diapozitiv 20</vt:lpstr>
      <vt:lpstr> Zaradi pogostih orografskih padavin, so meščani Pompejev skrbno in spretno urejali odtoke meteornih voda s cestišč, kot tudi hišnih streh.</vt:lpstr>
      <vt:lpstr>Ena najpomembnejših pridobitev rimskega infrastrukturnega inženirstva so JAVNI VODNJAKI.</vt:lpstr>
      <vt:lpstr>Okraševanje fasad, tal, notranjih sten in dvorišč: freske, mozaiki in stebri.</vt:lpstr>
      <vt:lpstr>Diapozitiv 24</vt:lpstr>
      <vt:lpstr>Diapozitiv 25</vt:lpstr>
      <vt:lpstr>Diapozitiv 26</vt:lpstr>
      <vt:lpstr>FORUM je osrednji del rimskih mest z javnimi stavbami in templji. V Pompejih sta stala dva. Z osrednjega foruma, zgrajenega na najvišji točki Pompejev, se je odpiral razgled proti zalivu v ospredju in Vezuvu v ozadju. Pomembne javne stavbe so bile BAZILIKA in TEMPLJI . </vt:lpstr>
      <vt:lpstr>Diapozitiv 28</vt:lpstr>
      <vt:lpstr>Izven ožjega mestnega jedra je bilo mestno pokopališče z grobnicami premožnejših meščanskih družin.</vt:lpstr>
      <vt:lpstr>Ob mestnem obzidju je bil tudi amfiteater, saj znotraj obzidja, zaradi goste naselitve, ni bilo prostora za tovrstno monumentalno gradnjo.</vt:lpstr>
      <vt:lpstr>Dne 12. avgusta leta 79 se je zatresla gora in mogočni Vezuv je začel bruhati. Piroklastični izbruh, dež majhnih kamenčkov, je pokril mesto, ki je cvetelo več stoletij, z do 30 metrov debelo plastjo. Življenje se je ustavilo, mesto izginilo za dolga stoletja. Pepel ga je konzerviral.</vt:lpstr>
      <vt:lpstr>Arheološka izkopavanja Pompejev še zdaleč niso končana. Tudi še niso dani vsi odgovori na vprašanja o življenju mesta pod Vezuvom, ki so ga sprva naselili Oski, za njimi Grki, Samniti, Etruščani in nazadnje Latini.  </vt:lpstr>
      <vt:lpstr>Diapozitiv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Pompeji – učilnica na odprtem</dc:title>
  <dc:creator>Majda</dc:creator>
  <cp:lastModifiedBy>Vilma Brodnik</cp:lastModifiedBy>
  <cp:revision>35</cp:revision>
  <dcterms:created xsi:type="dcterms:W3CDTF">2008-12-11T09:42:55Z</dcterms:created>
  <dcterms:modified xsi:type="dcterms:W3CDTF">2010-10-21T06:29:01Z</dcterms:modified>
</cp:coreProperties>
</file>