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51"/>
  </p:notesMasterIdLst>
  <p:sldIdLst>
    <p:sldId id="256" r:id="rId5"/>
    <p:sldId id="257" r:id="rId6"/>
    <p:sldId id="258" r:id="rId7"/>
    <p:sldId id="294" r:id="rId8"/>
    <p:sldId id="295" r:id="rId9"/>
    <p:sldId id="296" r:id="rId10"/>
    <p:sldId id="297" r:id="rId11"/>
    <p:sldId id="298" r:id="rId12"/>
    <p:sldId id="300" r:id="rId13"/>
    <p:sldId id="299" r:id="rId14"/>
    <p:sldId id="259" r:id="rId15"/>
    <p:sldId id="279" r:id="rId16"/>
    <p:sldId id="280" r:id="rId17"/>
    <p:sldId id="260" r:id="rId18"/>
    <p:sldId id="261" r:id="rId19"/>
    <p:sldId id="262" r:id="rId20"/>
    <p:sldId id="263" r:id="rId21"/>
    <p:sldId id="264" r:id="rId22"/>
    <p:sldId id="265" r:id="rId23"/>
    <p:sldId id="266" r:id="rId24"/>
    <p:sldId id="282" r:id="rId25"/>
    <p:sldId id="283" r:id="rId26"/>
    <p:sldId id="267" r:id="rId27"/>
    <p:sldId id="268" r:id="rId28"/>
    <p:sldId id="269" r:id="rId29"/>
    <p:sldId id="270" r:id="rId30"/>
    <p:sldId id="290" r:id="rId31"/>
    <p:sldId id="291" r:id="rId32"/>
    <p:sldId id="292" r:id="rId33"/>
    <p:sldId id="301" r:id="rId34"/>
    <p:sldId id="293" r:id="rId35"/>
    <p:sldId id="271" r:id="rId36"/>
    <p:sldId id="284" r:id="rId37"/>
    <p:sldId id="285" r:id="rId38"/>
    <p:sldId id="286" r:id="rId39"/>
    <p:sldId id="287" r:id="rId40"/>
    <p:sldId id="288" r:id="rId41"/>
    <p:sldId id="272" r:id="rId42"/>
    <p:sldId id="289" r:id="rId43"/>
    <p:sldId id="281" r:id="rId44"/>
    <p:sldId id="273" r:id="rId45"/>
    <p:sldId id="274" r:id="rId46"/>
    <p:sldId id="275" r:id="rId47"/>
    <p:sldId id="276" r:id="rId48"/>
    <p:sldId id="277" r:id="rId49"/>
    <p:sldId id="278" r:id="rId50"/>
  </p:sldIdLst>
  <p:sldSz cx="12192000" cy="6858000"/>
  <p:notesSz cx="6858000" cy="9144000"/>
  <p:embeddedFontLst>
    <p:embeddedFont>
      <p:font typeface="Montserrat" panose="00000500000000000000" pitchFamily="2" charset="0"/>
      <p:regular r:id="rId52"/>
      <p:bold r:id="rId53"/>
      <p:italic r:id="rId54"/>
      <p:boldItalic r:id="rId55"/>
    </p:embeddedFont>
    <p:embeddedFont>
      <p:font typeface="Segoe UI" panose="020B0502040204020203"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0" roundtripDataSignature="AMtx7mhOZVm9f0/xxRsNA0a4gMu9OMgRq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E7A857-79F8-40C7-A6C3-99C7A71F2F78}" v="130" dt="2024-02-24T07:01:12.770"/>
  </p1510:revLst>
</p1510:revInfo>
</file>

<file path=ppt/tableStyles.xml><?xml version="1.0" encoding="utf-8"?>
<a:tblStyleLst xmlns:a="http://schemas.openxmlformats.org/drawingml/2006/main" def="{89198642-8708-4517-AF49-E4FB213FAF51}">
  <a:tblStyle styleId="{89198642-8708-4517-AF49-E4FB213FAF51}" styleName="Table_0">
    <a:wholeTbl>
      <a:tcTxStyle b="off" i="off">
        <a:font>
          <a:latin typeface="Montserrat"/>
          <a:ea typeface="Montserrat"/>
          <a:cs typeface="Montserrat"/>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943E29-B9E0-47C5-A845-54BAA37A3400}"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4.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2.fntdata"/><Relationship Id="rId58" Type="http://schemas.openxmlformats.org/officeDocument/2006/relationships/font" Target="fonts/font7.fntdata"/><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5.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3.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6.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1.fntdata"/><Relationship Id="rId60" Type="http://customschemas.google.com/relationships/presentationmetadata" Target="metadata"/><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a Kržišnik" userId="S::maja.krzisnik_poldestrazisar.si#ext#@rokusklett.onmicrosoft.com::29aa64cd-b35a-4077-b41b-7d9dc6d29441" providerId="AD" clId="Web-{EF32B41B-4DE0-EFE5-02EE-5568CC376127}"/>
    <pc:docChg chg="addSld modSld">
      <pc:chgData name="Maja Kržišnik" userId="S::maja.krzisnik_poldestrazisar.si#ext#@rokusklett.onmicrosoft.com::29aa64cd-b35a-4077-b41b-7d9dc6d29441" providerId="AD" clId="Web-{EF32B41B-4DE0-EFE5-02EE-5568CC376127}" dt="2024-02-19T11:07:15.946" v="90" actId="1076"/>
      <pc:docMkLst>
        <pc:docMk/>
      </pc:docMkLst>
      <pc:sldChg chg="modSp add replId">
        <pc:chgData name="Maja Kržišnik" userId="S::maja.krzisnik_poldestrazisar.si#ext#@rokusklett.onmicrosoft.com::29aa64cd-b35a-4077-b41b-7d9dc6d29441" providerId="AD" clId="Web-{EF32B41B-4DE0-EFE5-02EE-5568CC376127}" dt="2024-02-19T11:04:34.442" v="54" actId="20577"/>
        <pc:sldMkLst>
          <pc:docMk/>
          <pc:sldMk cId="349307815" sldId="279"/>
        </pc:sldMkLst>
        <pc:spChg chg="mod">
          <ac:chgData name="Maja Kržišnik" userId="S::maja.krzisnik_poldestrazisar.si#ext#@rokusklett.onmicrosoft.com::29aa64cd-b35a-4077-b41b-7d9dc6d29441" providerId="AD" clId="Web-{EF32B41B-4DE0-EFE5-02EE-5568CC376127}" dt="2024-02-19T10:53:21.862" v="29" actId="20577"/>
          <ac:spMkLst>
            <pc:docMk/>
            <pc:sldMk cId="349307815" sldId="279"/>
            <ac:spMk id="189" creationId="{00000000-0000-0000-0000-000000000000}"/>
          </ac:spMkLst>
        </pc:spChg>
        <pc:spChg chg="mod">
          <ac:chgData name="Maja Kržišnik" userId="S::maja.krzisnik_poldestrazisar.si#ext#@rokusklett.onmicrosoft.com::29aa64cd-b35a-4077-b41b-7d9dc6d29441" providerId="AD" clId="Web-{EF32B41B-4DE0-EFE5-02EE-5568CC376127}" dt="2024-02-19T11:04:34.442" v="54" actId="20577"/>
          <ac:spMkLst>
            <pc:docMk/>
            <pc:sldMk cId="349307815" sldId="279"/>
            <ac:spMk id="190" creationId="{00000000-0000-0000-0000-000000000000}"/>
          </ac:spMkLst>
        </pc:spChg>
      </pc:sldChg>
      <pc:sldChg chg="addSp delSp modSp new">
        <pc:chgData name="Maja Kržišnik" userId="S::maja.krzisnik_poldestrazisar.si#ext#@rokusklett.onmicrosoft.com::29aa64cd-b35a-4077-b41b-7d9dc6d29441" providerId="AD" clId="Web-{EF32B41B-4DE0-EFE5-02EE-5568CC376127}" dt="2024-02-19T11:07:15.946" v="90" actId="1076"/>
        <pc:sldMkLst>
          <pc:docMk/>
          <pc:sldMk cId="162440452" sldId="280"/>
        </pc:sldMkLst>
        <pc:spChg chg="mod">
          <ac:chgData name="Maja Kržišnik" userId="S::maja.krzisnik_poldestrazisar.si#ext#@rokusklett.onmicrosoft.com::29aa64cd-b35a-4077-b41b-7d9dc6d29441" providerId="AD" clId="Web-{EF32B41B-4DE0-EFE5-02EE-5568CC376127}" dt="2024-02-19T11:06:04.147" v="81" actId="1076"/>
          <ac:spMkLst>
            <pc:docMk/>
            <pc:sldMk cId="162440452" sldId="280"/>
            <ac:spMk id="2" creationId="{7F8AFF49-35A6-1B1A-1CD5-E2FA48B1D8E4}"/>
          </ac:spMkLst>
        </pc:spChg>
        <pc:spChg chg="del">
          <ac:chgData name="Maja Kržišnik" userId="S::maja.krzisnik_poldestrazisar.si#ext#@rokusklett.onmicrosoft.com::29aa64cd-b35a-4077-b41b-7d9dc6d29441" providerId="AD" clId="Web-{EF32B41B-4DE0-EFE5-02EE-5568CC376127}" dt="2024-02-19T11:06:09.069" v="82"/>
          <ac:spMkLst>
            <pc:docMk/>
            <pc:sldMk cId="162440452" sldId="280"/>
            <ac:spMk id="3" creationId="{5D4729F8-C2B2-AFF4-ADEB-89E515BA5102}"/>
          </ac:spMkLst>
        </pc:spChg>
        <pc:spChg chg="add mod">
          <ac:chgData name="Maja Kržišnik" userId="S::maja.krzisnik_poldestrazisar.si#ext#@rokusklett.onmicrosoft.com::29aa64cd-b35a-4077-b41b-7d9dc6d29441" providerId="AD" clId="Web-{EF32B41B-4DE0-EFE5-02EE-5568CC376127}" dt="2024-02-19T11:07:15.946" v="90" actId="1076"/>
          <ac:spMkLst>
            <pc:docMk/>
            <pc:sldMk cId="162440452" sldId="280"/>
            <ac:spMk id="6" creationId="{AD016A97-0254-CACE-3D91-BEE7BA0E1725}"/>
          </ac:spMkLst>
        </pc:spChg>
        <pc:picChg chg="add mod">
          <ac:chgData name="Maja Kržišnik" userId="S::maja.krzisnik_poldestrazisar.si#ext#@rokusklett.onmicrosoft.com::29aa64cd-b35a-4077-b41b-7d9dc6d29441" providerId="AD" clId="Web-{EF32B41B-4DE0-EFE5-02EE-5568CC376127}" dt="2024-02-19T11:06:12.335" v="83" actId="1076"/>
          <ac:picMkLst>
            <pc:docMk/>
            <pc:sldMk cId="162440452" sldId="280"/>
            <ac:picMk id="4" creationId="{3D2F69A2-9617-443D-C8D0-792782A8CCA1}"/>
          </ac:picMkLst>
        </pc:picChg>
        <pc:picChg chg="add del mod">
          <ac:chgData name="Maja Kržišnik" userId="S::maja.krzisnik_poldestrazisar.si#ext#@rokusklett.onmicrosoft.com::29aa64cd-b35a-4077-b41b-7d9dc6d29441" providerId="AD" clId="Web-{EF32B41B-4DE0-EFE5-02EE-5568CC376127}" dt="2024-02-19T11:06:50.758" v="85"/>
          <ac:picMkLst>
            <pc:docMk/>
            <pc:sldMk cId="162440452" sldId="280"/>
            <ac:picMk id="5" creationId="{913366D1-9ACA-2A5F-F846-2975778ECD7B}"/>
          </ac:picMkLst>
        </pc:picChg>
      </pc:sldChg>
    </pc:docChg>
  </pc:docChgLst>
  <pc:docChgLst>
    <pc:chgData name="Maja Kržišnik" userId="S::maja.krzisnik_poldestrazisar.si#ext#@rokusklett.onmicrosoft.com::29aa64cd-b35a-4077-b41b-7d9dc6d29441" providerId="AD" clId="Web-{78E7A857-79F8-40C7-A6C3-99C7A71F2F78}"/>
    <pc:docChg chg="addSld modSld sldOrd">
      <pc:chgData name="Maja Kržišnik" userId="S::maja.krzisnik_poldestrazisar.si#ext#@rokusklett.onmicrosoft.com::29aa64cd-b35a-4077-b41b-7d9dc6d29441" providerId="AD" clId="Web-{78E7A857-79F8-40C7-A6C3-99C7A71F2F78}" dt="2024-02-24T07:00:00.909" v="141" actId="20577"/>
      <pc:docMkLst>
        <pc:docMk/>
      </pc:docMkLst>
      <pc:sldChg chg="modSp">
        <pc:chgData name="Maja Kržišnik" userId="S::maja.krzisnik_poldestrazisar.si#ext#@rokusklett.onmicrosoft.com::29aa64cd-b35a-4077-b41b-7d9dc6d29441" providerId="AD" clId="Web-{78E7A857-79F8-40C7-A6C3-99C7A71F2F78}" dt="2024-02-24T06:49:07.646" v="96" actId="14100"/>
        <pc:sldMkLst>
          <pc:docMk/>
          <pc:sldMk cId="0" sldId="264"/>
        </pc:sldMkLst>
        <pc:spChg chg="mod">
          <ac:chgData name="Maja Kržišnik" userId="S::maja.krzisnik_poldestrazisar.si#ext#@rokusklett.onmicrosoft.com::29aa64cd-b35a-4077-b41b-7d9dc6d29441" providerId="AD" clId="Web-{78E7A857-79F8-40C7-A6C3-99C7A71F2F78}" dt="2024-02-24T06:49:07.646" v="96" actId="14100"/>
          <ac:spMkLst>
            <pc:docMk/>
            <pc:sldMk cId="0" sldId="264"/>
            <ac:spMk id="220" creationId="{00000000-0000-0000-0000-000000000000}"/>
          </ac:spMkLst>
        </pc:spChg>
      </pc:sldChg>
      <pc:sldChg chg="modSp">
        <pc:chgData name="Maja Kržišnik" userId="S::maja.krzisnik_poldestrazisar.si#ext#@rokusklett.onmicrosoft.com::29aa64cd-b35a-4077-b41b-7d9dc6d29441" providerId="AD" clId="Web-{78E7A857-79F8-40C7-A6C3-99C7A71F2F78}" dt="2024-02-24T06:50:13.147" v="98" actId="20577"/>
        <pc:sldMkLst>
          <pc:docMk/>
          <pc:sldMk cId="2816725287" sldId="282"/>
        </pc:sldMkLst>
        <pc:spChg chg="mod">
          <ac:chgData name="Maja Kržišnik" userId="S::maja.krzisnik_poldestrazisar.si#ext#@rokusklett.onmicrosoft.com::29aa64cd-b35a-4077-b41b-7d9dc6d29441" providerId="AD" clId="Web-{78E7A857-79F8-40C7-A6C3-99C7A71F2F78}" dt="2024-02-24T06:50:13.147" v="98" actId="20577"/>
          <ac:spMkLst>
            <pc:docMk/>
            <pc:sldMk cId="2816725287" sldId="282"/>
            <ac:spMk id="3" creationId="{FA9A69ED-E70B-4200-BC41-73FDDE5FA1C1}"/>
          </ac:spMkLst>
        </pc:spChg>
      </pc:sldChg>
      <pc:sldChg chg="delSp modSp new">
        <pc:chgData name="Maja Kržišnik" userId="S::maja.krzisnik_poldestrazisar.si#ext#@rokusklett.onmicrosoft.com::29aa64cd-b35a-4077-b41b-7d9dc6d29441" providerId="AD" clId="Web-{78E7A857-79F8-40C7-A6C3-99C7A71F2F78}" dt="2024-02-24T06:26:22.017" v="5" actId="1076"/>
        <pc:sldMkLst>
          <pc:docMk/>
          <pc:sldMk cId="4087904763" sldId="294"/>
        </pc:sldMkLst>
        <pc:spChg chg="del">
          <ac:chgData name="Maja Kržišnik" userId="S::maja.krzisnik_poldestrazisar.si#ext#@rokusklett.onmicrosoft.com::29aa64cd-b35a-4077-b41b-7d9dc6d29441" providerId="AD" clId="Web-{78E7A857-79F8-40C7-A6C3-99C7A71F2F78}" dt="2024-02-24T06:26:15.032" v="4"/>
          <ac:spMkLst>
            <pc:docMk/>
            <pc:sldMk cId="4087904763" sldId="294"/>
            <ac:spMk id="2" creationId="{FA05191B-8123-986C-CAA5-E25BD70CDD39}"/>
          </ac:spMkLst>
        </pc:spChg>
        <pc:spChg chg="mod">
          <ac:chgData name="Maja Kržišnik" userId="S::maja.krzisnik_poldestrazisar.si#ext#@rokusklett.onmicrosoft.com::29aa64cd-b35a-4077-b41b-7d9dc6d29441" providerId="AD" clId="Web-{78E7A857-79F8-40C7-A6C3-99C7A71F2F78}" dt="2024-02-24T06:26:22.017" v="5" actId="1076"/>
          <ac:spMkLst>
            <pc:docMk/>
            <pc:sldMk cId="4087904763" sldId="294"/>
            <ac:spMk id="3" creationId="{E73D23C4-D422-C319-373A-9DFE7A648BFE}"/>
          </ac:spMkLst>
        </pc:spChg>
      </pc:sldChg>
      <pc:sldChg chg="modSp new">
        <pc:chgData name="Maja Kržišnik" userId="S::maja.krzisnik_poldestrazisar.si#ext#@rokusklett.onmicrosoft.com::29aa64cd-b35a-4077-b41b-7d9dc6d29441" providerId="AD" clId="Web-{78E7A857-79F8-40C7-A6C3-99C7A71F2F78}" dt="2024-02-24T06:29:04.255" v="28" actId="20577"/>
        <pc:sldMkLst>
          <pc:docMk/>
          <pc:sldMk cId="3448939434" sldId="295"/>
        </pc:sldMkLst>
        <pc:spChg chg="mod">
          <ac:chgData name="Maja Kržišnik" userId="S::maja.krzisnik_poldestrazisar.si#ext#@rokusklett.onmicrosoft.com::29aa64cd-b35a-4077-b41b-7d9dc6d29441" providerId="AD" clId="Web-{78E7A857-79F8-40C7-A6C3-99C7A71F2F78}" dt="2024-02-24T06:28:10.347" v="18" actId="14100"/>
          <ac:spMkLst>
            <pc:docMk/>
            <pc:sldMk cId="3448939434" sldId="295"/>
            <ac:spMk id="2" creationId="{A814C7FF-FB94-7F61-C26B-FFAF6D9B0A51}"/>
          </ac:spMkLst>
        </pc:spChg>
        <pc:spChg chg="mod">
          <ac:chgData name="Maja Kržišnik" userId="S::maja.krzisnik_poldestrazisar.si#ext#@rokusklett.onmicrosoft.com::29aa64cd-b35a-4077-b41b-7d9dc6d29441" providerId="AD" clId="Web-{78E7A857-79F8-40C7-A6C3-99C7A71F2F78}" dt="2024-02-24T06:29:04.255" v="28" actId="20577"/>
          <ac:spMkLst>
            <pc:docMk/>
            <pc:sldMk cId="3448939434" sldId="295"/>
            <ac:spMk id="3" creationId="{B2412141-DA97-6F88-3B97-787FA4648370}"/>
          </ac:spMkLst>
        </pc:spChg>
      </pc:sldChg>
      <pc:sldChg chg="modSp new">
        <pc:chgData name="Maja Kržišnik" userId="S::maja.krzisnik_poldestrazisar.si#ext#@rokusklett.onmicrosoft.com::29aa64cd-b35a-4077-b41b-7d9dc6d29441" providerId="AD" clId="Web-{78E7A857-79F8-40C7-A6C3-99C7A71F2F78}" dt="2024-02-24T06:33:42.155" v="46" actId="14100"/>
        <pc:sldMkLst>
          <pc:docMk/>
          <pc:sldMk cId="1939790073" sldId="296"/>
        </pc:sldMkLst>
        <pc:spChg chg="mod">
          <ac:chgData name="Maja Kržišnik" userId="S::maja.krzisnik_poldestrazisar.si#ext#@rokusklett.onmicrosoft.com::29aa64cd-b35a-4077-b41b-7d9dc6d29441" providerId="AD" clId="Web-{78E7A857-79F8-40C7-A6C3-99C7A71F2F78}" dt="2024-02-24T06:33:37.202" v="45" actId="14100"/>
          <ac:spMkLst>
            <pc:docMk/>
            <pc:sldMk cId="1939790073" sldId="296"/>
            <ac:spMk id="2" creationId="{3542E145-96A4-37DF-B083-CC5E8C2CBDBB}"/>
          </ac:spMkLst>
        </pc:spChg>
        <pc:spChg chg="mod">
          <ac:chgData name="Maja Kržišnik" userId="S::maja.krzisnik_poldestrazisar.si#ext#@rokusklett.onmicrosoft.com::29aa64cd-b35a-4077-b41b-7d9dc6d29441" providerId="AD" clId="Web-{78E7A857-79F8-40C7-A6C3-99C7A71F2F78}" dt="2024-02-24T06:33:42.155" v="46" actId="14100"/>
          <ac:spMkLst>
            <pc:docMk/>
            <pc:sldMk cId="1939790073" sldId="296"/>
            <ac:spMk id="3" creationId="{C51684FA-60F6-F9E3-61AA-6DF160FC63AB}"/>
          </ac:spMkLst>
        </pc:spChg>
      </pc:sldChg>
      <pc:sldChg chg="delSp modSp new">
        <pc:chgData name="Maja Kržišnik" userId="S::maja.krzisnik_poldestrazisar.si#ext#@rokusklett.onmicrosoft.com::29aa64cd-b35a-4077-b41b-7d9dc6d29441" providerId="AD" clId="Web-{78E7A857-79F8-40C7-A6C3-99C7A71F2F78}" dt="2024-02-24T06:35:44.017" v="66" actId="20577"/>
        <pc:sldMkLst>
          <pc:docMk/>
          <pc:sldMk cId="948656801" sldId="297"/>
        </pc:sldMkLst>
        <pc:spChg chg="del">
          <ac:chgData name="Maja Kržišnik" userId="S::maja.krzisnik_poldestrazisar.si#ext#@rokusklett.onmicrosoft.com::29aa64cd-b35a-4077-b41b-7d9dc6d29441" providerId="AD" clId="Web-{78E7A857-79F8-40C7-A6C3-99C7A71F2F78}" dt="2024-02-24T06:34:29.343" v="54"/>
          <ac:spMkLst>
            <pc:docMk/>
            <pc:sldMk cId="948656801" sldId="297"/>
            <ac:spMk id="2" creationId="{E874DC5D-A9D9-76BE-0A6B-AFA215155CAA}"/>
          </ac:spMkLst>
        </pc:spChg>
        <pc:spChg chg="mod">
          <ac:chgData name="Maja Kržišnik" userId="S::maja.krzisnik_poldestrazisar.si#ext#@rokusklett.onmicrosoft.com::29aa64cd-b35a-4077-b41b-7d9dc6d29441" providerId="AD" clId="Web-{78E7A857-79F8-40C7-A6C3-99C7A71F2F78}" dt="2024-02-24T06:35:44.017" v="66" actId="20577"/>
          <ac:spMkLst>
            <pc:docMk/>
            <pc:sldMk cId="948656801" sldId="297"/>
            <ac:spMk id="3" creationId="{61ED476D-DBBE-63B7-2CE2-B0D45F3D8418}"/>
          </ac:spMkLst>
        </pc:spChg>
      </pc:sldChg>
      <pc:sldChg chg="delSp modSp new">
        <pc:chgData name="Maja Kržišnik" userId="S::maja.krzisnik_poldestrazisar.si#ext#@rokusklett.onmicrosoft.com::29aa64cd-b35a-4077-b41b-7d9dc6d29441" providerId="AD" clId="Web-{78E7A857-79F8-40C7-A6C3-99C7A71F2F78}" dt="2024-02-24T06:37:28.988" v="78" actId="1076"/>
        <pc:sldMkLst>
          <pc:docMk/>
          <pc:sldMk cId="3846235119" sldId="298"/>
        </pc:sldMkLst>
        <pc:spChg chg="del">
          <ac:chgData name="Maja Kržišnik" userId="S::maja.krzisnik_poldestrazisar.si#ext#@rokusklett.onmicrosoft.com::29aa64cd-b35a-4077-b41b-7d9dc6d29441" providerId="AD" clId="Web-{78E7A857-79F8-40C7-A6C3-99C7A71F2F78}" dt="2024-02-24T06:36:19.221" v="71"/>
          <ac:spMkLst>
            <pc:docMk/>
            <pc:sldMk cId="3846235119" sldId="298"/>
            <ac:spMk id="2" creationId="{855739EF-4A41-E4B0-6EB8-97E18B3F06B3}"/>
          </ac:spMkLst>
        </pc:spChg>
        <pc:spChg chg="mod">
          <ac:chgData name="Maja Kržišnik" userId="S::maja.krzisnik_poldestrazisar.si#ext#@rokusklett.onmicrosoft.com::29aa64cd-b35a-4077-b41b-7d9dc6d29441" providerId="AD" clId="Web-{78E7A857-79F8-40C7-A6C3-99C7A71F2F78}" dt="2024-02-24T06:37:28.988" v="78" actId="1076"/>
          <ac:spMkLst>
            <pc:docMk/>
            <pc:sldMk cId="3846235119" sldId="298"/>
            <ac:spMk id="3" creationId="{8A13C020-CFBE-681D-0E03-9CA354DE2398}"/>
          </ac:spMkLst>
        </pc:spChg>
      </pc:sldChg>
      <pc:sldChg chg="delSp modSp new">
        <pc:chgData name="Maja Kržišnik" userId="S::maja.krzisnik_poldestrazisar.si#ext#@rokusklett.onmicrosoft.com::29aa64cd-b35a-4077-b41b-7d9dc6d29441" providerId="AD" clId="Web-{78E7A857-79F8-40C7-A6C3-99C7A71F2F78}" dt="2024-02-24T06:42:59.107" v="92" actId="20577"/>
        <pc:sldMkLst>
          <pc:docMk/>
          <pc:sldMk cId="3108890224" sldId="299"/>
        </pc:sldMkLst>
        <pc:spChg chg="del">
          <ac:chgData name="Maja Kržišnik" userId="S::maja.krzisnik_poldestrazisar.si#ext#@rokusklett.onmicrosoft.com::29aa64cd-b35a-4077-b41b-7d9dc6d29441" providerId="AD" clId="Web-{78E7A857-79F8-40C7-A6C3-99C7A71F2F78}" dt="2024-02-24T06:37:40.550" v="80"/>
          <ac:spMkLst>
            <pc:docMk/>
            <pc:sldMk cId="3108890224" sldId="299"/>
            <ac:spMk id="2" creationId="{5476F0C0-9BAC-BAF9-417F-FBF2808A13DD}"/>
          </ac:spMkLst>
        </pc:spChg>
        <pc:spChg chg="mod">
          <ac:chgData name="Maja Kržišnik" userId="S::maja.krzisnik_poldestrazisar.si#ext#@rokusklett.onmicrosoft.com::29aa64cd-b35a-4077-b41b-7d9dc6d29441" providerId="AD" clId="Web-{78E7A857-79F8-40C7-A6C3-99C7A71F2F78}" dt="2024-02-24T06:42:59.107" v="92" actId="20577"/>
          <ac:spMkLst>
            <pc:docMk/>
            <pc:sldMk cId="3108890224" sldId="299"/>
            <ac:spMk id="3" creationId="{AE1554EA-B204-9EA0-8B18-F9AFBEF8C69E}"/>
          </ac:spMkLst>
        </pc:spChg>
      </pc:sldChg>
      <pc:sldChg chg="modSp add ord replId">
        <pc:chgData name="Maja Kržišnik" userId="S::maja.krzisnik_poldestrazisar.si#ext#@rokusklett.onmicrosoft.com::29aa64cd-b35a-4077-b41b-7d9dc6d29441" providerId="AD" clId="Web-{78E7A857-79F8-40C7-A6C3-99C7A71F2F78}" dt="2024-02-24T06:42:42.997" v="90" actId="20577"/>
        <pc:sldMkLst>
          <pc:docMk/>
          <pc:sldMk cId="3005430095" sldId="300"/>
        </pc:sldMkLst>
        <pc:spChg chg="mod">
          <ac:chgData name="Maja Kržišnik" userId="S::maja.krzisnik_poldestrazisar.si#ext#@rokusklett.onmicrosoft.com::29aa64cd-b35a-4077-b41b-7d9dc6d29441" providerId="AD" clId="Web-{78E7A857-79F8-40C7-A6C3-99C7A71F2F78}" dt="2024-02-24T06:42:42.997" v="90" actId="20577"/>
          <ac:spMkLst>
            <pc:docMk/>
            <pc:sldMk cId="3005430095" sldId="300"/>
            <ac:spMk id="3" creationId="{AE1554EA-B204-9EA0-8B18-F9AFBEF8C69E}"/>
          </ac:spMkLst>
        </pc:spChg>
      </pc:sldChg>
      <pc:sldChg chg="modSp new">
        <pc:chgData name="Maja Kržišnik" userId="S::maja.krzisnik_poldestrazisar.si#ext#@rokusklett.onmicrosoft.com::29aa64cd-b35a-4077-b41b-7d9dc6d29441" providerId="AD" clId="Web-{78E7A857-79F8-40C7-A6C3-99C7A71F2F78}" dt="2024-02-24T07:00:00.909" v="141" actId="20577"/>
        <pc:sldMkLst>
          <pc:docMk/>
          <pc:sldMk cId="2412096930" sldId="301"/>
        </pc:sldMkLst>
        <pc:spChg chg="mod">
          <ac:chgData name="Maja Kržišnik" userId="S::maja.krzisnik_poldestrazisar.si#ext#@rokusklett.onmicrosoft.com::29aa64cd-b35a-4077-b41b-7d9dc6d29441" providerId="AD" clId="Web-{78E7A857-79F8-40C7-A6C3-99C7A71F2F78}" dt="2024-02-24T06:59:10.268" v="115" actId="20577"/>
          <ac:spMkLst>
            <pc:docMk/>
            <pc:sldMk cId="2412096930" sldId="301"/>
            <ac:spMk id="2" creationId="{A3076408-0E6B-18B4-2209-309EE1EBB90E}"/>
          </ac:spMkLst>
        </pc:spChg>
        <pc:spChg chg="mod">
          <ac:chgData name="Maja Kržišnik" userId="S::maja.krzisnik_poldestrazisar.si#ext#@rokusklett.onmicrosoft.com::29aa64cd-b35a-4077-b41b-7d9dc6d29441" providerId="AD" clId="Web-{78E7A857-79F8-40C7-A6C3-99C7A71F2F78}" dt="2024-02-24T07:00:00.909" v="141" actId="20577"/>
          <ac:spMkLst>
            <pc:docMk/>
            <pc:sldMk cId="2412096930" sldId="301"/>
            <ac:spMk id="3" creationId="{A8383DE7-3393-5A84-3D28-82326E4EF2BF}"/>
          </ac:spMkLst>
        </pc:spChg>
      </pc:sldChg>
    </pc:docChg>
  </pc:docChgLst>
  <pc:docChgLst>
    <pc:chgData name="Maja Kržišnik" userId="S::maja.krzisnik_poldestrazisar.si#ext#@rokusklett.onmicrosoft.com::29aa64cd-b35a-4077-b41b-7d9dc6d29441" providerId="AD" clId="Web-{CC101793-A732-9C75-82DF-17C16BEAAEE7}"/>
    <pc:docChg chg="addSld modSld">
      <pc:chgData name="Maja Kržišnik" userId="S::maja.krzisnik_poldestrazisar.si#ext#@rokusklett.onmicrosoft.com::29aa64cd-b35a-4077-b41b-7d9dc6d29441" providerId="AD" clId="Web-{CC101793-A732-9C75-82DF-17C16BEAAEE7}" dt="2024-02-22T05:52:15.152" v="160" actId="20577"/>
      <pc:docMkLst>
        <pc:docMk/>
      </pc:docMkLst>
      <pc:sldChg chg="modSp">
        <pc:chgData name="Maja Kržišnik" userId="S::maja.krzisnik_poldestrazisar.si#ext#@rokusklett.onmicrosoft.com::29aa64cd-b35a-4077-b41b-7d9dc6d29441" providerId="AD" clId="Web-{CC101793-A732-9C75-82DF-17C16BEAAEE7}" dt="2024-02-21T17:08:05.522" v="11" actId="20577"/>
        <pc:sldMkLst>
          <pc:docMk/>
          <pc:sldMk cId="0" sldId="266"/>
        </pc:sldMkLst>
        <pc:spChg chg="mod">
          <ac:chgData name="Maja Kržišnik" userId="S::maja.krzisnik_poldestrazisar.si#ext#@rokusklett.onmicrosoft.com::29aa64cd-b35a-4077-b41b-7d9dc6d29441" providerId="AD" clId="Web-{CC101793-A732-9C75-82DF-17C16BEAAEE7}" dt="2024-02-21T17:08:05.522" v="11" actId="20577"/>
          <ac:spMkLst>
            <pc:docMk/>
            <pc:sldMk cId="0" sldId="266"/>
            <ac:spMk id="232" creationId="{00000000-0000-0000-0000-000000000000}"/>
          </ac:spMkLst>
        </pc:spChg>
      </pc:sldChg>
      <pc:sldChg chg="modSp">
        <pc:chgData name="Maja Kržišnik" userId="S::maja.krzisnik_poldestrazisar.si#ext#@rokusklett.onmicrosoft.com::29aa64cd-b35a-4077-b41b-7d9dc6d29441" providerId="AD" clId="Web-{CC101793-A732-9C75-82DF-17C16BEAAEE7}" dt="2024-02-21T17:14:29.327" v="36" actId="20577"/>
        <pc:sldMkLst>
          <pc:docMk/>
          <pc:sldMk cId="0" sldId="267"/>
        </pc:sldMkLst>
        <pc:spChg chg="mod">
          <ac:chgData name="Maja Kržišnik" userId="S::maja.krzisnik_poldestrazisar.si#ext#@rokusklett.onmicrosoft.com::29aa64cd-b35a-4077-b41b-7d9dc6d29441" providerId="AD" clId="Web-{CC101793-A732-9C75-82DF-17C16BEAAEE7}" dt="2024-02-21T17:14:29.327" v="36" actId="20577"/>
          <ac:spMkLst>
            <pc:docMk/>
            <pc:sldMk cId="0" sldId="267"/>
            <ac:spMk id="238" creationId="{00000000-0000-0000-0000-000000000000}"/>
          </ac:spMkLst>
        </pc:spChg>
      </pc:sldChg>
      <pc:sldChg chg="modSp">
        <pc:chgData name="Maja Kržišnik" userId="S::maja.krzisnik_poldestrazisar.si#ext#@rokusklett.onmicrosoft.com::29aa64cd-b35a-4077-b41b-7d9dc6d29441" providerId="AD" clId="Web-{CC101793-A732-9C75-82DF-17C16BEAAEE7}" dt="2024-02-22T05:49:14.662" v="119" actId="20577"/>
        <pc:sldMkLst>
          <pc:docMk/>
          <pc:sldMk cId="0" sldId="270"/>
        </pc:sldMkLst>
        <pc:spChg chg="mod">
          <ac:chgData name="Maja Kržišnik" userId="S::maja.krzisnik_poldestrazisar.si#ext#@rokusklett.onmicrosoft.com::29aa64cd-b35a-4077-b41b-7d9dc6d29441" providerId="AD" clId="Web-{CC101793-A732-9C75-82DF-17C16BEAAEE7}" dt="2024-02-22T05:49:14.662" v="119" actId="20577"/>
          <ac:spMkLst>
            <pc:docMk/>
            <pc:sldMk cId="0" sldId="270"/>
            <ac:spMk id="256" creationId="{00000000-0000-0000-0000-000000000000}"/>
          </ac:spMkLst>
        </pc:spChg>
      </pc:sldChg>
      <pc:sldChg chg="modSp">
        <pc:chgData name="Maja Kržišnik" userId="S::maja.krzisnik_poldestrazisar.si#ext#@rokusklett.onmicrosoft.com::29aa64cd-b35a-4077-b41b-7d9dc6d29441" providerId="AD" clId="Web-{CC101793-A732-9C75-82DF-17C16BEAAEE7}" dt="2024-02-21T17:22:05.431" v="52" actId="20577"/>
        <pc:sldMkLst>
          <pc:docMk/>
          <pc:sldMk cId="0" sldId="271"/>
        </pc:sldMkLst>
        <pc:spChg chg="mod">
          <ac:chgData name="Maja Kržišnik" userId="S::maja.krzisnik_poldestrazisar.si#ext#@rokusklett.onmicrosoft.com::29aa64cd-b35a-4077-b41b-7d9dc6d29441" providerId="AD" clId="Web-{CC101793-A732-9C75-82DF-17C16BEAAEE7}" dt="2024-02-21T17:20:07.194" v="45" actId="14100"/>
          <ac:spMkLst>
            <pc:docMk/>
            <pc:sldMk cId="0" sldId="271"/>
            <ac:spMk id="261" creationId="{00000000-0000-0000-0000-000000000000}"/>
          </ac:spMkLst>
        </pc:spChg>
        <pc:spChg chg="mod">
          <ac:chgData name="Maja Kržišnik" userId="S::maja.krzisnik_poldestrazisar.si#ext#@rokusklett.onmicrosoft.com::29aa64cd-b35a-4077-b41b-7d9dc6d29441" providerId="AD" clId="Web-{CC101793-A732-9C75-82DF-17C16BEAAEE7}" dt="2024-02-21T17:22:05.431" v="52" actId="20577"/>
          <ac:spMkLst>
            <pc:docMk/>
            <pc:sldMk cId="0" sldId="271"/>
            <ac:spMk id="262" creationId="{00000000-0000-0000-0000-000000000000}"/>
          </ac:spMkLst>
        </pc:spChg>
      </pc:sldChg>
      <pc:sldChg chg="modSp">
        <pc:chgData name="Maja Kržišnik" userId="S::maja.krzisnik_poldestrazisar.si#ext#@rokusklett.onmicrosoft.com::29aa64cd-b35a-4077-b41b-7d9dc6d29441" providerId="AD" clId="Web-{CC101793-A732-9C75-82DF-17C16BEAAEE7}" dt="2024-02-22T05:22:46.305" v="84" actId="20577"/>
        <pc:sldMkLst>
          <pc:docMk/>
          <pc:sldMk cId="0" sldId="272"/>
        </pc:sldMkLst>
        <pc:spChg chg="mod">
          <ac:chgData name="Maja Kržišnik" userId="S::maja.krzisnik_poldestrazisar.si#ext#@rokusklett.onmicrosoft.com::29aa64cd-b35a-4077-b41b-7d9dc6d29441" providerId="AD" clId="Web-{CC101793-A732-9C75-82DF-17C16BEAAEE7}" dt="2024-02-22T05:22:46.305" v="84" actId="20577"/>
          <ac:spMkLst>
            <pc:docMk/>
            <pc:sldMk cId="0" sldId="272"/>
            <ac:spMk id="268" creationId="{00000000-0000-0000-0000-000000000000}"/>
          </ac:spMkLst>
        </pc:spChg>
      </pc:sldChg>
      <pc:sldChg chg="modSp new">
        <pc:chgData name="Maja Kržišnik" userId="S::maja.krzisnik_poldestrazisar.si#ext#@rokusklett.onmicrosoft.com::29aa64cd-b35a-4077-b41b-7d9dc6d29441" providerId="AD" clId="Web-{CC101793-A732-9C75-82DF-17C16BEAAEE7}" dt="2024-02-21T17:12:17.637" v="29" actId="20577"/>
        <pc:sldMkLst>
          <pc:docMk/>
          <pc:sldMk cId="2816725287" sldId="282"/>
        </pc:sldMkLst>
        <pc:spChg chg="mod">
          <ac:chgData name="Maja Kržišnik" userId="S::maja.krzisnik_poldestrazisar.si#ext#@rokusklett.onmicrosoft.com::29aa64cd-b35a-4077-b41b-7d9dc6d29441" providerId="AD" clId="Web-{CC101793-A732-9C75-82DF-17C16BEAAEE7}" dt="2024-02-21T17:08:44.413" v="13" actId="20577"/>
          <ac:spMkLst>
            <pc:docMk/>
            <pc:sldMk cId="2816725287" sldId="282"/>
            <ac:spMk id="2" creationId="{2969B890-A11A-93B9-229D-3D9F0D5BF3C4}"/>
          </ac:spMkLst>
        </pc:spChg>
        <pc:spChg chg="mod">
          <ac:chgData name="Maja Kržišnik" userId="S::maja.krzisnik_poldestrazisar.si#ext#@rokusklett.onmicrosoft.com::29aa64cd-b35a-4077-b41b-7d9dc6d29441" providerId="AD" clId="Web-{CC101793-A732-9C75-82DF-17C16BEAAEE7}" dt="2024-02-21T17:12:17.637" v="29" actId="20577"/>
          <ac:spMkLst>
            <pc:docMk/>
            <pc:sldMk cId="2816725287" sldId="282"/>
            <ac:spMk id="3" creationId="{FA9A69ED-E70B-4200-BC41-73FDDE5FA1C1}"/>
          </ac:spMkLst>
        </pc:spChg>
      </pc:sldChg>
      <pc:sldChg chg="modSp new">
        <pc:chgData name="Maja Kržišnik" userId="S::maja.krzisnik_poldestrazisar.si#ext#@rokusklett.onmicrosoft.com::29aa64cd-b35a-4077-b41b-7d9dc6d29441" providerId="AD" clId="Web-{CC101793-A732-9C75-82DF-17C16BEAAEE7}" dt="2024-02-21T17:14:21.561" v="34" actId="20577"/>
        <pc:sldMkLst>
          <pc:docMk/>
          <pc:sldMk cId="1410251307" sldId="283"/>
        </pc:sldMkLst>
        <pc:spChg chg="mod">
          <ac:chgData name="Maja Kržišnik" userId="S::maja.krzisnik_poldestrazisar.si#ext#@rokusklett.onmicrosoft.com::29aa64cd-b35a-4077-b41b-7d9dc6d29441" providerId="AD" clId="Web-{CC101793-A732-9C75-82DF-17C16BEAAEE7}" dt="2024-02-21T17:12:41.122" v="30" actId="20577"/>
          <ac:spMkLst>
            <pc:docMk/>
            <pc:sldMk cId="1410251307" sldId="283"/>
            <ac:spMk id="2" creationId="{DEAEB1DD-178F-F1B8-45D3-6E101FB6E48B}"/>
          </ac:spMkLst>
        </pc:spChg>
        <pc:spChg chg="mod">
          <ac:chgData name="Maja Kržišnik" userId="S::maja.krzisnik_poldestrazisar.si#ext#@rokusklett.onmicrosoft.com::29aa64cd-b35a-4077-b41b-7d9dc6d29441" providerId="AD" clId="Web-{CC101793-A732-9C75-82DF-17C16BEAAEE7}" dt="2024-02-21T17:14:21.561" v="34" actId="20577"/>
          <ac:spMkLst>
            <pc:docMk/>
            <pc:sldMk cId="1410251307" sldId="283"/>
            <ac:spMk id="3" creationId="{36382CFE-E4CD-B8CD-3350-B3D1C4F64AC0}"/>
          </ac:spMkLst>
        </pc:spChg>
      </pc:sldChg>
      <pc:sldChg chg="modSp new">
        <pc:chgData name="Maja Kržišnik" userId="S::maja.krzisnik_poldestrazisar.si#ext#@rokusklett.onmicrosoft.com::29aa64cd-b35a-4077-b41b-7d9dc6d29441" providerId="AD" clId="Web-{CC101793-A732-9C75-82DF-17C16BEAAEE7}" dt="2024-02-21T17:22:37.776" v="62" actId="20577"/>
        <pc:sldMkLst>
          <pc:docMk/>
          <pc:sldMk cId="1767338832" sldId="284"/>
        </pc:sldMkLst>
        <pc:spChg chg="mod">
          <ac:chgData name="Maja Kržišnik" userId="S::maja.krzisnik_poldestrazisar.si#ext#@rokusklett.onmicrosoft.com::29aa64cd-b35a-4077-b41b-7d9dc6d29441" providerId="AD" clId="Web-{CC101793-A732-9C75-82DF-17C16BEAAEE7}" dt="2024-02-21T17:22:30.510" v="60" actId="20577"/>
          <ac:spMkLst>
            <pc:docMk/>
            <pc:sldMk cId="1767338832" sldId="284"/>
            <ac:spMk id="2" creationId="{59AFBB45-8180-D6D3-2ECF-CF73EE5103E8}"/>
          </ac:spMkLst>
        </pc:spChg>
        <pc:spChg chg="mod">
          <ac:chgData name="Maja Kržišnik" userId="S::maja.krzisnik_poldestrazisar.si#ext#@rokusklett.onmicrosoft.com::29aa64cd-b35a-4077-b41b-7d9dc6d29441" providerId="AD" clId="Web-{CC101793-A732-9C75-82DF-17C16BEAAEE7}" dt="2024-02-21T17:22:37.776" v="62" actId="20577"/>
          <ac:spMkLst>
            <pc:docMk/>
            <pc:sldMk cId="1767338832" sldId="284"/>
            <ac:spMk id="3" creationId="{875DD311-4210-1467-9C61-1BE9963B5F28}"/>
          </ac:spMkLst>
        </pc:spChg>
      </pc:sldChg>
      <pc:sldChg chg="delSp modSp new">
        <pc:chgData name="Maja Kržišnik" userId="S::maja.krzisnik_poldestrazisar.si#ext#@rokusklett.onmicrosoft.com::29aa64cd-b35a-4077-b41b-7d9dc6d29441" providerId="AD" clId="Web-{CC101793-A732-9C75-82DF-17C16BEAAEE7}" dt="2024-02-22T05:37:56.112" v="115"/>
        <pc:sldMkLst>
          <pc:docMk/>
          <pc:sldMk cId="1497243285" sldId="285"/>
        </pc:sldMkLst>
        <pc:spChg chg="del">
          <ac:chgData name="Maja Kržišnik" userId="S::maja.krzisnik_poldestrazisar.si#ext#@rokusklett.onmicrosoft.com::29aa64cd-b35a-4077-b41b-7d9dc6d29441" providerId="AD" clId="Web-{CC101793-A732-9C75-82DF-17C16BEAAEE7}" dt="2024-02-22T05:37:56.112" v="115"/>
          <ac:spMkLst>
            <pc:docMk/>
            <pc:sldMk cId="1497243285" sldId="285"/>
            <ac:spMk id="2" creationId="{E83BCF65-58F8-EEA6-6FF3-1605C4011B66}"/>
          </ac:spMkLst>
        </pc:spChg>
        <pc:spChg chg="mod">
          <ac:chgData name="Maja Kržišnik" userId="S::maja.krzisnik_poldestrazisar.si#ext#@rokusklett.onmicrosoft.com::29aa64cd-b35a-4077-b41b-7d9dc6d29441" providerId="AD" clId="Web-{CC101793-A732-9C75-82DF-17C16BEAAEE7}" dt="2024-02-21T17:24:28.856" v="66" actId="20577"/>
          <ac:spMkLst>
            <pc:docMk/>
            <pc:sldMk cId="1497243285" sldId="285"/>
            <ac:spMk id="3" creationId="{98042B2E-F234-85E6-77D8-CEB5304B2BF7}"/>
          </ac:spMkLst>
        </pc:spChg>
      </pc:sldChg>
      <pc:sldChg chg="delSp modSp new">
        <pc:chgData name="Maja Kržišnik" userId="S::maja.krzisnik_poldestrazisar.si#ext#@rokusklett.onmicrosoft.com::29aa64cd-b35a-4077-b41b-7d9dc6d29441" providerId="AD" clId="Web-{CC101793-A732-9C75-82DF-17C16BEAAEE7}" dt="2024-02-22T05:37:40.189" v="114" actId="1076"/>
        <pc:sldMkLst>
          <pc:docMk/>
          <pc:sldMk cId="1434959993" sldId="286"/>
        </pc:sldMkLst>
        <pc:spChg chg="del">
          <ac:chgData name="Maja Kržišnik" userId="S::maja.krzisnik_poldestrazisar.si#ext#@rokusklett.onmicrosoft.com::29aa64cd-b35a-4077-b41b-7d9dc6d29441" providerId="AD" clId="Web-{CC101793-A732-9C75-82DF-17C16BEAAEE7}" dt="2024-02-22T05:37:28.892" v="111"/>
          <ac:spMkLst>
            <pc:docMk/>
            <pc:sldMk cId="1434959993" sldId="286"/>
            <ac:spMk id="2" creationId="{A8026718-510F-AF54-A286-EB2B7C81D62E}"/>
          </ac:spMkLst>
        </pc:spChg>
        <pc:spChg chg="mod">
          <ac:chgData name="Maja Kržišnik" userId="S::maja.krzisnik_poldestrazisar.si#ext#@rokusklett.onmicrosoft.com::29aa64cd-b35a-4077-b41b-7d9dc6d29441" providerId="AD" clId="Web-{CC101793-A732-9C75-82DF-17C16BEAAEE7}" dt="2024-02-22T05:37:40.189" v="114" actId="1076"/>
          <ac:spMkLst>
            <pc:docMk/>
            <pc:sldMk cId="1434959993" sldId="286"/>
            <ac:spMk id="3" creationId="{2817B017-5F97-C581-0E90-63666FF51332}"/>
          </ac:spMkLst>
        </pc:spChg>
      </pc:sldChg>
      <pc:sldChg chg="delSp modSp new">
        <pc:chgData name="Maja Kržišnik" userId="S::maja.krzisnik_poldestrazisar.si#ext#@rokusklett.onmicrosoft.com::29aa64cd-b35a-4077-b41b-7d9dc6d29441" providerId="AD" clId="Web-{CC101793-A732-9C75-82DF-17C16BEAAEE7}" dt="2024-02-22T05:37:18.657" v="110" actId="20577"/>
        <pc:sldMkLst>
          <pc:docMk/>
          <pc:sldMk cId="732697728" sldId="287"/>
        </pc:sldMkLst>
        <pc:spChg chg="del">
          <ac:chgData name="Maja Kržišnik" userId="S::maja.krzisnik_poldestrazisar.si#ext#@rokusklett.onmicrosoft.com::29aa64cd-b35a-4077-b41b-7d9dc6d29441" providerId="AD" clId="Web-{CC101793-A732-9C75-82DF-17C16BEAAEE7}" dt="2024-02-22T05:37:11.626" v="108"/>
          <ac:spMkLst>
            <pc:docMk/>
            <pc:sldMk cId="732697728" sldId="287"/>
            <ac:spMk id="2" creationId="{00DFA47D-895A-46D2-3976-509955C39B2B}"/>
          </ac:spMkLst>
        </pc:spChg>
        <pc:spChg chg="mod">
          <ac:chgData name="Maja Kržišnik" userId="S::maja.krzisnik_poldestrazisar.si#ext#@rokusklett.onmicrosoft.com::29aa64cd-b35a-4077-b41b-7d9dc6d29441" providerId="AD" clId="Web-{CC101793-A732-9C75-82DF-17C16BEAAEE7}" dt="2024-02-22T05:37:18.657" v="110" actId="20577"/>
          <ac:spMkLst>
            <pc:docMk/>
            <pc:sldMk cId="732697728" sldId="287"/>
            <ac:spMk id="3" creationId="{AD18DBD8-1411-D045-FF47-D5E5DA14AC7A}"/>
          </ac:spMkLst>
        </pc:spChg>
      </pc:sldChg>
      <pc:sldChg chg="modSp new">
        <pc:chgData name="Maja Kržišnik" userId="S::maja.krzisnik_poldestrazisar.si#ext#@rokusklett.onmicrosoft.com::29aa64cd-b35a-4077-b41b-7d9dc6d29441" providerId="AD" clId="Web-{CC101793-A732-9C75-82DF-17C16BEAAEE7}" dt="2024-02-21T17:26:24.281" v="82" actId="20577"/>
        <pc:sldMkLst>
          <pc:docMk/>
          <pc:sldMk cId="4079670723" sldId="288"/>
        </pc:sldMkLst>
        <pc:spChg chg="mod">
          <ac:chgData name="Maja Kržišnik" userId="S::maja.krzisnik_poldestrazisar.si#ext#@rokusklett.onmicrosoft.com::29aa64cd-b35a-4077-b41b-7d9dc6d29441" providerId="AD" clId="Web-{CC101793-A732-9C75-82DF-17C16BEAAEE7}" dt="2024-02-21T17:26:24.281" v="82" actId="20577"/>
          <ac:spMkLst>
            <pc:docMk/>
            <pc:sldMk cId="4079670723" sldId="288"/>
            <ac:spMk id="2" creationId="{EDCE320A-7F74-B963-ADD1-C100F84C2E98}"/>
          </ac:spMkLst>
        </pc:spChg>
        <pc:spChg chg="mod">
          <ac:chgData name="Maja Kržišnik" userId="S::maja.krzisnik_poldestrazisar.si#ext#@rokusklett.onmicrosoft.com::29aa64cd-b35a-4077-b41b-7d9dc6d29441" providerId="AD" clId="Web-{CC101793-A732-9C75-82DF-17C16BEAAEE7}" dt="2024-02-21T17:26:19.421" v="77" actId="20577"/>
          <ac:spMkLst>
            <pc:docMk/>
            <pc:sldMk cId="4079670723" sldId="288"/>
            <ac:spMk id="3" creationId="{6602826F-698A-8226-9454-20B77889460E}"/>
          </ac:spMkLst>
        </pc:spChg>
      </pc:sldChg>
      <pc:sldChg chg="modSp new">
        <pc:chgData name="Maja Kržišnik" userId="S::maja.krzisnik_poldestrazisar.si#ext#@rokusklett.onmicrosoft.com::29aa64cd-b35a-4077-b41b-7d9dc6d29441" providerId="AD" clId="Web-{CC101793-A732-9C75-82DF-17C16BEAAEE7}" dt="2024-02-22T05:24:45.636" v="107" actId="20577"/>
        <pc:sldMkLst>
          <pc:docMk/>
          <pc:sldMk cId="88553608" sldId="289"/>
        </pc:sldMkLst>
        <pc:spChg chg="mod">
          <ac:chgData name="Maja Kržišnik" userId="S::maja.krzisnik_poldestrazisar.si#ext#@rokusklett.onmicrosoft.com::29aa64cd-b35a-4077-b41b-7d9dc6d29441" providerId="AD" clId="Web-{CC101793-A732-9C75-82DF-17C16BEAAEE7}" dt="2024-02-22T05:24:26.089" v="103" actId="20577"/>
          <ac:spMkLst>
            <pc:docMk/>
            <pc:sldMk cId="88553608" sldId="289"/>
            <ac:spMk id="2" creationId="{E8340272-176E-7488-1B06-BDF8F3605AA6}"/>
          </ac:spMkLst>
        </pc:spChg>
        <pc:spChg chg="mod">
          <ac:chgData name="Maja Kržišnik" userId="S::maja.krzisnik_poldestrazisar.si#ext#@rokusklett.onmicrosoft.com::29aa64cd-b35a-4077-b41b-7d9dc6d29441" providerId="AD" clId="Web-{CC101793-A732-9C75-82DF-17C16BEAAEE7}" dt="2024-02-22T05:24:45.636" v="107" actId="20577"/>
          <ac:spMkLst>
            <pc:docMk/>
            <pc:sldMk cId="88553608" sldId="289"/>
            <ac:spMk id="3" creationId="{B0CDB349-AD84-78E6-FBA6-6DD4D0DE3EB8}"/>
          </ac:spMkLst>
        </pc:spChg>
      </pc:sldChg>
      <pc:sldChg chg="modSp new">
        <pc:chgData name="Maja Kržišnik" userId="S::maja.krzisnik_poldestrazisar.si#ext#@rokusklett.onmicrosoft.com::29aa64cd-b35a-4077-b41b-7d9dc6d29441" providerId="AD" clId="Web-{CC101793-A732-9C75-82DF-17C16BEAAEE7}" dt="2024-02-22T05:50:29.946" v="125" actId="20577"/>
        <pc:sldMkLst>
          <pc:docMk/>
          <pc:sldMk cId="899440741" sldId="290"/>
        </pc:sldMkLst>
        <pc:spChg chg="mod">
          <ac:chgData name="Maja Kržišnik" userId="S::maja.krzisnik_poldestrazisar.si#ext#@rokusklett.onmicrosoft.com::29aa64cd-b35a-4077-b41b-7d9dc6d29441" providerId="AD" clId="Web-{CC101793-A732-9C75-82DF-17C16BEAAEE7}" dt="2024-02-22T05:50:07.008" v="122" actId="20577"/>
          <ac:spMkLst>
            <pc:docMk/>
            <pc:sldMk cId="899440741" sldId="290"/>
            <ac:spMk id="2" creationId="{AA176F08-9A3A-9FAB-80A1-72184DF7C3B2}"/>
          </ac:spMkLst>
        </pc:spChg>
        <pc:spChg chg="mod">
          <ac:chgData name="Maja Kržišnik" userId="S::maja.krzisnik_poldestrazisar.si#ext#@rokusklett.onmicrosoft.com::29aa64cd-b35a-4077-b41b-7d9dc6d29441" providerId="AD" clId="Web-{CC101793-A732-9C75-82DF-17C16BEAAEE7}" dt="2024-02-22T05:50:29.946" v="125" actId="20577"/>
          <ac:spMkLst>
            <pc:docMk/>
            <pc:sldMk cId="899440741" sldId="290"/>
            <ac:spMk id="3" creationId="{67A5D67C-E92E-1D9B-D260-FDDE40FCDA46}"/>
          </ac:spMkLst>
        </pc:spChg>
      </pc:sldChg>
      <pc:sldChg chg="modSp new">
        <pc:chgData name="Maja Kržišnik" userId="S::maja.krzisnik_poldestrazisar.si#ext#@rokusklett.onmicrosoft.com::29aa64cd-b35a-4077-b41b-7d9dc6d29441" providerId="AD" clId="Web-{CC101793-A732-9C75-82DF-17C16BEAAEE7}" dt="2024-02-22T05:51:02.431" v="134" actId="20577"/>
        <pc:sldMkLst>
          <pc:docMk/>
          <pc:sldMk cId="2932372245" sldId="291"/>
        </pc:sldMkLst>
        <pc:spChg chg="mod">
          <ac:chgData name="Maja Kržišnik" userId="S::maja.krzisnik_poldestrazisar.si#ext#@rokusklett.onmicrosoft.com::29aa64cd-b35a-4077-b41b-7d9dc6d29441" providerId="AD" clId="Web-{CC101793-A732-9C75-82DF-17C16BEAAEE7}" dt="2024-02-22T05:50:57.525" v="131" actId="20577"/>
          <ac:spMkLst>
            <pc:docMk/>
            <pc:sldMk cId="2932372245" sldId="291"/>
            <ac:spMk id="2" creationId="{E207C652-CB96-FEFC-70CD-E7E9CDBF4335}"/>
          </ac:spMkLst>
        </pc:spChg>
        <pc:spChg chg="mod">
          <ac:chgData name="Maja Kržišnik" userId="S::maja.krzisnik_poldestrazisar.si#ext#@rokusklett.onmicrosoft.com::29aa64cd-b35a-4077-b41b-7d9dc6d29441" providerId="AD" clId="Web-{CC101793-A732-9C75-82DF-17C16BEAAEE7}" dt="2024-02-22T05:51:02.431" v="134" actId="20577"/>
          <ac:spMkLst>
            <pc:docMk/>
            <pc:sldMk cId="2932372245" sldId="291"/>
            <ac:spMk id="3" creationId="{44E474F8-BE9A-D632-AA32-66314F372456}"/>
          </ac:spMkLst>
        </pc:spChg>
      </pc:sldChg>
      <pc:sldChg chg="modSp new">
        <pc:chgData name="Maja Kržišnik" userId="S::maja.krzisnik_poldestrazisar.si#ext#@rokusklett.onmicrosoft.com::29aa64cd-b35a-4077-b41b-7d9dc6d29441" providerId="AD" clId="Web-{CC101793-A732-9C75-82DF-17C16BEAAEE7}" dt="2024-02-22T05:51:49.776" v="150" actId="20577"/>
        <pc:sldMkLst>
          <pc:docMk/>
          <pc:sldMk cId="1577412227" sldId="292"/>
        </pc:sldMkLst>
        <pc:spChg chg="mod">
          <ac:chgData name="Maja Kržišnik" userId="S::maja.krzisnik_poldestrazisar.si#ext#@rokusklett.onmicrosoft.com::29aa64cd-b35a-4077-b41b-7d9dc6d29441" providerId="AD" clId="Web-{CC101793-A732-9C75-82DF-17C16BEAAEE7}" dt="2024-02-22T05:51:49.776" v="150" actId="20577"/>
          <ac:spMkLst>
            <pc:docMk/>
            <pc:sldMk cId="1577412227" sldId="292"/>
            <ac:spMk id="2" creationId="{2E81F66F-EC93-C6AB-DAD2-E6316F89F7F9}"/>
          </ac:spMkLst>
        </pc:spChg>
        <pc:spChg chg="mod">
          <ac:chgData name="Maja Kržišnik" userId="S::maja.krzisnik_poldestrazisar.si#ext#@rokusklett.onmicrosoft.com::29aa64cd-b35a-4077-b41b-7d9dc6d29441" providerId="AD" clId="Web-{CC101793-A732-9C75-82DF-17C16BEAAEE7}" dt="2024-02-22T05:51:26.416" v="138" actId="20577"/>
          <ac:spMkLst>
            <pc:docMk/>
            <pc:sldMk cId="1577412227" sldId="292"/>
            <ac:spMk id="3" creationId="{E9181DFB-F17A-D0BC-C80C-C5D5ABDA1A42}"/>
          </ac:spMkLst>
        </pc:spChg>
      </pc:sldChg>
      <pc:sldChg chg="modSp new">
        <pc:chgData name="Maja Kržišnik" userId="S::maja.krzisnik_poldestrazisar.si#ext#@rokusklett.onmicrosoft.com::29aa64cd-b35a-4077-b41b-7d9dc6d29441" providerId="AD" clId="Web-{CC101793-A732-9C75-82DF-17C16BEAAEE7}" dt="2024-02-22T05:52:15.152" v="160" actId="20577"/>
        <pc:sldMkLst>
          <pc:docMk/>
          <pc:sldMk cId="2252346342" sldId="293"/>
        </pc:sldMkLst>
        <pc:spChg chg="mod">
          <ac:chgData name="Maja Kržišnik" userId="S::maja.krzisnik_poldestrazisar.si#ext#@rokusklett.onmicrosoft.com::29aa64cd-b35a-4077-b41b-7d9dc6d29441" providerId="AD" clId="Web-{CC101793-A732-9C75-82DF-17C16BEAAEE7}" dt="2024-02-22T05:52:15.152" v="160" actId="20577"/>
          <ac:spMkLst>
            <pc:docMk/>
            <pc:sldMk cId="2252346342" sldId="293"/>
            <ac:spMk id="2" creationId="{9239E6E4-F669-B731-56F4-98DACB81F16B}"/>
          </ac:spMkLst>
        </pc:spChg>
        <pc:spChg chg="mod">
          <ac:chgData name="Maja Kržišnik" userId="S::maja.krzisnik_poldestrazisar.si#ext#@rokusklett.onmicrosoft.com::29aa64cd-b35a-4077-b41b-7d9dc6d29441" providerId="AD" clId="Web-{CC101793-A732-9C75-82DF-17C16BEAAEE7}" dt="2024-02-22T05:52:08.152" v="157" actId="20577"/>
          <ac:spMkLst>
            <pc:docMk/>
            <pc:sldMk cId="2252346342" sldId="293"/>
            <ac:spMk id="3" creationId="{3B7FB5AB-61CC-70A3-F181-A91DC65D8A85}"/>
          </ac:spMkLst>
        </pc:spChg>
      </pc:sldChg>
    </pc:docChg>
  </pc:docChgLst>
  <pc:docChgLst>
    <pc:chgData name="Maja Kržišnik" userId="S::maja.krzisnik_poldestrazisar.si#ext#@rokusklett.onmicrosoft.com::29aa64cd-b35a-4077-b41b-7d9dc6d29441" providerId="AD" clId="Web-{3FA1999B-57D5-D123-D984-2713DEC60201}"/>
    <pc:docChg chg="addSld delSld modSld">
      <pc:chgData name="Maja Kržišnik" userId="S::maja.krzisnik_poldestrazisar.si#ext#@rokusklett.onmicrosoft.com::29aa64cd-b35a-4077-b41b-7d9dc6d29441" providerId="AD" clId="Web-{3FA1999B-57D5-D123-D984-2713DEC60201}" dt="2024-02-19T17:57:59.024" v="59" actId="20577"/>
      <pc:docMkLst>
        <pc:docMk/>
      </pc:docMkLst>
      <pc:sldChg chg="modSp">
        <pc:chgData name="Maja Kržišnik" userId="S::maja.krzisnik_poldestrazisar.si#ext#@rokusklett.onmicrosoft.com::29aa64cd-b35a-4077-b41b-7d9dc6d29441" providerId="AD" clId="Web-{3FA1999B-57D5-D123-D984-2713DEC60201}" dt="2024-02-19T17:57:59.024" v="59" actId="20577"/>
        <pc:sldMkLst>
          <pc:docMk/>
          <pc:sldMk cId="0" sldId="270"/>
        </pc:sldMkLst>
        <pc:spChg chg="mod">
          <ac:chgData name="Maja Kržišnik" userId="S::maja.krzisnik_poldestrazisar.si#ext#@rokusklett.onmicrosoft.com::29aa64cd-b35a-4077-b41b-7d9dc6d29441" providerId="AD" clId="Web-{3FA1999B-57D5-D123-D984-2713DEC60201}" dt="2024-02-19T17:57:59.024" v="59" actId="20577"/>
          <ac:spMkLst>
            <pc:docMk/>
            <pc:sldMk cId="0" sldId="270"/>
            <ac:spMk id="256" creationId="{00000000-0000-0000-0000-000000000000}"/>
          </ac:spMkLst>
        </pc:spChg>
      </pc:sldChg>
      <pc:sldChg chg="modSp add replId">
        <pc:chgData name="Maja Kržišnik" userId="S::maja.krzisnik_poldestrazisar.si#ext#@rokusklett.onmicrosoft.com::29aa64cd-b35a-4077-b41b-7d9dc6d29441" providerId="AD" clId="Web-{3FA1999B-57D5-D123-D984-2713DEC60201}" dt="2024-02-19T17:46:25.522" v="15" actId="20577"/>
        <pc:sldMkLst>
          <pc:docMk/>
          <pc:sldMk cId="674294745" sldId="281"/>
        </pc:sldMkLst>
        <pc:spChg chg="mod">
          <ac:chgData name="Maja Kržišnik" userId="S::maja.krzisnik_poldestrazisar.si#ext#@rokusklett.onmicrosoft.com::29aa64cd-b35a-4077-b41b-7d9dc6d29441" providerId="AD" clId="Web-{3FA1999B-57D5-D123-D984-2713DEC60201}" dt="2024-02-19T17:46:19.412" v="14" actId="20577"/>
          <ac:spMkLst>
            <pc:docMk/>
            <pc:sldMk cId="674294745" sldId="281"/>
            <ac:spMk id="267" creationId="{00000000-0000-0000-0000-000000000000}"/>
          </ac:spMkLst>
        </pc:spChg>
        <pc:spChg chg="mod">
          <ac:chgData name="Maja Kržišnik" userId="S::maja.krzisnik_poldestrazisar.si#ext#@rokusklett.onmicrosoft.com::29aa64cd-b35a-4077-b41b-7d9dc6d29441" providerId="AD" clId="Web-{3FA1999B-57D5-D123-D984-2713DEC60201}" dt="2024-02-19T17:46:25.522" v="15" actId="20577"/>
          <ac:spMkLst>
            <pc:docMk/>
            <pc:sldMk cId="674294745" sldId="281"/>
            <ac:spMk id="268" creationId="{00000000-0000-0000-0000-000000000000}"/>
          </ac:spMkLst>
        </pc:spChg>
      </pc:sldChg>
      <pc:sldChg chg="modSp add del replId">
        <pc:chgData name="Maja Kržišnik" userId="S::maja.krzisnik_poldestrazisar.si#ext#@rokusklett.onmicrosoft.com::29aa64cd-b35a-4077-b41b-7d9dc6d29441" providerId="AD" clId="Web-{3FA1999B-57D5-D123-D984-2713DEC60201}" dt="2024-02-19T17:42:23.182" v="6"/>
        <pc:sldMkLst>
          <pc:docMk/>
          <pc:sldMk cId="2571504463" sldId="281"/>
        </pc:sldMkLst>
        <pc:spChg chg="mod">
          <ac:chgData name="Maja Kržišnik" userId="S::maja.krzisnik_poldestrazisar.si#ext#@rokusklett.onmicrosoft.com::29aa64cd-b35a-4077-b41b-7d9dc6d29441" providerId="AD" clId="Web-{3FA1999B-57D5-D123-D984-2713DEC60201}" dt="2024-02-19T17:42:20.557" v="5" actId="20577"/>
          <ac:spMkLst>
            <pc:docMk/>
            <pc:sldMk cId="2571504463" sldId="281"/>
            <ac:spMk id="18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ba71c616f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g2ba71c616ff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ba71c616ff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2ba71c616ff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ba71c616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g2ba71c616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ba71c616f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g2ba71c616f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ba71c616f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g2ba71c616f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ba71c616f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g2ba71c616f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ba71c616f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2ba71c616f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ba71c616f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g2ba71c616f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ba71c616f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g2ba71c616f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1195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ba71c616ff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g2ba71c616ff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ba71c616f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g2ba71c616ff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209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ba71c616f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2ba71c616ff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7.jp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1"/>
        <p:cNvGrpSpPr/>
        <p:nvPr/>
      </p:nvGrpSpPr>
      <p:grpSpPr>
        <a:xfrm>
          <a:off x="0" y="0"/>
          <a:ext cx="0" cy="0"/>
          <a:chOff x="0" y="0"/>
          <a:chExt cx="0" cy="0"/>
        </a:xfrm>
      </p:grpSpPr>
      <p:pic>
        <p:nvPicPr>
          <p:cNvPr id="32" name="Google Shape;32;p14"/>
          <p:cNvPicPr preferRelativeResize="0"/>
          <p:nvPr/>
        </p:nvPicPr>
        <p:blipFill rotWithShape="1">
          <a:blip r:embed="rId2">
            <a:alphaModFix/>
          </a:blip>
          <a:srcRect l="4237" t="1881"/>
          <a:stretch/>
        </p:blipFill>
        <p:spPr>
          <a:xfrm rot="-5400000">
            <a:off x="2663834" y="-2670166"/>
            <a:ext cx="6864332" cy="12192000"/>
          </a:xfrm>
          <a:prstGeom prst="rect">
            <a:avLst/>
          </a:prstGeom>
          <a:noFill/>
          <a:ln>
            <a:noFill/>
          </a:ln>
        </p:spPr>
      </p:pic>
      <p:sp>
        <p:nvSpPr>
          <p:cNvPr id="33" name="Google Shape;33;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5050DD"/>
              </a:buClr>
              <a:buSzPts val="6000"/>
              <a:buFont typeface="Montserrat"/>
              <a:buNone/>
              <a:defRPr sz="6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pic>
        <p:nvPicPr>
          <p:cNvPr id="37" name="Google Shape;37;p14"/>
          <p:cNvPicPr preferRelativeResize="0"/>
          <p:nvPr/>
        </p:nvPicPr>
        <p:blipFill rotWithShape="1">
          <a:blip r:embed="rId3">
            <a:alphaModFix/>
          </a:blip>
          <a:srcRect/>
          <a:stretch/>
        </p:blipFill>
        <p:spPr>
          <a:xfrm>
            <a:off x="-397057" y="2542992"/>
            <a:ext cx="665848" cy="594252"/>
          </a:xfrm>
          <a:prstGeom prst="rect">
            <a:avLst/>
          </a:prstGeom>
          <a:noFill/>
          <a:ln>
            <a:noFill/>
          </a:ln>
        </p:spPr>
      </p:pic>
      <p:pic>
        <p:nvPicPr>
          <p:cNvPr id="38" name="Google Shape;38;p14"/>
          <p:cNvPicPr preferRelativeResize="0"/>
          <p:nvPr/>
        </p:nvPicPr>
        <p:blipFill rotWithShape="1">
          <a:blip r:embed="rId4">
            <a:alphaModFix/>
          </a:blip>
          <a:srcRect/>
          <a:stretch/>
        </p:blipFill>
        <p:spPr>
          <a:xfrm>
            <a:off x="11183595" y="291851"/>
            <a:ext cx="342900" cy="342900"/>
          </a:xfrm>
          <a:prstGeom prst="rect">
            <a:avLst/>
          </a:prstGeom>
          <a:noFill/>
          <a:ln>
            <a:noFill/>
          </a:ln>
        </p:spPr>
      </p:pic>
      <p:pic>
        <p:nvPicPr>
          <p:cNvPr id="39" name="Google Shape;39;p14"/>
          <p:cNvPicPr preferRelativeResize="0"/>
          <p:nvPr/>
        </p:nvPicPr>
        <p:blipFill rotWithShape="1">
          <a:blip r:embed="rId5">
            <a:alphaModFix/>
          </a:blip>
          <a:srcRect/>
          <a:stretch/>
        </p:blipFill>
        <p:spPr>
          <a:xfrm>
            <a:off x="11076114" y="5485703"/>
            <a:ext cx="246442" cy="246442"/>
          </a:xfrm>
          <a:prstGeom prst="rect">
            <a:avLst/>
          </a:prstGeom>
          <a:noFill/>
          <a:ln>
            <a:noFill/>
          </a:ln>
        </p:spPr>
      </p:pic>
      <p:pic>
        <p:nvPicPr>
          <p:cNvPr id="40" name="Google Shape;40;p14"/>
          <p:cNvPicPr preferRelativeResize="0"/>
          <p:nvPr/>
        </p:nvPicPr>
        <p:blipFill rotWithShape="1">
          <a:blip r:embed="rId6">
            <a:alphaModFix/>
          </a:blip>
          <a:srcRect/>
          <a:stretch/>
        </p:blipFill>
        <p:spPr>
          <a:xfrm>
            <a:off x="10092249" y="-287980"/>
            <a:ext cx="695223" cy="695223"/>
          </a:xfrm>
          <a:prstGeom prst="rect">
            <a:avLst/>
          </a:prstGeom>
          <a:noFill/>
          <a:ln>
            <a:noFill/>
          </a:ln>
        </p:spPr>
      </p:pic>
      <p:pic>
        <p:nvPicPr>
          <p:cNvPr id="41" name="Google Shape;41;p14"/>
          <p:cNvPicPr preferRelativeResize="0"/>
          <p:nvPr/>
        </p:nvPicPr>
        <p:blipFill rotWithShape="1">
          <a:blip r:embed="rId7">
            <a:alphaModFix/>
          </a:blip>
          <a:srcRect/>
          <a:stretch/>
        </p:blipFill>
        <p:spPr>
          <a:xfrm>
            <a:off x="-88413" y="1088959"/>
            <a:ext cx="322083" cy="322083"/>
          </a:xfrm>
          <a:prstGeom prst="rect">
            <a:avLst/>
          </a:prstGeom>
          <a:noFill/>
          <a:ln>
            <a:noFill/>
          </a:ln>
        </p:spPr>
      </p:pic>
      <p:pic>
        <p:nvPicPr>
          <p:cNvPr id="42" name="Google Shape;42;p14"/>
          <p:cNvPicPr preferRelativeResize="0"/>
          <p:nvPr/>
        </p:nvPicPr>
        <p:blipFill rotWithShape="1">
          <a:blip r:embed="rId8">
            <a:alphaModFix/>
          </a:blip>
          <a:srcRect/>
          <a:stretch/>
        </p:blipFill>
        <p:spPr>
          <a:xfrm>
            <a:off x="11809499" y="3249482"/>
            <a:ext cx="499656" cy="503752"/>
          </a:xfrm>
          <a:prstGeom prst="rect">
            <a:avLst/>
          </a:prstGeom>
          <a:noFill/>
          <a:ln>
            <a:noFill/>
          </a:ln>
        </p:spPr>
      </p:pic>
      <p:pic>
        <p:nvPicPr>
          <p:cNvPr id="43" name="Google Shape;43;p14"/>
          <p:cNvPicPr preferRelativeResize="0"/>
          <p:nvPr/>
        </p:nvPicPr>
        <p:blipFill rotWithShape="1">
          <a:blip r:embed="rId9">
            <a:alphaModFix/>
          </a:blip>
          <a:srcRect/>
          <a:stretch/>
        </p:blipFill>
        <p:spPr>
          <a:xfrm>
            <a:off x="217310" y="5737383"/>
            <a:ext cx="766706" cy="624564"/>
          </a:xfrm>
          <a:prstGeom prst="rect">
            <a:avLst/>
          </a:prstGeom>
          <a:noFill/>
          <a:ln>
            <a:noFill/>
          </a:ln>
        </p:spPr>
      </p:pic>
      <p:pic>
        <p:nvPicPr>
          <p:cNvPr id="44" name="Google Shape;44;p14"/>
          <p:cNvPicPr preferRelativeResize="0"/>
          <p:nvPr/>
        </p:nvPicPr>
        <p:blipFill rotWithShape="1">
          <a:blip r:embed="rId10">
            <a:alphaModFix/>
          </a:blip>
          <a:srcRect/>
          <a:stretch/>
        </p:blipFill>
        <p:spPr>
          <a:xfrm>
            <a:off x="11378260" y="4164952"/>
            <a:ext cx="328589" cy="328589"/>
          </a:xfrm>
          <a:prstGeom prst="rect">
            <a:avLst/>
          </a:prstGeom>
          <a:noFill/>
          <a:ln>
            <a:noFill/>
          </a:ln>
        </p:spPr>
      </p:pic>
      <p:pic>
        <p:nvPicPr>
          <p:cNvPr id="45" name="Google Shape;45;p14"/>
          <p:cNvPicPr preferRelativeResize="0"/>
          <p:nvPr/>
        </p:nvPicPr>
        <p:blipFill rotWithShape="1">
          <a:blip r:embed="rId3">
            <a:alphaModFix/>
          </a:blip>
          <a:srcRect/>
          <a:stretch/>
        </p:blipFill>
        <p:spPr>
          <a:xfrm>
            <a:off x="11259647" y="6484237"/>
            <a:ext cx="766707" cy="684265"/>
          </a:xfrm>
          <a:prstGeom prst="rect">
            <a:avLst/>
          </a:prstGeom>
          <a:noFill/>
          <a:ln>
            <a:noFill/>
          </a:ln>
        </p:spPr>
      </p:pic>
      <p:pic>
        <p:nvPicPr>
          <p:cNvPr id="46" name="Google Shape;46;p14"/>
          <p:cNvPicPr preferRelativeResize="0"/>
          <p:nvPr/>
        </p:nvPicPr>
        <p:blipFill rotWithShape="1">
          <a:blip r:embed="rId11">
            <a:alphaModFix/>
          </a:blip>
          <a:srcRect/>
          <a:stretch/>
        </p:blipFill>
        <p:spPr>
          <a:xfrm>
            <a:off x="11183595" y="1962821"/>
            <a:ext cx="659421" cy="654060"/>
          </a:xfrm>
          <a:prstGeom prst="rect">
            <a:avLst/>
          </a:prstGeom>
          <a:noFill/>
          <a:ln>
            <a:noFill/>
          </a:ln>
        </p:spPr>
      </p:pic>
      <p:pic>
        <p:nvPicPr>
          <p:cNvPr id="47" name="Google Shape;47;p14"/>
          <p:cNvPicPr preferRelativeResize="0"/>
          <p:nvPr/>
        </p:nvPicPr>
        <p:blipFill rotWithShape="1">
          <a:blip r:embed="rId12">
            <a:alphaModFix/>
          </a:blip>
          <a:srcRect/>
          <a:stretch/>
        </p:blipFill>
        <p:spPr>
          <a:xfrm>
            <a:off x="11695200" y="688772"/>
            <a:ext cx="755069" cy="800373"/>
          </a:xfrm>
          <a:prstGeom prst="rect">
            <a:avLst/>
          </a:prstGeom>
          <a:noFill/>
          <a:ln>
            <a:noFill/>
          </a:ln>
        </p:spPr>
      </p:pic>
      <p:pic>
        <p:nvPicPr>
          <p:cNvPr id="48" name="Google Shape;48;p14"/>
          <p:cNvPicPr preferRelativeResize="0"/>
          <p:nvPr/>
        </p:nvPicPr>
        <p:blipFill rotWithShape="1">
          <a:blip r:embed="rId13">
            <a:alphaModFix/>
          </a:blip>
          <a:srcRect/>
          <a:stretch/>
        </p:blipFill>
        <p:spPr>
          <a:xfrm rot="3809744">
            <a:off x="599207" y="4107123"/>
            <a:ext cx="145730" cy="151802"/>
          </a:xfrm>
          <a:prstGeom prst="rect">
            <a:avLst/>
          </a:prstGeom>
          <a:noFill/>
          <a:ln>
            <a:noFill/>
          </a:ln>
        </p:spPr>
      </p:pic>
      <p:pic>
        <p:nvPicPr>
          <p:cNvPr id="49" name="Google Shape;49;p14"/>
          <p:cNvPicPr preferRelativeResize="0"/>
          <p:nvPr/>
        </p:nvPicPr>
        <p:blipFill rotWithShape="1">
          <a:blip r:embed="rId14">
            <a:alphaModFix/>
          </a:blip>
          <a:srcRect/>
          <a:stretch/>
        </p:blipFill>
        <p:spPr>
          <a:xfrm>
            <a:off x="10307480" y="6701557"/>
            <a:ext cx="360520" cy="339919"/>
          </a:xfrm>
          <a:prstGeom prst="rect">
            <a:avLst/>
          </a:prstGeom>
          <a:noFill/>
          <a:ln>
            <a:noFill/>
          </a:ln>
        </p:spPr>
      </p:pic>
      <p:pic>
        <p:nvPicPr>
          <p:cNvPr id="50" name="Google Shape;50;p14"/>
          <p:cNvPicPr preferRelativeResize="0"/>
          <p:nvPr/>
        </p:nvPicPr>
        <p:blipFill rotWithShape="1">
          <a:blip r:embed="rId15">
            <a:alphaModFix/>
          </a:blip>
          <a:srcRect/>
          <a:stretch/>
        </p:blipFill>
        <p:spPr>
          <a:xfrm>
            <a:off x="461079" y="1689904"/>
            <a:ext cx="323307" cy="342901"/>
          </a:xfrm>
          <a:prstGeom prst="rect">
            <a:avLst/>
          </a:prstGeom>
          <a:noFill/>
          <a:ln>
            <a:noFill/>
          </a:ln>
        </p:spPr>
      </p:pic>
      <p:pic>
        <p:nvPicPr>
          <p:cNvPr id="51" name="Google Shape;51;p14"/>
          <p:cNvPicPr preferRelativeResize="0"/>
          <p:nvPr/>
        </p:nvPicPr>
        <p:blipFill rotWithShape="1">
          <a:blip r:embed="rId16">
            <a:alphaModFix/>
          </a:blip>
          <a:srcRect/>
          <a:stretch/>
        </p:blipFill>
        <p:spPr>
          <a:xfrm>
            <a:off x="12039956" y="5259909"/>
            <a:ext cx="499656" cy="499656"/>
          </a:xfrm>
          <a:prstGeom prst="rect">
            <a:avLst/>
          </a:prstGeom>
          <a:noFill/>
          <a:ln>
            <a:noFill/>
          </a:ln>
        </p:spPr>
      </p:pic>
      <p:pic>
        <p:nvPicPr>
          <p:cNvPr id="52" name="Google Shape;52;p14"/>
          <p:cNvPicPr preferRelativeResize="0"/>
          <p:nvPr/>
        </p:nvPicPr>
        <p:blipFill rotWithShape="1">
          <a:blip r:embed="rId17">
            <a:alphaModFix/>
          </a:blip>
          <a:srcRect/>
          <a:stretch/>
        </p:blipFill>
        <p:spPr>
          <a:xfrm>
            <a:off x="-289716" y="3978753"/>
            <a:ext cx="451166" cy="451166"/>
          </a:xfrm>
          <a:prstGeom prst="rect">
            <a:avLst/>
          </a:prstGeom>
          <a:noFill/>
          <a:ln>
            <a:noFill/>
          </a:ln>
        </p:spPr>
      </p:pic>
      <p:pic>
        <p:nvPicPr>
          <p:cNvPr id="53" name="Google Shape;53;p14"/>
          <p:cNvPicPr preferRelativeResize="0"/>
          <p:nvPr/>
        </p:nvPicPr>
        <p:blipFill rotWithShape="1">
          <a:blip r:embed="rId6">
            <a:alphaModFix/>
          </a:blip>
          <a:srcRect/>
          <a:stretch/>
        </p:blipFill>
        <p:spPr>
          <a:xfrm>
            <a:off x="161450" y="-283763"/>
            <a:ext cx="554576" cy="554576"/>
          </a:xfrm>
          <a:prstGeom prst="rect">
            <a:avLst/>
          </a:prstGeom>
          <a:noFill/>
          <a:ln>
            <a:noFill/>
          </a:ln>
        </p:spPr>
      </p:pic>
      <p:pic>
        <p:nvPicPr>
          <p:cNvPr id="54" name="Google Shape;54;p14"/>
          <p:cNvPicPr preferRelativeResize="0"/>
          <p:nvPr/>
        </p:nvPicPr>
        <p:blipFill rotWithShape="1">
          <a:blip r:embed="rId6">
            <a:alphaModFix/>
          </a:blip>
          <a:srcRect/>
          <a:stretch/>
        </p:blipFill>
        <p:spPr>
          <a:xfrm>
            <a:off x="1032129" y="6625581"/>
            <a:ext cx="491872" cy="491872"/>
          </a:xfrm>
          <a:prstGeom prst="rect">
            <a:avLst/>
          </a:prstGeom>
          <a:noFill/>
          <a:ln>
            <a:noFill/>
          </a:ln>
        </p:spPr>
      </p:pic>
      <p:pic>
        <p:nvPicPr>
          <p:cNvPr id="55" name="Google Shape;55;p14"/>
          <p:cNvPicPr preferRelativeResize="0"/>
          <p:nvPr/>
        </p:nvPicPr>
        <p:blipFill rotWithShape="1">
          <a:blip r:embed="rId3">
            <a:alphaModFix/>
          </a:blip>
          <a:srcRect/>
          <a:stretch/>
        </p:blipFill>
        <p:spPr>
          <a:xfrm>
            <a:off x="-397057" y="2103357"/>
            <a:ext cx="888868" cy="793291"/>
          </a:xfrm>
          <a:prstGeom prst="rect">
            <a:avLst/>
          </a:prstGeom>
          <a:noFill/>
          <a:ln>
            <a:noFill/>
          </a:ln>
        </p:spPr>
      </p:pic>
      <p:pic>
        <p:nvPicPr>
          <p:cNvPr id="56" name="Google Shape;56;p14"/>
          <p:cNvPicPr preferRelativeResize="0"/>
          <p:nvPr/>
        </p:nvPicPr>
        <p:blipFill rotWithShape="1">
          <a:blip r:embed="rId18">
            <a:alphaModFix/>
          </a:blip>
          <a:srcRect/>
          <a:stretch/>
        </p:blipFill>
        <p:spPr>
          <a:xfrm>
            <a:off x="2834437" y="4766300"/>
            <a:ext cx="6277427" cy="9932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050D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5" name="Google Shape;125;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838200" y="78907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050D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050DD"/>
              </a:buClr>
              <a:buSzPts val="3200"/>
              <a:buFont typeface="Montserra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1" name="Google Shape;141;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2" name="Google Shape;14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050DD"/>
              </a:buClr>
              <a:buSzPts val="3200"/>
              <a:buFont typeface="Montserra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27"/>
          <p:cNvSpPr>
            <a:spLocks noGrp="1"/>
          </p:cNvSpPr>
          <p:nvPr>
            <p:ph type="pic" idx="2"/>
          </p:nvPr>
        </p:nvSpPr>
        <p:spPr>
          <a:xfrm>
            <a:off x="5183188" y="987425"/>
            <a:ext cx="6172200" cy="4873625"/>
          </a:xfrm>
          <a:prstGeom prst="rect">
            <a:avLst/>
          </a:prstGeom>
          <a:noFill/>
          <a:ln>
            <a:noFill/>
          </a:ln>
        </p:spPr>
      </p:sp>
      <p:sp>
        <p:nvSpPr>
          <p:cNvPr id="148" name="Google Shape;148;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9" name="Google Shape;14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838200" y="78907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050D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28"/>
          <p:cNvSpPr txBox="1">
            <a:spLocks noGrp="1"/>
          </p:cNvSpPr>
          <p:nvPr>
            <p:ph type="body" idx="1"/>
          </p:nvPr>
        </p:nvSpPr>
        <p:spPr>
          <a:xfrm rot="5400000">
            <a:off x="4125581" y="-1051257"/>
            <a:ext cx="3940839"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050D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838200" y="78907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050D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5"/>
          <p:cNvSpPr txBox="1">
            <a:spLocks noGrp="1"/>
          </p:cNvSpPr>
          <p:nvPr>
            <p:ph type="body" idx="1"/>
          </p:nvPr>
        </p:nvSpPr>
        <p:spPr>
          <a:xfrm>
            <a:off x="838200" y="2236123"/>
            <a:ext cx="10515600" cy="39408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050DD"/>
              </a:buClr>
              <a:buSzPts val="6000"/>
              <a:buFont typeface="Montserra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6" name="Google Shape;6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9"/>
        <p:cNvGrpSpPr/>
        <p:nvPr/>
      </p:nvGrpSpPr>
      <p:grpSpPr>
        <a:xfrm>
          <a:off x="0" y="0"/>
          <a:ext cx="0" cy="0"/>
          <a:chOff x="0" y="0"/>
          <a:chExt cx="0" cy="0"/>
        </a:xfrm>
      </p:grpSpPr>
      <p:pic>
        <p:nvPicPr>
          <p:cNvPr id="70" name="Google Shape;70;p17"/>
          <p:cNvPicPr preferRelativeResize="0"/>
          <p:nvPr/>
        </p:nvPicPr>
        <p:blipFill rotWithShape="1">
          <a:blip r:embed="rId2">
            <a:alphaModFix/>
          </a:blip>
          <a:srcRect/>
          <a:stretch/>
        </p:blipFill>
        <p:spPr>
          <a:xfrm>
            <a:off x="2762710" y="-51097"/>
            <a:ext cx="10438940" cy="6961910"/>
          </a:xfrm>
          <a:prstGeom prst="rect">
            <a:avLst/>
          </a:prstGeom>
          <a:noFill/>
          <a:ln>
            <a:noFill/>
          </a:ln>
        </p:spPr>
      </p:pic>
      <p:pic>
        <p:nvPicPr>
          <p:cNvPr id="71" name="Google Shape;71;p17"/>
          <p:cNvPicPr preferRelativeResize="0"/>
          <p:nvPr/>
        </p:nvPicPr>
        <p:blipFill rotWithShape="1">
          <a:blip r:embed="rId3">
            <a:alphaModFix/>
          </a:blip>
          <a:srcRect/>
          <a:stretch/>
        </p:blipFill>
        <p:spPr>
          <a:xfrm>
            <a:off x="-8273" y="-53576"/>
            <a:ext cx="8237874" cy="6943187"/>
          </a:xfrm>
          <a:prstGeom prst="rect">
            <a:avLst/>
          </a:prstGeom>
          <a:noFill/>
          <a:ln>
            <a:noFill/>
          </a:ln>
        </p:spPr>
      </p:pic>
      <p:sp>
        <p:nvSpPr>
          <p:cNvPr id="72" name="Google Shape;72;p17"/>
          <p:cNvSpPr txBox="1">
            <a:spLocks noGrp="1"/>
          </p:cNvSpPr>
          <p:nvPr>
            <p:ph type="title"/>
          </p:nvPr>
        </p:nvSpPr>
        <p:spPr>
          <a:xfrm>
            <a:off x="838200" y="789074"/>
            <a:ext cx="64262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050D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7"/>
          <p:cNvSpPr txBox="1">
            <a:spLocks noGrp="1"/>
          </p:cNvSpPr>
          <p:nvPr>
            <p:ph type="body" idx="1"/>
          </p:nvPr>
        </p:nvSpPr>
        <p:spPr>
          <a:xfrm>
            <a:off x="838199" y="1825625"/>
            <a:ext cx="588433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pic>
        <p:nvPicPr>
          <p:cNvPr id="77" name="Google Shape;77;p17"/>
          <p:cNvPicPr preferRelativeResize="0"/>
          <p:nvPr/>
        </p:nvPicPr>
        <p:blipFill rotWithShape="1">
          <a:blip r:embed="rId4">
            <a:alphaModFix/>
          </a:blip>
          <a:srcRect/>
          <a:stretch/>
        </p:blipFill>
        <p:spPr>
          <a:xfrm>
            <a:off x="914401" y="365125"/>
            <a:ext cx="1967036" cy="31124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78"/>
        <p:cNvGrpSpPr/>
        <p:nvPr/>
      </p:nvGrpSpPr>
      <p:grpSpPr>
        <a:xfrm>
          <a:off x="0" y="0"/>
          <a:ext cx="0" cy="0"/>
          <a:chOff x="0" y="0"/>
          <a:chExt cx="0" cy="0"/>
        </a:xfrm>
      </p:grpSpPr>
      <p:pic>
        <p:nvPicPr>
          <p:cNvPr id="79" name="Google Shape;79;p18"/>
          <p:cNvPicPr preferRelativeResize="0"/>
          <p:nvPr/>
        </p:nvPicPr>
        <p:blipFill rotWithShape="1">
          <a:blip r:embed="rId2">
            <a:alphaModFix/>
          </a:blip>
          <a:srcRect/>
          <a:stretch/>
        </p:blipFill>
        <p:spPr>
          <a:xfrm>
            <a:off x="4103289" y="-42594"/>
            <a:ext cx="10402769" cy="6943187"/>
          </a:xfrm>
          <a:prstGeom prst="rect">
            <a:avLst/>
          </a:prstGeom>
          <a:noFill/>
          <a:ln>
            <a:noFill/>
          </a:ln>
        </p:spPr>
      </p:pic>
      <p:pic>
        <p:nvPicPr>
          <p:cNvPr id="80" name="Google Shape;80;p18"/>
          <p:cNvPicPr preferRelativeResize="0"/>
          <p:nvPr/>
        </p:nvPicPr>
        <p:blipFill rotWithShape="1">
          <a:blip r:embed="rId3">
            <a:alphaModFix/>
          </a:blip>
          <a:srcRect/>
          <a:stretch/>
        </p:blipFill>
        <p:spPr>
          <a:xfrm>
            <a:off x="-8273" y="-53576"/>
            <a:ext cx="8237874" cy="6943187"/>
          </a:xfrm>
          <a:prstGeom prst="rect">
            <a:avLst/>
          </a:prstGeom>
          <a:noFill/>
          <a:ln>
            <a:noFill/>
          </a:ln>
        </p:spPr>
      </p:pic>
      <p:sp>
        <p:nvSpPr>
          <p:cNvPr id="81" name="Google Shape;81;p18"/>
          <p:cNvSpPr txBox="1">
            <a:spLocks noGrp="1"/>
          </p:cNvSpPr>
          <p:nvPr>
            <p:ph type="title"/>
          </p:nvPr>
        </p:nvSpPr>
        <p:spPr>
          <a:xfrm>
            <a:off x="838200" y="789074"/>
            <a:ext cx="64262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050D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8"/>
          <p:cNvSpPr txBox="1">
            <a:spLocks noGrp="1"/>
          </p:cNvSpPr>
          <p:nvPr>
            <p:ph type="body" idx="1"/>
          </p:nvPr>
        </p:nvSpPr>
        <p:spPr>
          <a:xfrm>
            <a:off x="838200" y="1825625"/>
            <a:ext cx="5969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pic>
        <p:nvPicPr>
          <p:cNvPr id="86" name="Google Shape;86;p18"/>
          <p:cNvPicPr preferRelativeResize="0"/>
          <p:nvPr/>
        </p:nvPicPr>
        <p:blipFill rotWithShape="1">
          <a:blip r:embed="rId4">
            <a:alphaModFix/>
          </a:blip>
          <a:srcRect/>
          <a:stretch/>
        </p:blipFill>
        <p:spPr>
          <a:xfrm>
            <a:off x="914401" y="365125"/>
            <a:ext cx="1967036" cy="31124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87"/>
        <p:cNvGrpSpPr/>
        <p:nvPr/>
      </p:nvGrpSpPr>
      <p:grpSpPr>
        <a:xfrm>
          <a:off x="0" y="0"/>
          <a:ext cx="0" cy="0"/>
          <a:chOff x="0" y="0"/>
          <a:chExt cx="0" cy="0"/>
        </a:xfrm>
      </p:grpSpPr>
      <p:pic>
        <p:nvPicPr>
          <p:cNvPr id="88" name="Google Shape;88;p19" descr="A group of kids wearing virtual reality goggles&#10;&#10;Description automatically generated with medium confidence"/>
          <p:cNvPicPr preferRelativeResize="0"/>
          <p:nvPr/>
        </p:nvPicPr>
        <p:blipFill rotWithShape="1">
          <a:blip r:embed="rId2">
            <a:alphaModFix/>
          </a:blip>
          <a:srcRect/>
          <a:stretch/>
        </p:blipFill>
        <p:spPr>
          <a:xfrm>
            <a:off x="-522274" y="0"/>
            <a:ext cx="13014311" cy="6858000"/>
          </a:xfrm>
          <a:prstGeom prst="rect">
            <a:avLst/>
          </a:prstGeom>
          <a:noFill/>
          <a:ln>
            <a:noFill/>
          </a:ln>
        </p:spPr>
      </p:pic>
      <p:sp>
        <p:nvSpPr>
          <p:cNvPr id="89" name="Google Shape;89;p19"/>
          <p:cNvSpPr/>
          <p:nvPr/>
        </p:nvSpPr>
        <p:spPr>
          <a:xfrm>
            <a:off x="-512749" y="0"/>
            <a:ext cx="13014311" cy="6858000"/>
          </a:xfrm>
          <a:prstGeom prst="rect">
            <a:avLst/>
          </a:prstGeom>
          <a:solidFill>
            <a:srgbClr val="061823">
              <a:alpha val="86666"/>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90" name="Google Shape;90;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Montserrat"/>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2" name="Google Shape;9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Montserrat"/>
                <a:ea typeface="Montserrat"/>
                <a:cs typeface="Montserrat"/>
                <a:sym typeface="Montserrat"/>
              </a:defRPr>
            </a:lvl1pPr>
            <a:lvl2pPr marL="0" lvl="1" indent="0" algn="r">
              <a:spcBef>
                <a:spcPts val="0"/>
              </a:spcBef>
              <a:buNone/>
              <a:defRPr sz="1200" b="0" i="0" u="none" strike="noStrike" cap="none">
                <a:solidFill>
                  <a:schemeClr val="lt1"/>
                </a:solidFill>
                <a:latin typeface="Montserrat"/>
                <a:ea typeface="Montserrat"/>
                <a:cs typeface="Montserrat"/>
                <a:sym typeface="Montserrat"/>
              </a:defRPr>
            </a:lvl2pPr>
            <a:lvl3pPr marL="0" lvl="2" indent="0" algn="r">
              <a:spcBef>
                <a:spcPts val="0"/>
              </a:spcBef>
              <a:buNone/>
              <a:defRPr sz="1200" b="0" i="0" u="none" strike="noStrike" cap="none">
                <a:solidFill>
                  <a:schemeClr val="lt1"/>
                </a:solidFill>
                <a:latin typeface="Montserrat"/>
                <a:ea typeface="Montserrat"/>
                <a:cs typeface="Montserrat"/>
                <a:sym typeface="Montserrat"/>
              </a:defRPr>
            </a:lvl3pPr>
            <a:lvl4pPr marL="0" lvl="3" indent="0" algn="r">
              <a:spcBef>
                <a:spcPts val="0"/>
              </a:spcBef>
              <a:buNone/>
              <a:defRPr sz="1200" b="0" i="0" u="none" strike="noStrike" cap="none">
                <a:solidFill>
                  <a:schemeClr val="lt1"/>
                </a:solidFill>
                <a:latin typeface="Montserrat"/>
                <a:ea typeface="Montserrat"/>
                <a:cs typeface="Montserrat"/>
                <a:sym typeface="Montserrat"/>
              </a:defRPr>
            </a:lvl4pPr>
            <a:lvl5pPr marL="0" lvl="4" indent="0" algn="r">
              <a:spcBef>
                <a:spcPts val="0"/>
              </a:spcBef>
              <a:buNone/>
              <a:defRPr sz="1200" b="0" i="0" u="none" strike="noStrike" cap="none">
                <a:solidFill>
                  <a:schemeClr val="lt1"/>
                </a:solidFill>
                <a:latin typeface="Montserrat"/>
                <a:ea typeface="Montserrat"/>
                <a:cs typeface="Montserrat"/>
                <a:sym typeface="Montserrat"/>
              </a:defRPr>
            </a:lvl5pPr>
            <a:lvl6pPr marL="0" lvl="5" indent="0" algn="r">
              <a:spcBef>
                <a:spcPts val="0"/>
              </a:spcBef>
              <a:buNone/>
              <a:defRPr sz="1200" b="0" i="0" u="none" strike="noStrike" cap="none">
                <a:solidFill>
                  <a:schemeClr val="lt1"/>
                </a:solidFill>
                <a:latin typeface="Montserrat"/>
                <a:ea typeface="Montserrat"/>
                <a:cs typeface="Montserrat"/>
                <a:sym typeface="Montserrat"/>
              </a:defRPr>
            </a:lvl6pPr>
            <a:lvl7pPr marL="0" lvl="6" indent="0" algn="r">
              <a:spcBef>
                <a:spcPts val="0"/>
              </a:spcBef>
              <a:buNone/>
              <a:defRPr sz="1200" b="0" i="0" u="none" strike="noStrike" cap="none">
                <a:solidFill>
                  <a:schemeClr val="lt1"/>
                </a:solidFill>
                <a:latin typeface="Montserrat"/>
                <a:ea typeface="Montserrat"/>
                <a:cs typeface="Montserrat"/>
                <a:sym typeface="Montserrat"/>
              </a:defRPr>
            </a:lvl7pPr>
            <a:lvl8pPr marL="0" lvl="7" indent="0" algn="r">
              <a:spcBef>
                <a:spcPts val="0"/>
              </a:spcBef>
              <a:buNone/>
              <a:defRPr sz="1200" b="0" i="0" u="none" strike="noStrike" cap="none">
                <a:solidFill>
                  <a:schemeClr val="lt1"/>
                </a:solidFill>
                <a:latin typeface="Montserrat"/>
                <a:ea typeface="Montserrat"/>
                <a:cs typeface="Montserrat"/>
                <a:sym typeface="Montserrat"/>
              </a:defRPr>
            </a:lvl8pPr>
            <a:lvl9pPr marL="0" lvl="8" indent="0" algn="r">
              <a:spcBef>
                <a:spcPts val="0"/>
              </a:spcBef>
              <a:buNone/>
              <a:defRPr sz="1200" b="0"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wo Content">
  <p:cSld name="4_Two Content">
    <p:spTree>
      <p:nvGrpSpPr>
        <p:cNvPr id="1" name="Shape 95"/>
        <p:cNvGrpSpPr/>
        <p:nvPr/>
      </p:nvGrpSpPr>
      <p:grpSpPr>
        <a:xfrm>
          <a:off x="0" y="0"/>
          <a:ext cx="0" cy="0"/>
          <a:chOff x="0" y="0"/>
          <a:chExt cx="0" cy="0"/>
        </a:xfrm>
      </p:grpSpPr>
      <p:pic>
        <p:nvPicPr>
          <p:cNvPr id="96" name="Google Shape;96;p20"/>
          <p:cNvPicPr preferRelativeResize="0"/>
          <p:nvPr/>
        </p:nvPicPr>
        <p:blipFill rotWithShape="1">
          <a:blip r:embed="rId2">
            <a:alphaModFix/>
          </a:blip>
          <a:srcRect/>
          <a:stretch/>
        </p:blipFill>
        <p:spPr>
          <a:xfrm>
            <a:off x="4917343" y="16654"/>
            <a:ext cx="12150771" cy="6837481"/>
          </a:xfrm>
          <a:prstGeom prst="rect">
            <a:avLst/>
          </a:prstGeom>
          <a:noFill/>
          <a:ln>
            <a:noFill/>
          </a:ln>
        </p:spPr>
      </p:pic>
      <p:pic>
        <p:nvPicPr>
          <p:cNvPr id="97" name="Google Shape;97;p20"/>
          <p:cNvPicPr preferRelativeResize="0"/>
          <p:nvPr/>
        </p:nvPicPr>
        <p:blipFill rotWithShape="1">
          <a:blip r:embed="rId3">
            <a:alphaModFix/>
          </a:blip>
          <a:srcRect/>
          <a:stretch/>
        </p:blipFill>
        <p:spPr>
          <a:xfrm>
            <a:off x="-1" y="0"/>
            <a:ext cx="8132217" cy="6854135"/>
          </a:xfrm>
          <a:prstGeom prst="rect">
            <a:avLst/>
          </a:prstGeom>
          <a:noFill/>
          <a:ln>
            <a:noFill/>
          </a:ln>
        </p:spPr>
      </p:pic>
      <p:sp>
        <p:nvSpPr>
          <p:cNvPr id="98" name="Google Shape;98;p20"/>
          <p:cNvSpPr txBox="1">
            <a:spLocks noGrp="1"/>
          </p:cNvSpPr>
          <p:nvPr>
            <p:ph type="title"/>
          </p:nvPr>
        </p:nvSpPr>
        <p:spPr>
          <a:xfrm>
            <a:off x="838200" y="789074"/>
            <a:ext cx="64262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0"/>
          <p:cNvSpPr txBox="1">
            <a:spLocks noGrp="1"/>
          </p:cNvSpPr>
          <p:nvPr>
            <p:ph type="body" idx="1"/>
          </p:nvPr>
        </p:nvSpPr>
        <p:spPr>
          <a:xfrm>
            <a:off x="838200" y="1825625"/>
            <a:ext cx="59690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pic>
        <p:nvPicPr>
          <p:cNvPr id="103" name="Google Shape;103;p20"/>
          <p:cNvPicPr preferRelativeResize="0"/>
          <p:nvPr/>
        </p:nvPicPr>
        <p:blipFill rotWithShape="1">
          <a:blip r:embed="rId4">
            <a:alphaModFix/>
          </a:blip>
          <a:srcRect/>
          <a:stretch/>
        </p:blipFill>
        <p:spPr>
          <a:xfrm>
            <a:off x="799041" y="365125"/>
            <a:ext cx="2155925" cy="33536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4"/>
        <p:cNvGrpSpPr/>
        <p:nvPr/>
      </p:nvGrpSpPr>
      <p:grpSpPr>
        <a:xfrm>
          <a:off x="0" y="0"/>
          <a:ext cx="0" cy="0"/>
          <a:chOff x="0" y="0"/>
          <a:chExt cx="0" cy="0"/>
        </a:xfrm>
      </p:grpSpPr>
      <p:pic>
        <p:nvPicPr>
          <p:cNvPr id="105" name="Google Shape;105;p21" descr="A picture containing clothing, person, indoor, learning&#10;&#10;Description automatically generated"/>
          <p:cNvPicPr preferRelativeResize="0"/>
          <p:nvPr/>
        </p:nvPicPr>
        <p:blipFill rotWithShape="1">
          <a:blip r:embed="rId2">
            <a:alphaModFix/>
          </a:blip>
          <a:srcRect l="26597"/>
          <a:stretch/>
        </p:blipFill>
        <p:spPr>
          <a:xfrm>
            <a:off x="3385355" y="10"/>
            <a:ext cx="8949307" cy="6857990"/>
          </a:xfrm>
          <a:custGeom>
            <a:avLst/>
            <a:gdLst/>
            <a:ahLst/>
            <a:cxnLst/>
            <a:rect l="l" t="t" r="r" b="b"/>
            <a:pathLst>
              <a:path w="8949307" h="6858000" extrusionOk="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ln>
            <a:noFill/>
          </a:ln>
        </p:spPr>
      </p:pic>
      <p:sp>
        <p:nvSpPr>
          <p:cNvPr id="106" name="Google Shape;106;p21"/>
          <p:cNvSpPr txBox="1">
            <a:spLocks noGrp="1"/>
          </p:cNvSpPr>
          <p:nvPr>
            <p:ph type="title"/>
          </p:nvPr>
        </p:nvSpPr>
        <p:spPr>
          <a:xfrm>
            <a:off x="838200" y="789074"/>
            <a:ext cx="32004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050D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21"/>
          <p:cNvSpPr txBox="1">
            <a:spLocks noGrp="1"/>
          </p:cNvSpPr>
          <p:nvPr>
            <p:ph type="body" idx="1"/>
          </p:nvPr>
        </p:nvSpPr>
        <p:spPr>
          <a:xfrm>
            <a:off x="838200" y="1825625"/>
            <a:ext cx="360910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111"/>
        <p:cNvGrpSpPr/>
        <p:nvPr/>
      </p:nvGrpSpPr>
      <p:grpSpPr>
        <a:xfrm>
          <a:off x="0" y="0"/>
          <a:ext cx="0" cy="0"/>
          <a:chOff x="0" y="0"/>
          <a:chExt cx="0" cy="0"/>
        </a:xfrm>
      </p:grpSpPr>
      <p:pic>
        <p:nvPicPr>
          <p:cNvPr id="112" name="Google Shape;112;p22"/>
          <p:cNvPicPr preferRelativeResize="0"/>
          <p:nvPr/>
        </p:nvPicPr>
        <p:blipFill rotWithShape="1">
          <a:blip r:embed="rId2">
            <a:alphaModFix/>
          </a:blip>
          <a:srcRect/>
          <a:stretch/>
        </p:blipFill>
        <p:spPr>
          <a:xfrm>
            <a:off x="5060408" y="-53576"/>
            <a:ext cx="10186447" cy="6943187"/>
          </a:xfrm>
          <a:prstGeom prst="rect">
            <a:avLst/>
          </a:prstGeom>
          <a:noFill/>
          <a:ln>
            <a:noFill/>
          </a:ln>
        </p:spPr>
      </p:pic>
      <p:pic>
        <p:nvPicPr>
          <p:cNvPr id="113" name="Google Shape;113;p22"/>
          <p:cNvPicPr preferRelativeResize="0"/>
          <p:nvPr/>
        </p:nvPicPr>
        <p:blipFill rotWithShape="1">
          <a:blip r:embed="rId3">
            <a:alphaModFix/>
          </a:blip>
          <a:srcRect/>
          <a:stretch/>
        </p:blipFill>
        <p:spPr>
          <a:xfrm>
            <a:off x="-8273" y="-53576"/>
            <a:ext cx="8237874" cy="6943187"/>
          </a:xfrm>
          <a:prstGeom prst="rect">
            <a:avLst/>
          </a:prstGeom>
          <a:noFill/>
          <a:ln>
            <a:noFill/>
          </a:ln>
        </p:spPr>
      </p:pic>
      <p:sp>
        <p:nvSpPr>
          <p:cNvPr id="114" name="Google Shape;114;p22"/>
          <p:cNvSpPr txBox="1">
            <a:spLocks noGrp="1"/>
          </p:cNvSpPr>
          <p:nvPr>
            <p:ph type="title"/>
          </p:nvPr>
        </p:nvSpPr>
        <p:spPr>
          <a:xfrm>
            <a:off x="838200" y="789074"/>
            <a:ext cx="64262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050D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2"/>
          <p:cNvSpPr txBox="1">
            <a:spLocks noGrp="1"/>
          </p:cNvSpPr>
          <p:nvPr>
            <p:ph type="body" idx="1"/>
          </p:nvPr>
        </p:nvSpPr>
        <p:spPr>
          <a:xfrm>
            <a:off x="838200" y="1825625"/>
            <a:ext cx="5969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pic>
        <p:nvPicPr>
          <p:cNvPr id="119" name="Google Shape;119;p22"/>
          <p:cNvPicPr preferRelativeResize="0"/>
          <p:nvPr/>
        </p:nvPicPr>
        <p:blipFill rotWithShape="1">
          <a:blip r:embed="rId4">
            <a:alphaModFix/>
          </a:blip>
          <a:srcRect/>
          <a:stretch/>
        </p:blipFill>
        <p:spPr>
          <a:xfrm>
            <a:off x="914401" y="365125"/>
            <a:ext cx="1967036" cy="31124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image" Target="../media/image1.png"/><Relationship Id="rId26" Type="http://schemas.openxmlformats.org/officeDocument/2006/relationships/image" Target="../media/image9.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image" Target="../media/image8.png"/><Relationship Id="rId33" Type="http://schemas.openxmlformats.org/officeDocument/2006/relationships/image" Target="../media/image16.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29"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png"/><Relationship Id="rId32" Type="http://schemas.openxmlformats.org/officeDocument/2006/relationships/image" Target="../media/image1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28" Type="http://schemas.openxmlformats.org/officeDocument/2006/relationships/image" Target="../media/image11.png"/><Relationship Id="rId10" Type="http://schemas.openxmlformats.org/officeDocument/2006/relationships/slideLayout" Target="../slideLayouts/slideLayout10.xml"/><Relationship Id="rId19" Type="http://schemas.openxmlformats.org/officeDocument/2006/relationships/image" Target="../media/image2.png"/><Relationship Id="rId31" Type="http://schemas.openxmlformats.org/officeDocument/2006/relationships/image" Target="../media/image1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 Id="rId27" Type="http://schemas.openxmlformats.org/officeDocument/2006/relationships/image" Target="../media/image10.png"/><Relationship Id="rId30" Type="http://schemas.openxmlformats.org/officeDocument/2006/relationships/image" Target="../media/image13.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789074"/>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050DD"/>
              </a:buClr>
              <a:buSzPts val="4400"/>
              <a:buFont typeface="Montserrat"/>
              <a:buNone/>
              <a:defRPr sz="4400" b="1" i="0" u="none" strike="noStrike" cap="none">
                <a:solidFill>
                  <a:srgbClr val="5050DD"/>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2236123"/>
            <a:ext cx="10515600" cy="39408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2pPr>
            <a:lvl3pPr marR="0" lvl="2"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3pPr>
            <a:lvl4pPr marR="0" lvl="3"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4pPr>
            <a:lvl5pPr marR="0" lvl="4"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5pPr>
            <a:lvl6pPr marR="0" lvl="5"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6pPr>
            <a:lvl7pPr marR="0" lvl="6"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7pPr>
            <a:lvl8pPr marR="0" lvl="7"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8pPr>
            <a:lvl9pPr marR="0" lvl="8"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2pPr>
            <a:lvl3pPr marR="0" lvl="2"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3pPr>
            <a:lvl4pPr marR="0" lvl="3"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4pPr>
            <a:lvl5pPr marR="0" lvl="4"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5pPr>
            <a:lvl6pPr marR="0" lvl="5"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6pPr>
            <a:lvl7pPr marR="0" lvl="6"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7pPr>
            <a:lvl8pPr marR="0" lvl="7"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8pPr>
            <a:lvl9pPr marR="0" lvl="8"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Montserrat"/>
                <a:ea typeface="Montserrat"/>
                <a:cs typeface="Montserrat"/>
                <a:sym typeface="Montserrat"/>
              </a:defRPr>
            </a:lvl1pPr>
            <a:lvl2pPr marL="0" marR="0" lvl="1" indent="0" algn="r" rtl="0">
              <a:spcBef>
                <a:spcPts val="0"/>
              </a:spcBef>
              <a:buNone/>
              <a:defRPr sz="1200" b="0" i="0" u="none" strike="noStrike" cap="none">
                <a:solidFill>
                  <a:srgbClr val="888888"/>
                </a:solidFill>
                <a:latin typeface="Montserrat"/>
                <a:ea typeface="Montserrat"/>
                <a:cs typeface="Montserrat"/>
                <a:sym typeface="Montserrat"/>
              </a:defRPr>
            </a:lvl2pPr>
            <a:lvl3pPr marL="0" marR="0" lvl="2" indent="0" algn="r" rtl="0">
              <a:spcBef>
                <a:spcPts val="0"/>
              </a:spcBef>
              <a:buNone/>
              <a:defRPr sz="1200" b="0" i="0" u="none" strike="noStrike" cap="none">
                <a:solidFill>
                  <a:srgbClr val="888888"/>
                </a:solidFill>
                <a:latin typeface="Montserrat"/>
                <a:ea typeface="Montserrat"/>
                <a:cs typeface="Montserrat"/>
                <a:sym typeface="Montserrat"/>
              </a:defRPr>
            </a:lvl3pPr>
            <a:lvl4pPr marL="0" marR="0" lvl="3" indent="0" algn="r" rtl="0">
              <a:spcBef>
                <a:spcPts val="0"/>
              </a:spcBef>
              <a:buNone/>
              <a:defRPr sz="1200" b="0" i="0" u="none" strike="noStrike" cap="none">
                <a:solidFill>
                  <a:srgbClr val="888888"/>
                </a:solidFill>
                <a:latin typeface="Montserrat"/>
                <a:ea typeface="Montserrat"/>
                <a:cs typeface="Montserrat"/>
                <a:sym typeface="Montserrat"/>
              </a:defRPr>
            </a:lvl4pPr>
            <a:lvl5pPr marL="0" marR="0" lvl="4" indent="0" algn="r" rtl="0">
              <a:spcBef>
                <a:spcPts val="0"/>
              </a:spcBef>
              <a:buNone/>
              <a:defRPr sz="1200" b="0" i="0" u="none" strike="noStrike" cap="none">
                <a:solidFill>
                  <a:srgbClr val="888888"/>
                </a:solidFill>
                <a:latin typeface="Montserrat"/>
                <a:ea typeface="Montserrat"/>
                <a:cs typeface="Montserrat"/>
                <a:sym typeface="Montserrat"/>
              </a:defRPr>
            </a:lvl5pPr>
            <a:lvl6pPr marL="0" marR="0" lvl="5" indent="0" algn="r" rtl="0">
              <a:spcBef>
                <a:spcPts val="0"/>
              </a:spcBef>
              <a:buNone/>
              <a:defRPr sz="1200" b="0" i="0" u="none" strike="noStrike" cap="none">
                <a:solidFill>
                  <a:srgbClr val="888888"/>
                </a:solidFill>
                <a:latin typeface="Montserrat"/>
                <a:ea typeface="Montserrat"/>
                <a:cs typeface="Montserrat"/>
                <a:sym typeface="Montserrat"/>
              </a:defRPr>
            </a:lvl6pPr>
            <a:lvl7pPr marL="0" marR="0" lvl="6" indent="0" algn="r" rtl="0">
              <a:spcBef>
                <a:spcPts val="0"/>
              </a:spcBef>
              <a:buNone/>
              <a:defRPr sz="1200" b="0" i="0" u="none" strike="noStrike" cap="none">
                <a:solidFill>
                  <a:srgbClr val="888888"/>
                </a:solidFill>
                <a:latin typeface="Montserrat"/>
                <a:ea typeface="Montserrat"/>
                <a:cs typeface="Montserrat"/>
                <a:sym typeface="Montserrat"/>
              </a:defRPr>
            </a:lvl7pPr>
            <a:lvl8pPr marL="0" marR="0" lvl="7" indent="0" algn="r" rtl="0">
              <a:spcBef>
                <a:spcPts val="0"/>
              </a:spcBef>
              <a:buNone/>
              <a:defRPr sz="1200" b="0" i="0" u="none" strike="noStrike" cap="none">
                <a:solidFill>
                  <a:srgbClr val="888888"/>
                </a:solidFill>
                <a:latin typeface="Montserrat"/>
                <a:ea typeface="Montserrat"/>
                <a:cs typeface="Montserrat"/>
                <a:sym typeface="Montserrat"/>
              </a:defRPr>
            </a:lvl8pPr>
            <a:lvl9pPr marL="0" marR="0" lvl="8" indent="0" algn="r" rtl="0">
              <a:spcBef>
                <a:spcPts val="0"/>
              </a:spcBef>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sl-SI"/>
              <a:t>‹#›</a:t>
            </a:fld>
            <a:endParaRPr/>
          </a:p>
        </p:txBody>
      </p:sp>
      <p:pic>
        <p:nvPicPr>
          <p:cNvPr id="11" name="Google Shape;11;p13"/>
          <p:cNvPicPr preferRelativeResize="0"/>
          <p:nvPr/>
        </p:nvPicPr>
        <p:blipFill rotWithShape="1">
          <a:blip r:embed="rId18">
            <a:alphaModFix/>
          </a:blip>
          <a:srcRect/>
          <a:stretch/>
        </p:blipFill>
        <p:spPr>
          <a:xfrm>
            <a:off x="914401" y="365125"/>
            <a:ext cx="1967036" cy="311240"/>
          </a:xfrm>
          <a:prstGeom prst="rect">
            <a:avLst/>
          </a:prstGeom>
          <a:noFill/>
          <a:ln>
            <a:noFill/>
          </a:ln>
        </p:spPr>
      </p:pic>
      <p:pic>
        <p:nvPicPr>
          <p:cNvPr id="12" name="Google Shape;12;p13"/>
          <p:cNvPicPr preferRelativeResize="0"/>
          <p:nvPr/>
        </p:nvPicPr>
        <p:blipFill rotWithShape="1">
          <a:blip r:embed="rId19">
            <a:alphaModFix/>
          </a:blip>
          <a:srcRect/>
          <a:stretch/>
        </p:blipFill>
        <p:spPr>
          <a:xfrm>
            <a:off x="-397057" y="2542992"/>
            <a:ext cx="665848" cy="594252"/>
          </a:xfrm>
          <a:prstGeom prst="rect">
            <a:avLst/>
          </a:prstGeom>
          <a:noFill/>
          <a:ln>
            <a:noFill/>
          </a:ln>
        </p:spPr>
      </p:pic>
      <p:pic>
        <p:nvPicPr>
          <p:cNvPr id="13" name="Google Shape;13;p13"/>
          <p:cNvPicPr preferRelativeResize="0"/>
          <p:nvPr/>
        </p:nvPicPr>
        <p:blipFill rotWithShape="1">
          <a:blip r:embed="rId20">
            <a:alphaModFix/>
          </a:blip>
          <a:srcRect/>
          <a:stretch/>
        </p:blipFill>
        <p:spPr>
          <a:xfrm>
            <a:off x="11183595" y="291851"/>
            <a:ext cx="342900" cy="342900"/>
          </a:xfrm>
          <a:prstGeom prst="rect">
            <a:avLst/>
          </a:prstGeom>
          <a:noFill/>
          <a:ln>
            <a:noFill/>
          </a:ln>
        </p:spPr>
      </p:pic>
      <p:pic>
        <p:nvPicPr>
          <p:cNvPr id="14" name="Google Shape;14;p13"/>
          <p:cNvPicPr preferRelativeResize="0"/>
          <p:nvPr/>
        </p:nvPicPr>
        <p:blipFill rotWithShape="1">
          <a:blip r:embed="rId21">
            <a:alphaModFix/>
          </a:blip>
          <a:srcRect/>
          <a:stretch/>
        </p:blipFill>
        <p:spPr>
          <a:xfrm>
            <a:off x="11076114" y="5485703"/>
            <a:ext cx="246442" cy="246442"/>
          </a:xfrm>
          <a:prstGeom prst="rect">
            <a:avLst/>
          </a:prstGeom>
          <a:noFill/>
          <a:ln>
            <a:noFill/>
          </a:ln>
        </p:spPr>
      </p:pic>
      <p:pic>
        <p:nvPicPr>
          <p:cNvPr id="15" name="Google Shape;15;p13"/>
          <p:cNvPicPr preferRelativeResize="0"/>
          <p:nvPr/>
        </p:nvPicPr>
        <p:blipFill rotWithShape="1">
          <a:blip r:embed="rId22">
            <a:alphaModFix/>
          </a:blip>
          <a:srcRect/>
          <a:stretch/>
        </p:blipFill>
        <p:spPr>
          <a:xfrm>
            <a:off x="10092249" y="-287980"/>
            <a:ext cx="695223" cy="695223"/>
          </a:xfrm>
          <a:prstGeom prst="rect">
            <a:avLst/>
          </a:prstGeom>
          <a:noFill/>
          <a:ln>
            <a:noFill/>
          </a:ln>
        </p:spPr>
      </p:pic>
      <p:pic>
        <p:nvPicPr>
          <p:cNvPr id="16" name="Google Shape;16;p13"/>
          <p:cNvPicPr preferRelativeResize="0"/>
          <p:nvPr/>
        </p:nvPicPr>
        <p:blipFill rotWithShape="1">
          <a:blip r:embed="rId23">
            <a:alphaModFix/>
          </a:blip>
          <a:srcRect/>
          <a:stretch/>
        </p:blipFill>
        <p:spPr>
          <a:xfrm>
            <a:off x="-88413" y="1088959"/>
            <a:ext cx="322083" cy="322083"/>
          </a:xfrm>
          <a:prstGeom prst="rect">
            <a:avLst/>
          </a:prstGeom>
          <a:noFill/>
          <a:ln>
            <a:noFill/>
          </a:ln>
        </p:spPr>
      </p:pic>
      <p:pic>
        <p:nvPicPr>
          <p:cNvPr id="17" name="Google Shape;17;p13"/>
          <p:cNvPicPr preferRelativeResize="0"/>
          <p:nvPr/>
        </p:nvPicPr>
        <p:blipFill rotWithShape="1">
          <a:blip r:embed="rId24">
            <a:alphaModFix/>
          </a:blip>
          <a:srcRect/>
          <a:stretch/>
        </p:blipFill>
        <p:spPr>
          <a:xfrm>
            <a:off x="11809499" y="3249482"/>
            <a:ext cx="499656" cy="503752"/>
          </a:xfrm>
          <a:prstGeom prst="rect">
            <a:avLst/>
          </a:prstGeom>
          <a:noFill/>
          <a:ln>
            <a:noFill/>
          </a:ln>
        </p:spPr>
      </p:pic>
      <p:pic>
        <p:nvPicPr>
          <p:cNvPr id="18" name="Google Shape;18;p13"/>
          <p:cNvPicPr preferRelativeResize="0"/>
          <p:nvPr/>
        </p:nvPicPr>
        <p:blipFill rotWithShape="1">
          <a:blip r:embed="rId25">
            <a:alphaModFix/>
          </a:blip>
          <a:srcRect/>
          <a:stretch/>
        </p:blipFill>
        <p:spPr>
          <a:xfrm>
            <a:off x="217310" y="5737383"/>
            <a:ext cx="766706" cy="624564"/>
          </a:xfrm>
          <a:prstGeom prst="rect">
            <a:avLst/>
          </a:prstGeom>
          <a:noFill/>
          <a:ln>
            <a:noFill/>
          </a:ln>
        </p:spPr>
      </p:pic>
      <p:pic>
        <p:nvPicPr>
          <p:cNvPr id="19" name="Google Shape;19;p13"/>
          <p:cNvPicPr preferRelativeResize="0"/>
          <p:nvPr/>
        </p:nvPicPr>
        <p:blipFill rotWithShape="1">
          <a:blip r:embed="rId26">
            <a:alphaModFix/>
          </a:blip>
          <a:srcRect/>
          <a:stretch/>
        </p:blipFill>
        <p:spPr>
          <a:xfrm>
            <a:off x="11378260" y="4164952"/>
            <a:ext cx="328589" cy="328589"/>
          </a:xfrm>
          <a:prstGeom prst="rect">
            <a:avLst/>
          </a:prstGeom>
          <a:noFill/>
          <a:ln>
            <a:noFill/>
          </a:ln>
        </p:spPr>
      </p:pic>
      <p:pic>
        <p:nvPicPr>
          <p:cNvPr id="20" name="Google Shape;20;p13"/>
          <p:cNvPicPr preferRelativeResize="0"/>
          <p:nvPr/>
        </p:nvPicPr>
        <p:blipFill rotWithShape="1">
          <a:blip r:embed="rId19">
            <a:alphaModFix/>
          </a:blip>
          <a:srcRect/>
          <a:stretch/>
        </p:blipFill>
        <p:spPr>
          <a:xfrm>
            <a:off x="11259647" y="6484237"/>
            <a:ext cx="766707" cy="684265"/>
          </a:xfrm>
          <a:prstGeom prst="rect">
            <a:avLst/>
          </a:prstGeom>
          <a:noFill/>
          <a:ln>
            <a:noFill/>
          </a:ln>
        </p:spPr>
      </p:pic>
      <p:pic>
        <p:nvPicPr>
          <p:cNvPr id="21" name="Google Shape;21;p13"/>
          <p:cNvPicPr preferRelativeResize="0"/>
          <p:nvPr/>
        </p:nvPicPr>
        <p:blipFill rotWithShape="1">
          <a:blip r:embed="rId27">
            <a:alphaModFix/>
          </a:blip>
          <a:srcRect/>
          <a:stretch/>
        </p:blipFill>
        <p:spPr>
          <a:xfrm>
            <a:off x="11183595" y="1962821"/>
            <a:ext cx="659421" cy="654060"/>
          </a:xfrm>
          <a:prstGeom prst="rect">
            <a:avLst/>
          </a:prstGeom>
          <a:noFill/>
          <a:ln>
            <a:noFill/>
          </a:ln>
        </p:spPr>
      </p:pic>
      <p:pic>
        <p:nvPicPr>
          <p:cNvPr id="22" name="Google Shape;22;p13"/>
          <p:cNvPicPr preferRelativeResize="0"/>
          <p:nvPr/>
        </p:nvPicPr>
        <p:blipFill rotWithShape="1">
          <a:blip r:embed="rId28">
            <a:alphaModFix/>
          </a:blip>
          <a:srcRect/>
          <a:stretch/>
        </p:blipFill>
        <p:spPr>
          <a:xfrm>
            <a:off x="11695200" y="688772"/>
            <a:ext cx="755069" cy="800373"/>
          </a:xfrm>
          <a:prstGeom prst="rect">
            <a:avLst/>
          </a:prstGeom>
          <a:noFill/>
          <a:ln>
            <a:noFill/>
          </a:ln>
        </p:spPr>
      </p:pic>
      <p:pic>
        <p:nvPicPr>
          <p:cNvPr id="23" name="Google Shape;23;p13"/>
          <p:cNvPicPr preferRelativeResize="0"/>
          <p:nvPr/>
        </p:nvPicPr>
        <p:blipFill rotWithShape="1">
          <a:blip r:embed="rId29">
            <a:alphaModFix/>
          </a:blip>
          <a:srcRect/>
          <a:stretch/>
        </p:blipFill>
        <p:spPr>
          <a:xfrm rot="3809744">
            <a:off x="599207" y="4107123"/>
            <a:ext cx="145730" cy="151802"/>
          </a:xfrm>
          <a:prstGeom prst="rect">
            <a:avLst/>
          </a:prstGeom>
          <a:noFill/>
          <a:ln>
            <a:noFill/>
          </a:ln>
        </p:spPr>
      </p:pic>
      <p:pic>
        <p:nvPicPr>
          <p:cNvPr id="24" name="Google Shape;24;p13"/>
          <p:cNvPicPr preferRelativeResize="0"/>
          <p:nvPr/>
        </p:nvPicPr>
        <p:blipFill rotWithShape="1">
          <a:blip r:embed="rId30">
            <a:alphaModFix/>
          </a:blip>
          <a:srcRect/>
          <a:stretch/>
        </p:blipFill>
        <p:spPr>
          <a:xfrm>
            <a:off x="10307480" y="6701557"/>
            <a:ext cx="360520" cy="339919"/>
          </a:xfrm>
          <a:prstGeom prst="rect">
            <a:avLst/>
          </a:prstGeom>
          <a:noFill/>
          <a:ln>
            <a:noFill/>
          </a:ln>
        </p:spPr>
      </p:pic>
      <p:pic>
        <p:nvPicPr>
          <p:cNvPr id="25" name="Google Shape;25;p13"/>
          <p:cNvPicPr preferRelativeResize="0"/>
          <p:nvPr/>
        </p:nvPicPr>
        <p:blipFill rotWithShape="1">
          <a:blip r:embed="rId31">
            <a:alphaModFix/>
          </a:blip>
          <a:srcRect/>
          <a:stretch/>
        </p:blipFill>
        <p:spPr>
          <a:xfrm>
            <a:off x="461079" y="1689904"/>
            <a:ext cx="323307" cy="342901"/>
          </a:xfrm>
          <a:prstGeom prst="rect">
            <a:avLst/>
          </a:prstGeom>
          <a:noFill/>
          <a:ln>
            <a:noFill/>
          </a:ln>
        </p:spPr>
      </p:pic>
      <p:pic>
        <p:nvPicPr>
          <p:cNvPr id="26" name="Google Shape;26;p13"/>
          <p:cNvPicPr preferRelativeResize="0"/>
          <p:nvPr/>
        </p:nvPicPr>
        <p:blipFill rotWithShape="1">
          <a:blip r:embed="rId32">
            <a:alphaModFix/>
          </a:blip>
          <a:srcRect/>
          <a:stretch/>
        </p:blipFill>
        <p:spPr>
          <a:xfrm>
            <a:off x="12039956" y="5259909"/>
            <a:ext cx="499656" cy="499656"/>
          </a:xfrm>
          <a:prstGeom prst="rect">
            <a:avLst/>
          </a:prstGeom>
          <a:noFill/>
          <a:ln>
            <a:noFill/>
          </a:ln>
        </p:spPr>
      </p:pic>
      <p:pic>
        <p:nvPicPr>
          <p:cNvPr id="27" name="Google Shape;27;p13"/>
          <p:cNvPicPr preferRelativeResize="0"/>
          <p:nvPr/>
        </p:nvPicPr>
        <p:blipFill rotWithShape="1">
          <a:blip r:embed="rId33">
            <a:alphaModFix/>
          </a:blip>
          <a:srcRect/>
          <a:stretch/>
        </p:blipFill>
        <p:spPr>
          <a:xfrm>
            <a:off x="-289716" y="3978753"/>
            <a:ext cx="451166" cy="451166"/>
          </a:xfrm>
          <a:prstGeom prst="rect">
            <a:avLst/>
          </a:prstGeom>
          <a:noFill/>
          <a:ln>
            <a:noFill/>
          </a:ln>
        </p:spPr>
      </p:pic>
      <p:pic>
        <p:nvPicPr>
          <p:cNvPr id="28" name="Google Shape;28;p13"/>
          <p:cNvPicPr preferRelativeResize="0"/>
          <p:nvPr/>
        </p:nvPicPr>
        <p:blipFill rotWithShape="1">
          <a:blip r:embed="rId22">
            <a:alphaModFix/>
          </a:blip>
          <a:srcRect/>
          <a:stretch/>
        </p:blipFill>
        <p:spPr>
          <a:xfrm>
            <a:off x="161450" y="-283763"/>
            <a:ext cx="554576" cy="554576"/>
          </a:xfrm>
          <a:prstGeom prst="rect">
            <a:avLst/>
          </a:prstGeom>
          <a:noFill/>
          <a:ln>
            <a:noFill/>
          </a:ln>
        </p:spPr>
      </p:pic>
      <p:pic>
        <p:nvPicPr>
          <p:cNvPr id="29" name="Google Shape;29;p13"/>
          <p:cNvPicPr preferRelativeResize="0"/>
          <p:nvPr/>
        </p:nvPicPr>
        <p:blipFill rotWithShape="1">
          <a:blip r:embed="rId22">
            <a:alphaModFix/>
          </a:blip>
          <a:srcRect/>
          <a:stretch/>
        </p:blipFill>
        <p:spPr>
          <a:xfrm>
            <a:off x="1032129" y="6625581"/>
            <a:ext cx="491872" cy="491872"/>
          </a:xfrm>
          <a:prstGeom prst="rect">
            <a:avLst/>
          </a:prstGeom>
          <a:noFill/>
          <a:ln>
            <a:noFill/>
          </a:ln>
        </p:spPr>
      </p:pic>
      <p:pic>
        <p:nvPicPr>
          <p:cNvPr id="30" name="Google Shape;30;p13"/>
          <p:cNvPicPr preferRelativeResize="0"/>
          <p:nvPr/>
        </p:nvPicPr>
        <p:blipFill rotWithShape="1">
          <a:blip r:embed="rId19">
            <a:alphaModFix/>
          </a:blip>
          <a:srcRect/>
          <a:stretch/>
        </p:blipFill>
        <p:spPr>
          <a:xfrm>
            <a:off x="-397057" y="2103357"/>
            <a:ext cx="888868" cy="79329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tat.si/StatWeb/News/Index/11079"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5050DD"/>
              </a:buClr>
              <a:buSzPts val="6000"/>
              <a:buFont typeface="Montserrat"/>
              <a:buNone/>
            </a:pPr>
            <a:r>
              <a:rPr lang="sl-SI"/>
              <a:t>UČENCI S POSEBNIMI POTREBAMI</a:t>
            </a:r>
            <a:endParaRPr/>
          </a:p>
        </p:txBody>
      </p:sp>
      <p:sp>
        <p:nvSpPr>
          <p:cNvPr id="169" name="Google Shape;169;p1"/>
          <p:cNvSpPr txBox="1">
            <a:spLocks noGrp="1"/>
          </p:cNvSpPr>
          <p:nvPr>
            <p:ph type="subTitle" idx="4294967295"/>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72FE80"/>
              </a:buClr>
              <a:buSzPts val="2800"/>
              <a:buFont typeface="Arial"/>
              <a:buNone/>
            </a:pPr>
            <a:r>
              <a:rPr lang="sl-SI" sz="2800" b="0" i="0" u="none" strike="noStrike" cap="none">
                <a:solidFill>
                  <a:srgbClr val="72FE80"/>
                </a:solidFill>
                <a:latin typeface="Montserrat"/>
                <a:ea typeface="Montserrat"/>
                <a:cs typeface="Montserrat"/>
                <a:sym typeface="Montserrat"/>
              </a:rPr>
              <a:t>/</a:t>
            </a:r>
            <a:r>
              <a:rPr lang="sl-SI" sz="2800" b="0" i="0" u="none" strike="noStrike" cap="none">
                <a:solidFill>
                  <a:schemeClr val="dk1"/>
                </a:solidFill>
                <a:latin typeface="Montserrat"/>
                <a:ea typeface="Montserrat"/>
                <a:cs typeface="Montserrat"/>
                <a:sym typeface="Montserrat"/>
              </a:rPr>
              <a:t> Naslov 2</a:t>
            </a:r>
            <a:endParaRPr sz="2800" b="0" i="0" u="none" strike="noStrike" cap="none">
              <a:solidFill>
                <a:schemeClr val="dk1"/>
              </a:solidFill>
              <a:latin typeface="Montserrat"/>
              <a:ea typeface="Montserrat"/>
              <a:cs typeface="Montserrat"/>
              <a:sym typeface="Montserrat"/>
            </a:endParaRPr>
          </a:p>
        </p:txBody>
      </p:sp>
      <p:pic>
        <p:nvPicPr>
          <p:cNvPr id="170" name="Google Shape;170;p1"/>
          <p:cNvPicPr preferRelativeResize="0"/>
          <p:nvPr/>
        </p:nvPicPr>
        <p:blipFill rotWithShape="1">
          <a:blip r:embed="rId3">
            <a:alphaModFix/>
          </a:blip>
          <a:srcRect/>
          <a:stretch/>
        </p:blipFill>
        <p:spPr>
          <a:xfrm>
            <a:off x="356021" y="6412430"/>
            <a:ext cx="4205469" cy="2686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AE1554EA-B204-9EA0-8B18-F9AFBEF8C69E}"/>
              </a:ext>
            </a:extLst>
          </p:cNvPr>
          <p:cNvSpPr>
            <a:spLocks noGrp="1"/>
          </p:cNvSpPr>
          <p:nvPr>
            <p:ph type="body" idx="1"/>
          </p:nvPr>
        </p:nvSpPr>
        <p:spPr>
          <a:xfrm>
            <a:off x="831850" y="1011377"/>
            <a:ext cx="10515600" cy="5078273"/>
          </a:xfrm>
        </p:spPr>
        <p:txBody>
          <a:bodyPr/>
          <a:lstStyle/>
          <a:p>
            <a:r>
              <a:rPr lang="sl-SI" sz="2800" dirty="0">
                <a:solidFill>
                  <a:srgbClr val="2D3748"/>
                </a:solidFill>
                <a:cs typeface="Segoe UI"/>
              </a:rPr>
              <a:t>Posebni program vzgoje in izobraževanja se izvaja v osnovnih šolah s prilagojenim programom in v socialno varstvenih zavodih. V ta program se usmerjajo otroci z zmernimi, težjimi in težkimi motnjami v duševnem razvoju. Posebni program vzgoje in izobraževanja nima predpisanih standardov znanja, namesto predmetov ima šest področij dejavnosti.</a:t>
            </a:r>
            <a:endParaRPr lang="sl-SI" sz="2800" dirty="0"/>
          </a:p>
          <a:p>
            <a:br>
              <a:rPr lang="en-US" dirty="0"/>
            </a:br>
            <a:endParaRPr lang="en-US" dirty="0"/>
          </a:p>
        </p:txBody>
      </p:sp>
    </p:spTree>
    <p:extLst>
      <p:ext uri="{BB962C8B-B14F-4D97-AF65-F5344CB8AC3E}">
        <p14:creationId xmlns:p14="http://schemas.microsoft.com/office/powerpoint/2010/main" val="3108890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72FE80"/>
              </a:buClr>
              <a:buSzPts val="6000"/>
              <a:buFont typeface="Montserrat"/>
              <a:buNone/>
            </a:pPr>
            <a:r>
              <a:rPr lang="sl-SI">
                <a:solidFill>
                  <a:srgbClr val="72FE80"/>
                </a:solidFill>
              </a:rPr>
              <a:t>/</a:t>
            </a:r>
            <a:r>
              <a:rPr lang="sl-SI"/>
              <a:t> </a:t>
            </a:r>
            <a:r>
              <a:rPr lang="sl-SI" b="0"/>
              <a:t>Pravice OPP</a:t>
            </a:r>
            <a:br>
              <a:rPr lang="sl-SI" b="0"/>
            </a:br>
            <a:br>
              <a:rPr lang="sl-SI"/>
            </a:br>
            <a:endParaRPr/>
          </a:p>
        </p:txBody>
      </p:sp>
      <p:sp>
        <p:nvSpPr>
          <p:cNvPr id="190" name="Google Shape;190;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fontScale="90000"/>
          </a:bodyPr>
          <a:lstStyle/>
          <a:p>
            <a:pPr>
              <a:buClr>
                <a:srgbClr val="72FE80"/>
              </a:buClr>
            </a:pPr>
            <a:r>
              <a:rPr lang="sl-SI" dirty="0">
                <a:solidFill>
                  <a:srgbClr val="72FE80"/>
                </a:solidFill>
              </a:rPr>
              <a:t>/</a:t>
            </a:r>
            <a:r>
              <a:rPr lang="sl-SI" dirty="0"/>
              <a:t> Število učencev s PP narašča</a:t>
            </a:r>
            <a:br>
              <a:rPr lang="sl-SI" b="0" dirty="0"/>
            </a:br>
            <a:br>
              <a:rPr lang="sl-SI" dirty="0"/>
            </a:br>
            <a:endParaRPr/>
          </a:p>
        </p:txBody>
      </p:sp>
      <p:sp>
        <p:nvSpPr>
          <p:cNvPr id="190" name="Google Shape;190;p4"/>
          <p:cNvSpPr txBox="1">
            <a:spLocks noGrp="1"/>
          </p:cNvSpPr>
          <p:nvPr>
            <p:ph type="body" idx="1"/>
          </p:nvPr>
        </p:nvSpPr>
        <p:spPr>
          <a:xfrm>
            <a:off x="831850" y="3283178"/>
            <a:ext cx="10515600" cy="2806472"/>
          </a:xfrm>
          <a:prstGeom prst="rect">
            <a:avLst/>
          </a:prstGeom>
          <a:noFill/>
          <a:ln>
            <a:noFill/>
          </a:ln>
        </p:spPr>
        <p:txBody>
          <a:bodyPr spcFirstLastPara="1" wrap="square" lIns="91425" tIns="45700" rIns="91425" bIns="45700" anchor="t" anchorCtr="0">
            <a:normAutofit/>
          </a:bodyPr>
          <a:lstStyle/>
          <a:p>
            <a:pPr marL="0" indent="0">
              <a:spcBef>
                <a:spcPts val="0"/>
              </a:spcBef>
            </a:pPr>
            <a:r>
              <a:rPr lang="en-US" sz="1200" b="1" dirty="0">
                <a:solidFill>
                  <a:srgbClr val="333333"/>
                </a:solidFill>
              </a:rPr>
              <a:t>V </a:t>
            </a:r>
            <a:r>
              <a:rPr lang="en-US" sz="1200" b="1" dirty="0" err="1">
                <a:solidFill>
                  <a:srgbClr val="333333"/>
                </a:solidFill>
              </a:rPr>
              <a:t>celotni</a:t>
            </a:r>
            <a:r>
              <a:rPr lang="en-US" sz="1200" b="1" dirty="0">
                <a:solidFill>
                  <a:srgbClr val="333333"/>
                </a:solidFill>
              </a:rPr>
              <a:t> </a:t>
            </a:r>
            <a:r>
              <a:rPr lang="en-US" sz="1200" b="1" dirty="0" err="1">
                <a:solidFill>
                  <a:srgbClr val="333333"/>
                </a:solidFill>
              </a:rPr>
              <a:t>populaciji</a:t>
            </a:r>
            <a:r>
              <a:rPr lang="en-US" sz="1200" b="1" dirty="0">
                <a:solidFill>
                  <a:srgbClr val="333333"/>
                </a:solidFill>
              </a:rPr>
              <a:t> </a:t>
            </a:r>
            <a:r>
              <a:rPr lang="en-US" sz="1200" b="1" dirty="0" err="1">
                <a:solidFill>
                  <a:srgbClr val="333333"/>
                </a:solidFill>
              </a:rPr>
              <a:t>šoloobveznih</a:t>
            </a:r>
            <a:r>
              <a:rPr lang="en-US" sz="1200" b="1" dirty="0">
                <a:solidFill>
                  <a:srgbClr val="333333"/>
                </a:solidFill>
              </a:rPr>
              <a:t> </a:t>
            </a:r>
            <a:r>
              <a:rPr lang="en-US" sz="1200" b="1" dirty="0" err="1">
                <a:solidFill>
                  <a:srgbClr val="333333"/>
                </a:solidFill>
              </a:rPr>
              <a:t>otrok</a:t>
            </a:r>
            <a:r>
              <a:rPr lang="en-US" sz="1200" b="1" dirty="0">
                <a:solidFill>
                  <a:srgbClr val="333333"/>
                </a:solidFill>
              </a:rPr>
              <a:t> 9 % </a:t>
            </a:r>
            <a:r>
              <a:rPr lang="en-US" sz="1200" b="1" dirty="0" err="1">
                <a:solidFill>
                  <a:srgbClr val="333333"/>
                </a:solidFill>
              </a:rPr>
              <a:t>otrok</a:t>
            </a:r>
            <a:r>
              <a:rPr lang="en-US" sz="1200" b="1" dirty="0">
                <a:solidFill>
                  <a:srgbClr val="333333"/>
                </a:solidFill>
              </a:rPr>
              <a:t> s </a:t>
            </a:r>
            <a:r>
              <a:rPr lang="en-US" sz="1200" b="1" dirty="0" err="1">
                <a:solidFill>
                  <a:srgbClr val="333333"/>
                </a:solidFill>
              </a:rPr>
              <a:t>posebnimi</a:t>
            </a:r>
            <a:r>
              <a:rPr lang="en-US" sz="1200" b="1" dirty="0">
                <a:solidFill>
                  <a:srgbClr val="333333"/>
                </a:solidFill>
              </a:rPr>
              <a:t> </a:t>
            </a:r>
            <a:r>
              <a:rPr lang="en-US" sz="1200" b="1" dirty="0" err="1">
                <a:solidFill>
                  <a:srgbClr val="333333"/>
                </a:solidFill>
              </a:rPr>
              <a:t>potrebami</a:t>
            </a:r>
            <a:br>
              <a:rPr lang="en-US" sz="1200" b="1" dirty="0">
                <a:solidFill>
                  <a:srgbClr val="333333"/>
                </a:solidFill>
              </a:rPr>
            </a:br>
            <a:r>
              <a:rPr lang="en-US" sz="1200" b="1" dirty="0">
                <a:solidFill>
                  <a:srgbClr val="333333"/>
                </a:solidFill>
              </a:rPr>
              <a:t> </a:t>
            </a:r>
            <a:br>
              <a:rPr lang="en-US" sz="1200" b="1" dirty="0">
                <a:solidFill>
                  <a:srgbClr val="333333"/>
                </a:solidFill>
              </a:rPr>
            </a:br>
            <a:r>
              <a:rPr lang="en-US" sz="1200" b="1" dirty="0">
                <a:solidFill>
                  <a:srgbClr val="333333"/>
                </a:solidFill>
              </a:rPr>
              <a:t>V </a:t>
            </a:r>
            <a:r>
              <a:rPr lang="en-US" sz="1200" b="1" dirty="0" err="1">
                <a:solidFill>
                  <a:srgbClr val="333333"/>
                </a:solidFill>
              </a:rPr>
              <a:t>rednih</a:t>
            </a:r>
            <a:r>
              <a:rPr lang="en-US" sz="1200" b="1" dirty="0">
                <a:solidFill>
                  <a:srgbClr val="333333"/>
                </a:solidFill>
              </a:rPr>
              <a:t> in </a:t>
            </a:r>
            <a:r>
              <a:rPr lang="en-US" sz="1200" b="1" dirty="0" err="1">
                <a:solidFill>
                  <a:srgbClr val="333333"/>
                </a:solidFill>
              </a:rPr>
              <a:t>prilagojenih</a:t>
            </a:r>
            <a:r>
              <a:rPr lang="en-US" sz="1200" b="1" dirty="0">
                <a:solidFill>
                  <a:srgbClr val="333333"/>
                </a:solidFill>
              </a:rPr>
              <a:t> </a:t>
            </a:r>
            <a:r>
              <a:rPr lang="en-US" sz="1200" b="1" dirty="0" err="1">
                <a:solidFill>
                  <a:srgbClr val="333333"/>
                </a:solidFill>
              </a:rPr>
              <a:t>osnovnošolskih</a:t>
            </a:r>
            <a:r>
              <a:rPr lang="en-US" sz="1200" b="1" dirty="0">
                <a:solidFill>
                  <a:srgbClr val="333333"/>
                </a:solidFill>
              </a:rPr>
              <a:t> </a:t>
            </a:r>
            <a:r>
              <a:rPr lang="en-US" sz="1200" b="1" dirty="0" err="1">
                <a:solidFill>
                  <a:srgbClr val="333333"/>
                </a:solidFill>
              </a:rPr>
              <a:t>programih</a:t>
            </a:r>
            <a:r>
              <a:rPr lang="en-US" sz="1200" b="1" dirty="0">
                <a:solidFill>
                  <a:srgbClr val="333333"/>
                </a:solidFill>
              </a:rPr>
              <a:t> se je </a:t>
            </a:r>
            <a:r>
              <a:rPr lang="en-US" sz="1200" b="1" dirty="0" err="1">
                <a:solidFill>
                  <a:srgbClr val="333333"/>
                </a:solidFill>
              </a:rPr>
              <a:t>izobraževalo</a:t>
            </a:r>
            <a:r>
              <a:rPr lang="en-US" sz="1200" b="1" dirty="0">
                <a:solidFill>
                  <a:srgbClr val="333333"/>
                </a:solidFill>
              </a:rPr>
              <a:t> 18.409 </a:t>
            </a:r>
            <a:r>
              <a:rPr lang="en-US" sz="1200" b="1" dirty="0" err="1">
                <a:solidFill>
                  <a:srgbClr val="333333"/>
                </a:solidFill>
              </a:rPr>
              <a:t>otrok</a:t>
            </a:r>
            <a:r>
              <a:rPr lang="en-US" sz="1200" b="1" dirty="0">
                <a:solidFill>
                  <a:srgbClr val="333333"/>
                </a:solidFill>
              </a:rPr>
              <a:t> s </a:t>
            </a:r>
            <a:r>
              <a:rPr lang="en-US" sz="1200" b="1" dirty="0" err="1">
                <a:solidFill>
                  <a:srgbClr val="333333"/>
                </a:solidFill>
              </a:rPr>
              <a:t>posebnimi</a:t>
            </a:r>
            <a:r>
              <a:rPr lang="en-US" sz="1200" b="1" dirty="0">
                <a:solidFill>
                  <a:srgbClr val="333333"/>
                </a:solidFill>
              </a:rPr>
              <a:t> </a:t>
            </a:r>
            <a:r>
              <a:rPr lang="en-US" sz="1200" b="1" dirty="0" err="1">
                <a:solidFill>
                  <a:srgbClr val="333333"/>
                </a:solidFill>
              </a:rPr>
              <a:t>potrebami</a:t>
            </a:r>
            <a:r>
              <a:rPr lang="en-US" sz="1200" b="1" dirty="0">
                <a:solidFill>
                  <a:srgbClr val="333333"/>
                </a:solidFill>
              </a:rPr>
              <a:t>, </a:t>
            </a:r>
            <a:r>
              <a:rPr lang="en-US" sz="1200" b="1" dirty="0" err="1">
                <a:solidFill>
                  <a:srgbClr val="333333"/>
                </a:solidFill>
              </a:rPr>
              <a:t>kar</a:t>
            </a:r>
            <a:r>
              <a:rPr lang="en-US" sz="1200" b="1" dirty="0">
                <a:solidFill>
                  <a:srgbClr val="333333"/>
                </a:solidFill>
              </a:rPr>
              <a:t> je </a:t>
            </a:r>
            <a:r>
              <a:rPr lang="en-US" sz="1200" b="1" dirty="0" err="1">
                <a:solidFill>
                  <a:srgbClr val="333333"/>
                </a:solidFill>
              </a:rPr>
              <a:t>bil</a:t>
            </a:r>
            <a:r>
              <a:rPr lang="en-US" sz="1200" b="1" dirty="0">
                <a:solidFill>
                  <a:srgbClr val="333333"/>
                </a:solidFill>
              </a:rPr>
              <a:t> 9-odstotni </a:t>
            </a:r>
            <a:r>
              <a:rPr lang="en-US" sz="1200" b="1" dirty="0" err="1">
                <a:solidFill>
                  <a:srgbClr val="333333"/>
                </a:solidFill>
              </a:rPr>
              <a:t>delež</a:t>
            </a:r>
            <a:r>
              <a:rPr lang="en-US" sz="1200" b="1" dirty="0">
                <a:solidFill>
                  <a:srgbClr val="333333"/>
                </a:solidFill>
              </a:rPr>
              <a:t> </a:t>
            </a:r>
            <a:r>
              <a:rPr lang="en-US" sz="1200" b="1" dirty="0" err="1">
                <a:solidFill>
                  <a:srgbClr val="333333"/>
                </a:solidFill>
              </a:rPr>
              <a:t>celotne</a:t>
            </a:r>
            <a:r>
              <a:rPr lang="en-US" sz="1200" b="1" dirty="0">
                <a:solidFill>
                  <a:srgbClr val="333333"/>
                </a:solidFill>
              </a:rPr>
              <a:t> </a:t>
            </a:r>
            <a:r>
              <a:rPr lang="en-US" sz="1200" b="1" dirty="0" err="1">
                <a:solidFill>
                  <a:srgbClr val="333333"/>
                </a:solidFill>
              </a:rPr>
              <a:t>populacije</a:t>
            </a:r>
            <a:r>
              <a:rPr lang="en-US" sz="1200" b="1" dirty="0">
                <a:solidFill>
                  <a:srgbClr val="333333"/>
                </a:solidFill>
              </a:rPr>
              <a:t> </a:t>
            </a:r>
            <a:r>
              <a:rPr lang="en-US" sz="1200" b="1" dirty="0" err="1">
                <a:solidFill>
                  <a:srgbClr val="333333"/>
                </a:solidFill>
              </a:rPr>
              <a:t>šoloobveznih</a:t>
            </a:r>
            <a:r>
              <a:rPr lang="en-US" sz="1200" b="1" dirty="0">
                <a:solidFill>
                  <a:srgbClr val="333333"/>
                </a:solidFill>
              </a:rPr>
              <a:t> </a:t>
            </a:r>
            <a:r>
              <a:rPr lang="en-US" sz="1200" b="1" dirty="0" err="1">
                <a:solidFill>
                  <a:srgbClr val="333333"/>
                </a:solidFill>
              </a:rPr>
              <a:t>otrok</a:t>
            </a:r>
            <a:r>
              <a:rPr lang="en-US" sz="1200" b="1" dirty="0">
                <a:solidFill>
                  <a:srgbClr val="333333"/>
                </a:solidFill>
              </a:rPr>
              <a:t>. </a:t>
            </a:r>
            <a:r>
              <a:rPr lang="en-US" sz="1200" b="1" dirty="0" err="1">
                <a:solidFill>
                  <a:srgbClr val="333333"/>
                </a:solidFill>
              </a:rPr>
              <a:t>Večina</a:t>
            </a:r>
            <a:r>
              <a:rPr lang="en-US" sz="1200" b="1" dirty="0">
                <a:solidFill>
                  <a:srgbClr val="333333"/>
                </a:solidFill>
              </a:rPr>
              <a:t> </a:t>
            </a:r>
            <a:r>
              <a:rPr lang="en-US" sz="1200" b="1" dirty="0" err="1">
                <a:solidFill>
                  <a:srgbClr val="333333"/>
                </a:solidFill>
              </a:rPr>
              <a:t>teh</a:t>
            </a:r>
            <a:r>
              <a:rPr lang="en-US" sz="1200" b="1" dirty="0">
                <a:solidFill>
                  <a:srgbClr val="333333"/>
                </a:solidFill>
              </a:rPr>
              <a:t> </a:t>
            </a:r>
            <a:r>
              <a:rPr lang="en-US" sz="1200" b="1" dirty="0" err="1">
                <a:solidFill>
                  <a:srgbClr val="333333"/>
                </a:solidFill>
              </a:rPr>
              <a:t>otrok</a:t>
            </a:r>
            <a:r>
              <a:rPr lang="en-US" sz="1200" b="1" dirty="0">
                <a:solidFill>
                  <a:srgbClr val="333333"/>
                </a:solidFill>
              </a:rPr>
              <a:t> (85 %) je </a:t>
            </a:r>
            <a:r>
              <a:rPr lang="en-US" sz="1200" b="1" dirty="0" err="1">
                <a:solidFill>
                  <a:srgbClr val="333333"/>
                </a:solidFill>
              </a:rPr>
              <a:t>bila</a:t>
            </a:r>
            <a:r>
              <a:rPr lang="en-US" sz="1200" b="1" dirty="0">
                <a:solidFill>
                  <a:srgbClr val="333333"/>
                </a:solidFill>
              </a:rPr>
              <a:t> </a:t>
            </a:r>
            <a:r>
              <a:rPr lang="en-US" sz="1200" b="1" dirty="0" err="1">
                <a:solidFill>
                  <a:srgbClr val="333333"/>
                </a:solidFill>
              </a:rPr>
              <a:t>vključena</a:t>
            </a:r>
            <a:r>
              <a:rPr lang="en-US" sz="1200" b="1" dirty="0">
                <a:solidFill>
                  <a:srgbClr val="333333"/>
                </a:solidFill>
              </a:rPr>
              <a:t> v </a:t>
            </a:r>
            <a:r>
              <a:rPr lang="en-US" sz="1200" b="1" dirty="0" err="1">
                <a:solidFill>
                  <a:srgbClr val="333333"/>
                </a:solidFill>
              </a:rPr>
              <a:t>redni</a:t>
            </a:r>
            <a:r>
              <a:rPr lang="en-US" sz="1200" b="1" dirty="0">
                <a:solidFill>
                  <a:srgbClr val="333333"/>
                </a:solidFill>
              </a:rPr>
              <a:t> program, ki pa se je </a:t>
            </a:r>
            <a:r>
              <a:rPr lang="en-US" sz="1200" b="1" dirty="0" err="1">
                <a:solidFill>
                  <a:srgbClr val="333333"/>
                </a:solidFill>
              </a:rPr>
              <a:t>izvajal</a:t>
            </a:r>
            <a:r>
              <a:rPr lang="en-US" sz="1200" b="1" dirty="0">
                <a:solidFill>
                  <a:srgbClr val="333333"/>
                </a:solidFill>
              </a:rPr>
              <a:t> z </a:t>
            </a:r>
            <a:r>
              <a:rPr lang="en-US" sz="1200" b="1" dirty="0" err="1">
                <a:solidFill>
                  <a:srgbClr val="333333"/>
                </a:solidFill>
              </a:rPr>
              <a:t>dodatno</a:t>
            </a:r>
            <a:r>
              <a:rPr lang="en-US" sz="1200" b="1" dirty="0">
                <a:solidFill>
                  <a:srgbClr val="333333"/>
                </a:solidFill>
              </a:rPr>
              <a:t> </a:t>
            </a:r>
            <a:r>
              <a:rPr lang="en-US" sz="1200" b="1" dirty="0" err="1">
                <a:solidFill>
                  <a:srgbClr val="333333"/>
                </a:solidFill>
              </a:rPr>
              <a:t>strokovno</a:t>
            </a:r>
            <a:r>
              <a:rPr lang="en-US" sz="1200" b="1" dirty="0">
                <a:solidFill>
                  <a:srgbClr val="333333"/>
                </a:solidFill>
              </a:rPr>
              <a:t> </a:t>
            </a:r>
            <a:r>
              <a:rPr lang="en-US" sz="1200" b="1" dirty="0" err="1">
                <a:solidFill>
                  <a:srgbClr val="333333"/>
                </a:solidFill>
              </a:rPr>
              <a:t>pomočjo</a:t>
            </a:r>
            <a:r>
              <a:rPr lang="en-US" sz="1200" b="1" dirty="0">
                <a:solidFill>
                  <a:srgbClr val="333333"/>
                </a:solidFill>
              </a:rPr>
              <a:t>; </a:t>
            </a:r>
            <a:r>
              <a:rPr lang="en-US" sz="1200" b="1" dirty="0" err="1">
                <a:solidFill>
                  <a:srgbClr val="333333"/>
                </a:solidFill>
              </a:rPr>
              <a:t>ti</a:t>
            </a:r>
            <a:r>
              <a:rPr lang="en-US" sz="1200" b="1" dirty="0">
                <a:solidFill>
                  <a:srgbClr val="333333"/>
                </a:solidFill>
              </a:rPr>
              <a:t> </a:t>
            </a:r>
            <a:r>
              <a:rPr lang="en-US" sz="1200" b="1" dirty="0" err="1">
                <a:solidFill>
                  <a:srgbClr val="333333"/>
                </a:solidFill>
              </a:rPr>
              <a:t>otroci</a:t>
            </a:r>
            <a:r>
              <a:rPr lang="en-US" sz="1200" b="1" dirty="0">
                <a:solidFill>
                  <a:srgbClr val="333333"/>
                </a:solidFill>
              </a:rPr>
              <a:t> so </a:t>
            </a:r>
            <a:r>
              <a:rPr lang="en-US" sz="1200" b="1" dirty="0" err="1">
                <a:solidFill>
                  <a:srgbClr val="333333"/>
                </a:solidFill>
              </a:rPr>
              <a:t>predstavljali</a:t>
            </a:r>
            <a:r>
              <a:rPr lang="en-US" sz="1200" b="1" dirty="0">
                <a:solidFill>
                  <a:srgbClr val="333333"/>
                </a:solidFill>
              </a:rPr>
              <a:t> 8 % </a:t>
            </a:r>
            <a:r>
              <a:rPr lang="en-US" sz="1200" b="1" dirty="0" err="1">
                <a:solidFill>
                  <a:srgbClr val="333333"/>
                </a:solidFill>
              </a:rPr>
              <a:t>vseh</a:t>
            </a:r>
            <a:r>
              <a:rPr lang="en-US" sz="1200" b="1" dirty="0">
                <a:solidFill>
                  <a:srgbClr val="333333"/>
                </a:solidFill>
              </a:rPr>
              <a:t> </a:t>
            </a:r>
            <a:r>
              <a:rPr lang="en-US" sz="1200" b="1" dirty="0" err="1">
                <a:solidFill>
                  <a:srgbClr val="333333"/>
                </a:solidFill>
              </a:rPr>
              <a:t>učencev</a:t>
            </a:r>
            <a:r>
              <a:rPr lang="en-US" sz="1200" b="1" dirty="0">
                <a:solidFill>
                  <a:srgbClr val="333333"/>
                </a:solidFill>
              </a:rPr>
              <a:t> v </a:t>
            </a:r>
            <a:r>
              <a:rPr lang="en-US" sz="1200" b="1" dirty="0" err="1">
                <a:solidFill>
                  <a:srgbClr val="333333"/>
                </a:solidFill>
              </a:rPr>
              <a:t>rednem</a:t>
            </a:r>
            <a:r>
              <a:rPr lang="en-US" sz="1200" b="1" dirty="0">
                <a:solidFill>
                  <a:srgbClr val="333333"/>
                </a:solidFill>
              </a:rPr>
              <a:t> </a:t>
            </a:r>
            <a:r>
              <a:rPr lang="en-US" sz="1200" b="1" dirty="0" err="1">
                <a:solidFill>
                  <a:srgbClr val="333333"/>
                </a:solidFill>
              </a:rPr>
              <a:t>osnovnošolskem</a:t>
            </a:r>
            <a:r>
              <a:rPr lang="en-US" sz="1200" b="1" dirty="0">
                <a:solidFill>
                  <a:srgbClr val="333333"/>
                </a:solidFill>
              </a:rPr>
              <a:t> </a:t>
            </a:r>
            <a:r>
              <a:rPr lang="en-US" sz="1200" b="1" dirty="0" err="1">
                <a:solidFill>
                  <a:srgbClr val="333333"/>
                </a:solidFill>
              </a:rPr>
              <a:t>programu</a:t>
            </a:r>
            <a:r>
              <a:rPr lang="en-US" sz="1200" b="1" dirty="0">
                <a:solidFill>
                  <a:srgbClr val="333333"/>
                </a:solidFill>
              </a:rPr>
              <a:t>.</a:t>
            </a:r>
          </a:p>
          <a:p>
            <a:pPr marL="0" indent="0">
              <a:spcBef>
                <a:spcPts val="0"/>
              </a:spcBef>
            </a:pPr>
            <a:endParaRPr lang="en-US" sz="1200" b="1" dirty="0">
              <a:solidFill>
                <a:srgbClr val="333333"/>
              </a:solidFill>
            </a:endParaRPr>
          </a:p>
          <a:p>
            <a:pPr marL="0" indent="0">
              <a:spcBef>
                <a:spcPts val="0"/>
              </a:spcBef>
            </a:pPr>
            <a:r>
              <a:rPr lang="en-US" sz="1200" dirty="0">
                <a:solidFill>
                  <a:srgbClr val="333333"/>
                </a:solidFill>
                <a:hlinkClick r:id="rId3"/>
              </a:rPr>
              <a:t>https://www.stat.si/StatWeb/News/Index/11079</a:t>
            </a:r>
            <a:endParaRPr lang="en-US"/>
          </a:p>
          <a:p>
            <a:pPr marL="0" indent="0">
              <a:spcBef>
                <a:spcPts val="0"/>
              </a:spcBef>
            </a:pPr>
            <a:endParaRPr lang="en-US" sz="1200" dirty="0">
              <a:solidFill>
                <a:srgbClr val="333333"/>
              </a:solidFill>
            </a:endParaRPr>
          </a:p>
          <a:p>
            <a:pPr marL="0" indent="0">
              <a:spcBef>
                <a:spcPts val="0"/>
              </a:spcBef>
            </a:pPr>
            <a:endParaRPr lang="en-US" sz="1200" dirty="0">
              <a:solidFill>
                <a:srgbClr val="333333"/>
              </a:solidFill>
            </a:endParaRPr>
          </a:p>
          <a:p>
            <a:pPr marL="0" indent="0">
              <a:spcBef>
                <a:spcPts val="0"/>
              </a:spcBef>
            </a:pPr>
            <a:endParaRPr lang="en-US" sz="1200" dirty="0">
              <a:solidFill>
                <a:srgbClr val="333333"/>
              </a:solidFill>
            </a:endParaRPr>
          </a:p>
        </p:txBody>
      </p:sp>
    </p:spTree>
    <p:extLst>
      <p:ext uri="{BB962C8B-B14F-4D97-AF65-F5344CB8AC3E}">
        <p14:creationId xmlns:p14="http://schemas.microsoft.com/office/powerpoint/2010/main" val="349307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AFF49-35A6-1B1A-1CD5-E2FA48B1D8E4}"/>
              </a:ext>
            </a:extLst>
          </p:cNvPr>
          <p:cNvSpPr>
            <a:spLocks noGrp="1"/>
          </p:cNvSpPr>
          <p:nvPr>
            <p:ph type="title"/>
          </p:nvPr>
        </p:nvSpPr>
        <p:spPr>
          <a:xfrm>
            <a:off x="1089149" y="-2288"/>
            <a:ext cx="10515600" cy="2852737"/>
          </a:xfrm>
        </p:spPr>
        <p:txBody>
          <a:bodyPr/>
          <a:lstStyle/>
          <a:p>
            <a:r>
              <a:rPr lang="en-US" dirty="0" err="1"/>
              <a:t>Število</a:t>
            </a:r>
            <a:r>
              <a:rPr lang="en-US" dirty="0"/>
              <a:t> </a:t>
            </a:r>
            <a:r>
              <a:rPr lang="en-US" dirty="0" err="1"/>
              <a:t>učencev</a:t>
            </a:r>
            <a:r>
              <a:rPr lang="en-US" dirty="0"/>
              <a:t> s PP </a:t>
            </a:r>
            <a:r>
              <a:rPr lang="en-US" dirty="0" err="1"/>
              <a:t>iz</a:t>
            </a:r>
            <a:r>
              <a:rPr lang="en-US" dirty="0"/>
              <a:t> </a:t>
            </a:r>
            <a:r>
              <a:rPr lang="en-US" dirty="0" err="1"/>
              <a:t>leta</a:t>
            </a:r>
            <a:r>
              <a:rPr lang="en-US" dirty="0"/>
              <a:t> v </a:t>
            </a:r>
            <a:r>
              <a:rPr lang="en-US" dirty="0" err="1"/>
              <a:t>leto</a:t>
            </a:r>
            <a:r>
              <a:rPr lang="en-US" dirty="0"/>
              <a:t> </a:t>
            </a:r>
            <a:r>
              <a:rPr lang="en-US" dirty="0" err="1"/>
              <a:t>narašča</a:t>
            </a:r>
          </a:p>
        </p:txBody>
      </p:sp>
      <p:pic>
        <p:nvPicPr>
          <p:cNvPr id="4" name="Picture 3">
            <a:extLst>
              <a:ext uri="{FF2B5EF4-FFF2-40B4-BE49-F238E27FC236}">
                <a16:creationId xmlns:a16="http://schemas.microsoft.com/office/drawing/2014/main" id="{3D2F69A2-9617-443D-C8D0-792782A8CCA1}"/>
              </a:ext>
            </a:extLst>
          </p:cNvPr>
          <p:cNvPicPr>
            <a:picLocks noChangeAspect="1"/>
          </p:cNvPicPr>
          <p:nvPr/>
        </p:nvPicPr>
        <p:blipFill>
          <a:blip r:embed="rId2"/>
          <a:stretch>
            <a:fillRect/>
          </a:stretch>
        </p:blipFill>
        <p:spPr>
          <a:xfrm>
            <a:off x="1031359" y="3129396"/>
            <a:ext cx="9001125" cy="2400300"/>
          </a:xfrm>
          <a:prstGeom prst="rect">
            <a:avLst/>
          </a:prstGeom>
        </p:spPr>
      </p:pic>
      <p:sp>
        <p:nvSpPr>
          <p:cNvPr id="6" name="TextBox 5">
            <a:extLst>
              <a:ext uri="{FF2B5EF4-FFF2-40B4-BE49-F238E27FC236}">
                <a16:creationId xmlns:a16="http://schemas.microsoft.com/office/drawing/2014/main" id="{AD016A97-0254-CACE-3D91-BEE7BA0E1725}"/>
              </a:ext>
            </a:extLst>
          </p:cNvPr>
          <p:cNvSpPr txBox="1"/>
          <p:nvPr/>
        </p:nvSpPr>
        <p:spPr>
          <a:xfrm>
            <a:off x="1033153" y="5902036"/>
            <a:ext cx="7641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https://ziv-zav.rtvslo.si/za-starse-in-mentorje/dostopno/vec-kot-70-odstotkov-sol-za-otroke-s-posebnimi-potrebami-je-v-prostorski-stiski/690954</a:t>
            </a:r>
          </a:p>
        </p:txBody>
      </p:sp>
    </p:spTree>
    <p:extLst>
      <p:ext uri="{BB962C8B-B14F-4D97-AF65-F5344CB8AC3E}">
        <p14:creationId xmlns:p14="http://schemas.microsoft.com/office/powerpoint/2010/main" val="162440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5"/>
          <p:cNvSpPr txBox="1">
            <a:spLocks noGrp="1"/>
          </p:cNvSpPr>
          <p:nvPr>
            <p:ph type="title"/>
          </p:nvPr>
        </p:nvSpPr>
        <p:spPr>
          <a:xfrm>
            <a:off x="838200" y="78907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2FE80"/>
              </a:buClr>
              <a:buSzPts val="4400"/>
              <a:buFont typeface="Montserrat"/>
              <a:buNone/>
            </a:pPr>
            <a:r>
              <a:rPr lang="sl-SI">
                <a:solidFill>
                  <a:srgbClr val="72FE80"/>
                </a:solidFill>
              </a:rPr>
              <a:t>/ </a:t>
            </a:r>
            <a:r>
              <a:rPr lang="sl-SI"/>
              <a:t>SKUPINE POSEBNIH POTREB</a:t>
            </a:r>
            <a:endParaRPr/>
          </a:p>
        </p:txBody>
      </p:sp>
      <p:sp>
        <p:nvSpPr>
          <p:cNvPr id="196" name="Google Shape;196;p5"/>
          <p:cNvSpPr txBox="1">
            <a:spLocks noGrp="1"/>
          </p:cNvSpPr>
          <p:nvPr>
            <p:ph type="body" idx="1"/>
          </p:nvPr>
        </p:nvSpPr>
        <p:spPr>
          <a:xfrm>
            <a:off x="838200" y="2236123"/>
            <a:ext cx="10515600" cy="3940839"/>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sl-SI"/>
              <a:t>Motnje v duševnem razvoju</a:t>
            </a:r>
            <a:endParaRPr/>
          </a:p>
          <a:p>
            <a:pPr marL="228600" lvl="0" indent="-228600" algn="l" rtl="0">
              <a:lnSpc>
                <a:spcPct val="90000"/>
              </a:lnSpc>
              <a:spcBef>
                <a:spcPts val="1000"/>
              </a:spcBef>
              <a:spcAft>
                <a:spcPts val="0"/>
              </a:spcAft>
              <a:buClr>
                <a:schemeClr val="dk1"/>
              </a:buClr>
              <a:buSzPct val="100000"/>
              <a:buChar char="•"/>
            </a:pPr>
            <a:r>
              <a:rPr lang="sl-SI"/>
              <a:t>Slepi in slabovidni - okvara vidne funkcije</a:t>
            </a:r>
            <a:endParaRPr/>
          </a:p>
          <a:p>
            <a:pPr marL="228600" lvl="0" indent="-228600" algn="l" rtl="0">
              <a:lnSpc>
                <a:spcPct val="90000"/>
              </a:lnSpc>
              <a:spcBef>
                <a:spcPts val="1000"/>
              </a:spcBef>
              <a:spcAft>
                <a:spcPts val="0"/>
              </a:spcAft>
              <a:buClr>
                <a:schemeClr val="dk1"/>
              </a:buClr>
              <a:buSzPct val="100000"/>
              <a:buChar char="•"/>
            </a:pPr>
            <a:r>
              <a:rPr lang="sl-SI"/>
              <a:t>Gluhi in naglušni</a:t>
            </a:r>
            <a:endParaRPr/>
          </a:p>
          <a:p>
            <a:pPr marL="228600" lvl="0" indent="-228600" algn="l" rtl="0">
              <a:lnSpc>
                <a:spcPct val="90000"/>
              </a:lnSpc>
              <a:spcBef>
                <a:spcPts val="1000"/>
              </a:spcBef>
              <a:spcAft>
                <a:spcPts val="0"/>
              </a:spcAft>
              <a:buClr>
                <a:schemeClr val="dk1"/>
              </a:buClr>
              <a:buSzPct val="100000"/>
              <a:buChar char="•"/>
            </a:pPr>
            <a:r>
              <a:rPr lang="sl-SI"/>
              <a:t>Govorno-jezikovne motnje</a:t>
            </a:r>
            <a:endParaRPr/>
          </a:p>
          <a:p>
            <a:pPr marL="228600" lvl="0" indent="-228600" algn="l" rtl="0">
              <a:lnSpc>
                <a:spcPct val="90000"/>
              </a:lnSpc>
              <a:spcBef>
                <a:spcPts val="1000"/>
              </a:spcBef>
              <a:spcAft>
                <a:spcPts val="0"/>
              </a:spcAft>
              <a:buClr>
                <a:schemeClr val="dk1"/>
              </a:buClr>
              <a:buSzPct val="100000"/>
              <a:buChar char="•"/>
            </a:pPr>
            <a:r>
              <a:rPr lang="sl-SI"/>
              <a:t>Gibalno ovirani</a:t>
            </a:r>
            <a:endParaRPr/>
          </a:p>
          <a:p>
            <a:pPr marL="228600" lvl="0" indent="-228600" algn="l" rtl="0">
              <a:lnSpc>
                <a:spcPct val="90000"/>
              </a:lnSpc>
              <a:spcBef>
                <a:spcPts val="1000"/>
              </a:spcBef>
              <a:spcAft>
                <a:spcPts val="0"/>
              </a:spcAft>
              <a:buClr>
                <a:schemeClr val="dk1"/>
              </a:buClr>
              <a:buSzPct val="100000"/>
              <a:buChar char="•"/>
            </a:pPr>
            <a:r>
              <a:rPr lang="sl-SI"/>
              <a:t>Dolgotrajno bolni</a:t>
            </a:r>
            <a:endParaRPr/>
          </a:p>
          <a:p>
            <a:pPr marL="228600" lvl="0" indent="-228600" algn="l" rtl="0">
              <a:lnSpc>
                <a:spcPct val="90000"/>
              </a:lnSpc>
              <a:spcBef>
                <a:spcPts val="1000"/>
              </a:spcBef>
              <a:spcAft>
                <a:spcPts val="0"/>
              </a:spcAft>
              <a:buClr>
                <a:schemeClr val="dk1"/>
              </a:buClr>
              <a:buSzPct val="100000"/>
              <a:buChar char="•"/>
            </a:pPr>
            <a:r>
              <a:rPr lang="sl-SI"/>
              <a:t>Primanjkljaji na posameznih področjih učenja</a:t>
            </a:r>
            <a:endParaRPr/>
          </a:p>
          <a:p>
            <a:pPr marL="228600" lvl="0" indent="-228600" algn="l" rtl="0">
              <a:lnSpc>
                <a:spcPct val="90000"/>
              </a:lnSpc>
              <a:spcBef>
                <a:spcPts val="1000"/>
              </a:spcBef>
              <a:spcAft>
                <a:spcPts val="0"/>
              </a:spcAft>
              <a:buClr>
                <a:schemeClr val="dk1"/>
              </a:buClr>
              <a:buSzPct val="100000"/>
              <a:buChar char="•"/>
            </a:pPr>
            <a:r>
              <a:rPr lang="sl-SI"/>
              <a:t>Motnje avtističnega spektra</a:t>
            </a:r>
            <a:endParaRPr/>
          </a:p>
          <a:p>
            <a:pPr marL="228600" lvl="0" indent="-228600" algn="l" rtl="0">
              <a:lnSpc>
                <a:spcPct val="90000"/>
              </a:lnSpc>
              <a:spcBef>
                <a:spcPts val="1000"/>
              </a:spcBef>
              <a:spcAft>
                <a:spcPts val="0"/>
              </a:spcAft>
              <a:buClr>
                <a:schemeClr val="dk1"/>
              </a:buClr>
              <a:buSzPct val="100000"/>
              <a:buChar char="•"/>
            </a:pPr>
            <a:r>
              <a:rPr lang="sl-SI"/>
              <a:t>Čustvene in vedenjske motnje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6"/>
          <p:cNvSpPr txBox="1">
            <a:spLocks noGrp="1"/>
          </p:cNvSpPr>
          <p:nvPr>
            <p:ph type="title"/>
          </p:nvPr>
        </p:nvSpPr>
        <p:spPr>
          <a:xfrm>
            <a:off x="838200" y="78907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2FE80"/>
              </a:buClr>
              <a:buSzPts val="4400"/>
              <a:buFont typeface="Montserrat"/>
              <a:buNone/>
            </a:pPr>
            <a:r>
              <a:rPr lang="sl-SI">
                <a:solidFill>
                  <a:srgbClr val="72FE80"/>
                </a:solidFill>
              </a:rPr>
              <a:t>/ </a:t>
            </a:r>
            <a:r>
              <a:rPr lang="sl-SI"/>
              <a:t>Motnje v duševnem razvoju</a:t>
            </a:r>
            <a:endParaRPr/>
          </a:p>
        </p:txBody>
      </p:sp>
      <p:sp>
        <p:nvSpPr>
          <p:cNvPr id="202" name="Google Shape;202;p6"/>
          <p:cNvSpPr txBox="1">
            <a:spLocks noGrp="1"/>
          </p:cNvSpPr>
          <p:nvPr>
            <p:ph type="body" idx="1"/>
          </p:nvPr>
        </p:nvSpPr>
        <p:spPr>
          <a:xfrm>
            <a:off x="838200" y="2236123"/>
            <a:ext cx="10515600" cy="3940839"/>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1000"/>
              </a:spcBef>
              <a:spcAft>
                <a:spcPts val="0"/>
              </a:spcAft>
              <a:buNone/>
            </a:pPr>
            <a:r>
              <a:rPr lang="sl-SI"/>
              <a:t>Motnja v duševnem razvoju je nevrološko pogojena razvojna motnja, ki nastopi pred dopolnjenim osemnajstim letom starosti in se kaže v pomembno </a:t>
            </a:r>
            <a:r>
              <a:rPr lang="sl-SI" b="1"/>
              <a:t>nižjih intelektualnih sposobnostih ter pomembnih odstopanjih prilagoditvenih spretnosti.  </a:t>
            </a:r>
            <a:endParaRPr b="1"/>
          </a:p>
          <a:p>
            <a:pPr marL="228600" lvl="0" indent="0" algn="l" rtl="0">
              <a:lnSpc>
                <a:spcPct val="90000"/>
              </a:lnSpc>
              <a:spcBef>
                <a:spcPts val="1000"/>
              </a:spcBef>
              <a:spcAft>
                <a:spcPts val="0"/>
              </a:spcAft>
              <a:buNone/>
            </a:pPr>
            <a:r>
              <a:rPr lang="sl-SI"/>
              <a:t>https://www.zrss.si/pdf/Kriteriji-motenj-otrok-s-posebnimi-potrebami.pdf</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2ba71c616ff_0_41"/>
          <p:cNvSpPr txBox="1">
            <a:spLocks noGrp="1"/>
          </p:cNvSpPr>
          <p:nvPr>
            <p:ph type="title"/>
          </p:nvPr>
        </p:nvSpPr>
        <p:spPr>
          <a:xfrm>
            <a:off x="838200" y="78907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2FE80"/>
              </a:buClr>
              <a:buSzPts val="4400"/>
              <a:buFont typeface="Montserrat"/>
              <a:buNone/>
            </a:pPr>
            <a:r>
              <a:rPr lang="sl-SI">
                <a:solidFill>
                  <a:srgbClr val="72FE80"/>
                </a:solidFill>
              </a:rPr>
              <a:t>/</a:t>
            </a:r>
            <a:endParaRPr/>
          </a:p>
        </p:txBody>
      </p:sp>
      <p:sp>
        <p:nvSpPr>
          <p:cNvPr id="208" name="Google Shape;208;g2ba71c616ff_0_41"/>
          <p:cNvSpPr txBox="1">
            <a:spLocks noGrp="1"/>
          </p:cNvSpPr>
          <p:nvPr>
            <p:ph type="body" idx="1"/>
          </p:nvPr>
        </p:nvSpPr>
        <p:spPr>
          <a:xfrm>
            <a:off x="838200" y="2236123"/>
            <a:ext cx="10515600" cy="3940800"/>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100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7"/>
          <p:cNvSpPr txBox="1">
            <a:spLocks noGrp="1"/>
          </p:cNvSpPr>
          <p:nvPr>
            <p:ph type="title"/>
          </p:nvPr>
        </p:nvSpPr>
        <p:spPr>
          <a:xfrm>
            <a:off x="838200" y="78907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2FE80"/>
              </a:buClr>
              <a:buSzPts val="4400"/>
              <a:buFont typeface="Montserrat"/>
              <a:buNone/>
            </a:pPr>
            <a:r>
              <a:rPr lang="sl-SI">
                <a:solidFill>
                  <a:srgbClr val="72FE80"/>
                </a:solidFill>
              </a:rPr>
              <a:t>/</a:t>
            </a:r>
            <a:r>
              <a:rPr lang="sl-SI"/>
              <a:t>Slepi in slabovidni - okvara vidne funkcije</a:t>
            </a:r>
            <a:r>
              <a:rPr lang="sl-SI">
                <a:solidFill>
                  <a:srgbClr val="72FE80"/>
                </a:solidFill>
              </a:rPr>
              <a:t> </a:t>
            </a:r>
            <a:endParaRPr/>
          </a:p>
        </p:txBody>
      </p:sp>
      <p:sp>
        <p:nvSpPr>
          <p:cNvPr id="214" name="Google Shape;214;p7"/>
          <p:cNvSpPr txBox="1">
            <a:spLocks noGrp="1"/>
          </p:cNvSpPr>
          <p:nvPr>
            <p:ph type="body" idx="1"/>
          </p:nvPr>
        </p:nvSpPr>
        <p:spPr>
          <a:xfrm>
            <a:off x="838200" y="2236123"/>
            <a:ext cx="10515600" cy="3940839"/>
          </a:xfrm>
          <a:prstGeom prst="rect">
            <a:avLst/>
          </a:prstGeom>
          <a:noFill/>
          <a:ln>
            <a:noFill/>
          </a:ln>
        </p:spPr>
        <p:txBody>
          <a:bodyPr spcFirstLastPara="1" wrap="square" lIns="91425" tIns="45700" rIns="91425" bIns="45700" anchor="t" anchorCtr="0">
            <a:normAutofit/>
          </a:bodyPr>
          <a:lstStyle/>
          <a:p>
            <a:pPr marL="228600" lvl="0" indent="0" algn="l" rtl="0">
              <a:spcBef>
                <a:spcPts val="1000"/>
              </a:spcBef>
              <a:spcAft>
                <a:spcPts val="0"/>
              </a:spcAft>
              <a:buNone/>
            </a:pPr>
            <a:r>
              <a:rPr lang="sl-SI"/>
              <a:t>Opredelitev:</a:t>
            </a:r>
            <a:endParaRPr/>
          </a:p>
          <a:p>
            <a:pPr marL="228600" lvl="0" indent="0" algn="l" rtl="0">
              <a:spcBef>
                <a:spcPts val="1000"/>
              </a:spcBef>
              <a:spcAft>
                <a:spcPts val="0"/>
              </a:spcAft>
              <a:buNone/>
            </a:pPr>
            <a:r>
              <a:rPr lang="sl-SI"/>
              <a:t>Slepi in slabovidni otroci ter otroci z okvaro vidne funkcije so otroci, ki imajo zmanjšano ostrino vida, zoženo vidno polje ali okvaro vidne funkcije. Merilo za oceno vidnega polja je izvid perimetrije.</a:t>
            </a:r>
            <a:endParaRPr/>
          </a:p>
          <a:p>
            <a:pPr marL="228600" lvl="0" indent="0" algn="l" rtl="0">
              <a:spcBef>
                <a:spcPts val="1000"/>
              </a:spcBef>
              <a:spcAft>
                <a:spcPts val="0"/>
              </a:spcAft>
              <a:buNone/>
            </a:pPr>
            <a:endParaRPr/>
          </a:p>
          <a:p>
            <a:pPr marL="0" lvl="0" indent="0" algn="l" rtl="0">
              <a:lnSpc>
                <a:spcPct val="115000"/>
              </a:lnSpc>
              <a:spcBef>
                <a:spcPts val="0"/>
              </a:spcBef>
              <a:spcAft>
                <a:spcPts val="1200"/>
              </a:spcAft>
              <a:buClr>
                <a:schemeClr val="dk1"/>
              </a:buClr>
              <a:buSzPts val="1100"/>
              <a:buFont typeface="Arial"/>
              <a:buNone/>
            </a:pPr>
            <a:r>
              <a:rPr lang="sl-SI" sz="1000">
                <a:solidFill>
                  <a:srgbClr val="595959"/>
                </a:solidFill>
                <a:latin typeface="Arial"/>
                <a:ea typeface="Arial"/>
                <a:cs typeface="Arial"/>
                <a:sym typeface="Arial"/>
              </a:rPr>
              <a:t>http://pefprints.pef.uni-lj.si/4820/1/Magistrsko_delo_%C5%A0mitek_%C5%A0pela_KON%C4%8CNA.pdf</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ba71c616ff_0_46"/>
          <p:cNvSpPr txBox="1">
            <a:spLocks noGrp="1"/>
          </p:cNvSpPr>
          <p:nvPr>
            <p:ph type="title"/>
          </p:nvPr>
        </p:nvSpPr>
        <p:spPr>
          <a:xfrm>
            <a:off x="838200" y="78907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2FE80"/>
              </a:buClr>
              <a:buSzPts val="4400"/>
              <a:buFont typeface="Montserrat"/>
              <a:buNone/>
            </a:pPr>
            <a:r>
              <a:rPr lang="sl-SI">
                <a:solidFill>
                  <a:srgbClr val="72FE80"/>
                </a:solidFill>
              </a:rPr>
              <a:t>/</a:t>
            </a:r>
            <a:r>
              <a:rPr lang="sl-SI"/>
              <a:t>Prilagoditve</a:t>
            </a:r>
            <a:endParaRPr/>
          </a:p>
        </p:txBody>
      </p:sp>
      <p:sp>
        <p:nvSpPr>
          <p:cNvPr id="220" name="Google Shape;220;g2ba71c616ff_0_46"/>
          <p:cNvSpPr txBox="1">
            <a:spLocks noGrp="1"/>
          </p:cNvSpPr>
          <p:nvPr>
            <p:ph type="body" idx="1"/>
          </p:nvPr>
        </p:nvSpPr>
        <p:spPr>
          <a:xfrm>
            <a:off x="838200" y="1882732"/>
            <a:ext cx="10515600" cy="4294191"/>
          </a:xfrm>
          <a:prstGeom prst="rect">
            <a:avLst/>
          </a:prstGeom>
          <a:noFill/>
          <a:ln>
            <a:noFill/>
          </a:ln>
        </p:spPr>
        <p:txBody>
          <a:bodyPr spcFirstLastPara="1" wrap="square" lIns="91425" tIns="45700" rIns="91425" bIns="45700" anchor="t" anchorCtr="0">
            <a:normAutofit fontScale="70000" lnSpcReduction="20000"/>
          </a:bodyPr>
          <a:lstStyle/>
          <a:p>
            <a:pPr marL="0" indent="0">
              <a:buNone/>
            </a:pPr>
            <a:r>
              <a:rPr lang="sl-SI" sz="3300" dirty="0"/>
              <a:t>Učenec potrebuje prilagojene učne pripomočke na področju komunikacijskih tehnik, pri čemer uporablja </a:t>
            </a:r>
            <a:r>
              <a:rPr lang="sl-SI" sz="3300" dirty="0" err="1"/>
              <a:t>brajico</a:t>
            </a:r>
            <a:r>
              <a:rPr lang="sl-SI" sz="3300" dirty="0"/>
              <a:t>, dodatne didaktične pripomočke za pridobivanje abstraktnih pojmov in fizikalnih veličin ter pripomočke za slepe za orientacijo in vsakdanje življenje. Dela po metodi za slepe; učenje poteka po tipnih in slušnih zaznavnih poteh. </a:t>
            </a:r>
            <a:endParaRPr sz="3300" dirty="0"/>
          </a:p>
          <a:p>
            <a:pPr marL="0" indent="0">
              <a:buNone/>
            </a:pPr>
            <a:r>
              <a:rPr lang="sl-SI" sz="3300" dirty="0"/>
              <a:t>Slepi učenci lahko v svojem izobraževalnem procesu uporabljajo različno podporno opremo, ki jim omogoča uporabo učnega gradiva v digitalni obliki. Slep učenec uporablja računalnik, bralnik zaslona in </a:t>
            </a:r>
            <a:r>
              <a:rPr lang="sl-SI" sz="3300" dirty="0" err="1"/>
              <a:t>brajevo</a:t>
            </a:r>
            <a:r>
              <a:rPr lang="sl-SI" sz="3300" dirty="0"/>
              <a:t> vrstico. Tudi digitalna gradiva je potrebno prilagoditi, da bodo slepim učencem omogočala čim večjo samostojnost ter enostavnejšo uporabo. </a:t>
            </a:r>
            <a:endParaRPr sz="3300" dirty="0"/>
          </a:p>
          <a:p>
            <a:pPr marL="228600" lvl="0" indent="0" algn="l" rtl="0">
              <a:spcBef>
                <a:spcPts val="1000"/>
              </a:spcBef>
              <a:spcAft>
                <a:spcPts val="0"/>
              </a:spcAft>
              <a:buNone/>
            </a:pPr>
            <a:endParaRPr/>
          </a:p>
          <a:p>
            <a:pPr marL="0" lvl="0" indent="0" algn="l" rtl="0">
              <a:lnSpc>
                <a:spcPct val="115000"/>
              </a:lnSpc>
              <a:spcBef>
                <a:spcPts val="0"/>
              </a:spcBef>
              <a:spcAft>
                <a:spcPts val="1200"/>
              </a:spcAft>
              <a:buNone/>
            </a:pPr>
            <a:r>
              <a:rPr lang="sl-SI" sz="1000" dirty="0">
                <a:solidFill>
                  <a:srgbClr val="595959"/>
                </a:solidFill>
                <a:latin typeface="Arial"/>
                <a:ea typeface="Arial"/>
                <a:cs typeface="Arial"/>
                <a:sym typeface="Arial"/>
              </a:rPr>
              <a:t>http://pefprints.pef.uni-lj.si/4820/1/Magistrsko_delo_%C5%A0mitek_%C5%A0pela_KON%C4%8CNA.pdf</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ba71c616ff_0_62"/>
          <p:cNvSpPr txBox="1">
            <a:spLocks noGrp="1"/>
          </p:cNvSpPr>
          <p:nvPr>
            <p:ph type="title"/>
          </p:nvPr>
        </p:nvSpPr>
        <p:spPr>
          <a:xfrm>
            <a:off x="838200" y="78907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2FE80"/>
              </a:buClr>
              <a:buSzPts val="4400"/>
              <a:buFont typeface="Montserrat"/>
              <a:buNone/>
            </a:pPr>
            <a:r>
              <a:rPr lang="sl-SI">
                <a:solidFill>
                  <a:srgbClr val="72FE80"/>
                </a:solidFill>
              </a:rPr>
              <a:t>/</a:t>
            </a:r>
            <a:r>
              <a:rPr lang="sl-SI"/>
              <a:t>Prilagoditve</a:t>
            </a:r>
            <a:endParaRPr/>
          </a:p>
        </p:txBody>
      </p:sp>
      <p:sp>
        <p:nvSpPr>
          <p:cNvPr id="226" name="Google Shape;226;g2ba71c616ff_0_62"/>
          <p:cNvSpPr txBox="1">
            <a:spLocks noGrp="1"/>
          </p:cNvSpPr>
          <p:nvPr>
            <p:ph type="body" idx="1"/>
          </p:nvPr>
        </p:nvSpPr>
        <p:spPr>
          <a:xfrm>
            <a:off x="838200" y="2236123"/>
            <a:ext cx="10515600" cy="3940800"/>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115000"/>
              </a:lnSpc>
              <a:spcBef>
                <a:spcPts val="0"/>
              </a:spcBef>
              <a:spcAft>
                <a:spcPts val="0"/>
              </a:spcAft>
              <a:buClr>
                <a:srgbClr val="595959"/>
              </a:buClr>
              <a:buSzPts val="1800"/>
              <a:buChar char="●"/>
            </a:pPr>
            <a:r>
              <a:rPr lang="sl-SI" sz="1800">
                <a:solidFill>
                  <a:srgbClr val="595959"/>
                </a:solidFill>
                <a:latin typeface="Arial"/>
                <a:ea typeface="Arial"/>
                <a:cs typeface="Arial"/>
                <a:sym typeface="Arial"/>
              </a:rPr>
              <a:t>pokončen format A4; </a:t>
            </a:r>
            <a:endParaRPr sz="180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Char char="●"/>
            </a:pPr>
            <a:r>
              <a:rPr lang="sl-SI" sz="1800">
                <a:solidFill>
                  <a:srgbClr val="595959"/>
                </a:solidFill>
                <a:latin typeface="Arial"/>
                <a:ea typeface="Arial"/>
                <a:cs typeface="Arial"/>
                <a:sym typeface="Arial"/>
              </a:rPr>
              <a:t>povečan razmik med vrsticami od 1 do 1,5 (npr. 1,2); </a:t>
            </a:r>
            <a:endParaRPr sz="180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Char char="●"/>
            </a:pPr>
            <a:r>
              <a:rPr lang="sl-SI" sz="1800">
                <a:solidFill>
                  <a:srgbClr val="595959"/>
                </a:solidFill>
                <a:latin typeface="Arial"/>
                <a:ea typeface="Arial"/>
                <a:cs typeface="Arial"/>
                <a:sym typeface="Arial"/>
              </a:rPr>
              <a:t>uporaba pisave: Arial, Tahoma, Verdana ali Calibri ‒ ne pisava s serifi; </a:t>
            </a:r>
            <a:endParaRPr sz="180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Char char="●"/>
            </a:pPr>
            <a:r>
              <a:rPr lang="sl-SI" sz="1800">
                <a:solidFill>
                  <a:srgbClr val="595959"/>
                </a:solidFill>
                <a:latin typeface="Arial"/>
                <a:ea typeface="Arial"/>
                <a:cs typeface="Arial"/>
                <a:sym typeface="Arial"/>
              </a:rPr>
              <a:t>velikost pisave: 18 pik; </a:t>
            </a:r>
            <a:endParaRPr sz="180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Char char="●"/>
            </a:pPr>
            <a:r>
              <a:rPr lang="sl-SI" sz="1800">
                <a:solidFill>
                  <a:srgbClr val="595959"/>
                </a:solidFill>
                <a:latin typeface="Arial"/>
                <a:ea typeface="Arial"/>
                <a:cs typeface="Arial"/>
                <a:sym typeface="Arial"/>
              </a:rPr>
              <a:t>levo poravnano besedilo, </a:t>
            </a:r>
            <a:endParaRPr sz="180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Char char="●"/>
            </a:pPr>
            <a:r>
              <a:rPr lang="sl-SI" sz="1800">
                <a:solidFill>
                  <a:srgbClr val="595959"/>
                </a:solidFill>
                <a:latin typeface="Arial"/>
                <a:ea typeface="Arial"/>
                <a:cs typeface="Arial"/>
                <a:sym typeface="Arial"/>
              </a:rPr>
              <a:t>preprosto oblikovanje pisave (brez učinkov). </a:t>
            </a:r>
            <a:endParaRPr sz="1800">
              <a:solidFill>
                <a:srgbClr val="595959"/>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sl-SI" sz="1800">
                <a:solidFill>
                  <a:srgbClr val="595959"/>
                </a:solidFill>
                <a:latin typeface="Arial"/>
                <a:ea typeface="Arial"/>
                <a:cs typeface="Arial"/>
                <a:sym typeface="Arial"/>
              </a:rPr>
              <a:t>Poleg osnovnih priporočil je pomembno tudi: </a:t>
            </a:r>
            <a:endParaRPr sz="1800">
              <a:solidFill>
                <a:srgbClr val="595959"/>
              </a:solidFill>
              <a:latin typeface="Arial"/>
              <a:ea typeface="Arial"/>
              <a:cs typeface="Arial"/>
              <a:sym typeface="Arial"/>
            </a:endParaRPr>
          </a:p>
          <a:p>
            <a:pPr marL="457200" lvl="0" indent="-342900" algn="l" rtl="0">
              <a:lnSpc>
                <a:spcPct val="115000"/>
              </a:lnSpc>
              <a:spcBef>
                <a:spcPts val="1200"/>
              </a:spcBef>
              <a:spcAft>
                <a:spcPts val="0"/>
              </a:spcAft>
              <a:buClr>
                <a:srgbClr val="595959"/>
              </a:buClr>
              <a:buSzPts val="1800"/>
              <a:buChar char="●"/>
            </a:pPr>
            <a:r>
              <a:rPr lang="sl-SI" sz="1800">
                <a:solidFill>
                  <a:srgbClr val="595959"/>
                </a:solidFill>
                <a:latin typeface="Arial"/>
                <a:ea typeface="Arial"/>
                <a:cs typeface="Arial"/>
                <a:sym typeface="Arial"/>
              </a:rPr>
              <a:t>da je besedilo vedno ločeno od slik; • da besedilo ne vsebuje daljših odsekov krepkega besedila.</a:t>
            </a:r>
            <a:endParaRPr/>
          </a:p>
          <a:p>
            <a:pPr marL="228600" lvl="0" indent="0" algn="l" rtl="0">
              <a:spcBef>
                <a:spcPts val="1200"/>
              </a:spcBef>
              <a:spcAft>
                <a:spcPts val="0"/>
              </a:spcAft>
              <a:buNone/>
            </a:pPr>
            <a:endParaRPr/>
          </a:p>
          <a:p>
            <a:pPr marL="0" lvl="0" indent="0" algn="l" rtl="0">
              <a:lnSpc>
                <a:spcPct val="115000"/>
              </a:lnSpc>
              <a:spcBef>
                <a:spcPts val="0"/>
              </a:spcBef>
              <a:spcAft>
                <a:spcPts val="1200"/>
              </a:spcAft>
              <a:buNone/>
            </a:pPr>
            <a:r>
              <a:rPr lang="sl-SI" sz="1000">
                <a:solidFill>
                  <a:srgbClr val="595959"/>
                </a:solidFill>
                <a:latin typeface="Arial"/>
                <a:ea typeface="Arial"/>
                <a:cs typeface="Arial"/>
                <a:sym typeface="Arial"/>
              </a:rPr>
              <a:t>Vir: https://center-iris.si/files/2022/03/EQUAL-FINAL-VERSION-IN-SLOVENIAN.pdf</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
          <p:cNvSpPr txBox="1">
            <a:spLocks noGrp="1"/>
          </p:cNvSpPr>
          <p:nvPr>
            <p:ph type="title"/>
          </p:nvPr>
        </p:nvSpPr>
        <p:spPr>
          <a:xfrm>
            <a:off x="838200" y="78907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2FE80"/>
              </a:buClr>
              <a:buSzPts val="4400"/>
              <a:buFont typeface="Montserrat"/>
              <a:buNone/>
            </a:pPr>
            <a:r>
              <a:rPr lang="sl-SI">
                <a:solidFill>
                  <a:srgbClr val="72FE80"/>
                </a:solidFill>
              </a:rPr>
              <a:t>/</a:t>
            </a:r>
            <a:r>
              <a:rPr lang="sl-SI"/>
              <a:t> Ime dokumenta</a:t>
            </a:r>
            <a:endParaRPr/>
          </a:p>
        </p:txBody>
      </p:sp>
      <p:sp>
        <p:nvSpPr>
          <p:cNvPr id="176" name="Google Shape;176;p2"/>
          <p:cNvSpPr txBox="1">
            <a:spLocks noGrp="1"/>
          </p:cNvSpPr>
          <p:nvPr>
            <p:ph type="body" idx="1"/>
          </p:nvPr>
        </p:nvSpPr>
        <p:spPr>
          <a:xfrm>
            <a:off x="1165371" y="4529460"/>
            <a:ext cx="9681594" cy="203132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900"/>
              <a:buFont typeface="Montserrat"/>
              <a:buNone/>
            </a:pPr>
            <a:r>
              <a:rPr lang="sl-SI" sz="900" b="0" i="0" u="none" strike="noStrike" cap="none">
                <a:solidFill>
                  <a:srgbClr val="000000"/>
                </a:solidFill>
                <a:latin typeface="Montserrat"/>
                <a:ea typeface="Montserrat"/>
                <a:cs typeface="Montserrat"/>
                <a:sym typeface="Montserrat"/>
              </a:rPr>
              <a:t>Niti projekt Digitrajni učitelj niti osebe, ki delujejo v njenem imenu, niso odgovorne za uporabo podatkov iz tega dokumenta.</a:t>
            </a:r>
            <a:endParaRPr sz="900" b="0" i="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Montserrat"/>
              <a:buNone/>
            </a:pPr>
            <a:r>
              <a:rPr lang="sl-SI" sz="900" b="1" i="0" u="none" strike="noStrike" cap="none">
                <a:solidFill>
                  <a:srgbClr val="000000"/>
                </a:solidFill>
                <a:latin typeface="Montserrat"/>
                <a:ea typeface="Montserrat"/>
                <a:cs typeface="Montserrat"/>
                <a:sym typeface="Montserrat"/>
              </a:rPr>
              <a:t> </a:t>
            </a:r>
            <a:endParaRPr sz="900" b="0" i="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Montserrat"/>
              <a:buNone/>
            </a:pPr>
            <a:r>
              <a:rPr lang="sl-SI" sz="900" b="0" i="0" u="none" strike="noStrike" cap="none">
                <a:solidFill>
                  <a:srgbClr val="000000"/>
                </a:solidFill>
                <a:latin typeface="Montserrat"/>
                <a:ea typeface="Montserrat"/>
                <a:cs typeface="Montserrat"/>
                <a:sym typeface="Montserrat"/>
              </a:rPr>
              <a:t>Ljubljana: Založba Rokus Klett, 2023</a:t>
            </a:r>
            <a:endParaRPr sz="900" b="0" i="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Montserrat"/>
              <a:buNone/>
            </a:pPr>
            <a:r>
              <a:rPr lang="sl-SI" sz="900" b="1" i="0" u="none" strike="noStrike" cap="none">
                <a:solidFill>
                  <a:srgbClr val="000000"/>
                </a:solidFill>
                <a:latin typeface="Montserrat"/>
                <a:ea typeface="Montserrat"/>
                <a:cs typeface="Montserrat"/>
                <a:sym typeface="Montserrat"/>
              </a:rPr>
              <a:t> </a:t>
            </a:r>
            <a:endParaRPr sz="900" b="0" i="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Montserrat"/>
              <a:buNone/>
            </a:pPr>
            <a:r>
              <a:rPr lang="sl-SI" sz="900" b="0" i="0" u="none" strike="noStrike" cap="none">
                <a:solidFill>
                  <a:srgbClr val="000000"/>
                </a:solidFill>
                <a:latin typeface="Montserrat"/>
                <a:ea typeface="Montserrat"/>
                <a:cs typeface="Montserrat"/>
                <a:sym typeface="Montserrat"/>
              </a:rPr>
              <a:t>© Digitrajni učitelj, 2023</a:t>
            </a:r>
            <a:endParaRPr/>
          </a:p>
          <a:p>
            <a:pPr marL="0" marR="0" lvl="0" indent="0" algn="l" rtl="0">
              <a:lnSpc>
                <a:spcPct val="100000"/>
              </a:lnSpc>
              <a:spcBef>
                <a:spcPts val="0"/>
              </a:spcBef>
              <a:spcAft>
                <a:spcPts val="0"/>
              </a:spcAft>
              <a:buClr>
                <a:schemeClr val="dk1"/>
              </a:buClr>
              <a:buSzPts val="900"/>
              <a:buFont typeface="Montserrat"/>
              <a:buNone/>
            </a:pPr>
            <a:endParaRPr sz="9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900"/>
              <a:buFont typeface="Montserrat"/>
              <a:buNone/>
            </a:pPr>
            <a:endParaRPr sz="900">
              <a:solidFill>
                <a:srgbClr val="000000"/>
              </a:solidFill>
            </a:endParaRPr>
          </a:p>
          <a:p>
            <a:pPr marL="0" marR="0" lvl="0" indent="0" algn="l" rtl="0">
              <a:lnSpc>
                <a:spcPct val="100000"/>
              </a:lnSpc>
              <a:spcBef>
                <a:spcPts val="0"/>
              </a:spcBef>
              <a:spcAft>
                <a:spcPts val="0"/>
              </a:spcAft>
              <a:buClr>
                <a:schemeClr val="dk1"/>
              </a:buClr>
              <a:buSzPts val="900"/>
              <a:buFont typeface="Montserrat"/>
              <a:buNone/>
            </a:pPr>
            <a:endParaRPr sz="900" b="0" i="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Montserrat"/>
              <a:buNone/>
            </a:pPr>
            <a:r>
              <a:rPr lang="sl-SI" sz="900" b="0" i="0" u="none" strike="noStrike" cap="none">
                <a:solidFill>
                  <a:srgbClr val="000000"/>
                </a:solidFill>
                <a:latin typeface="Montserrat"/>
                <a:ea typeface="Montserrat"/>
                <a:cs typeface="Montserrat"/>
                <a:sym typeface="Montserrat"/>
              </a:rPr>
              <a:t> </a:t>
            </a:r>
            <a:endParaRPr sz="900" b="0" i="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Montserrat"/>
              <a:buNone/>
            </a:pPr>
            <a:r>
              <a:rPr lang="sl-SI" sz="900" b="1" i="0" u="none" strike="noStrike" cap="none">
                <a:solidFill>
                  <a:srgbClr val="000000"/>
                </a:solidFill>
                <a:latin typeface="Montserrat"/>
                <a:ea typeface="Montserrat"/>
                <a:cs typeface="Montserrat"/>
                <a:sym typeface="Montserrat"/>
              </a:rPr>
              <a:t> </a:t>
            </a:r>
            <a:endParaRPr sz="900" b="0" i="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Montserrat"/>
              <a:buNone/>
            </a:pPr>
            <a:r>
              <a:rPr lang="sl-SI" sz="900" b="0" i="0" u="none" strike="noStrike" cap="none">
                <a:solidFill>
                  <a:srgbClr val="000000"/>
                </a:solidFill>
                <a:latin typeface="Montserrat"/>
                <a:ea typeface="Montserrat"/>
                <a:cs typeface="Montserrat"/>
                <a:sym typeface="Montserrat"/>
              </a:rPr>
              <a:t>Politika projekta Digitrajni učitelj o ponovni uporabi dokumentov se izvaja na podlagi pogodbe št. C3350-23-928003 o sofinanciranju izvedbe projekta Digitrajni učitelj v okviru Načrta za okrevanje in odpornost med Republiko Slovenijo, Ministrstvom za izobraževanje, znanost in šport in Založbo Rokus Klett z dne 1. junij 2023. Uporabnikom je dovoljeno avtorsko delo in njegove predelave reproducirati, distribuirati, dajati v najem, priobčiti javnosti in predelovati samo pod pogojem, da navedejo avtorja, da ne gre za komercialno uporabo in da tudi oni naprej širijo izvirna dela/ predelave pod istimi pogoji </a:t>
            </a:r>
            <a:r>
              <a:rPr lang="sl-SI" sz="900" b="0" i="0" u="none" strike="noStrike" cap="none">
                <a:solidFill>
                  <a:schemeClr val="dk1"/>
                </a:solidFill>
                <a:latin typeface="Montserrat"/>
                <a:ea typeface="Montserrat"/>
                <a:cs typeface="Montserrat"/>
                <a:sym typeface="Montserrat"/>
              </a:rPr>
              <a:t>(</a:t>
            </a:r>
            <a:r>
              <a:rPr lang="sl-SI" sz="900" b="0" i="0" u="sng" strike="noStrike" cap="none">
                <a:solidFill>
                  <a:schemeClr val="dk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https://creativecommons.org/licenses/by-nc-sa/4.0/</a:t>
            </a:r>
            <a:r>
              <a:rPr lang="sl-SI" sz="900" b="0" i="0" u="none" strike="noStrike" cap="none">
                <a:solidFill>
                  <a:schemeClr val="dk1"/>
                </a:solidFill>
                <a:latin typeface="Montserrat"/>
                <a:ea typeface="Montserrat"/>
                <a:cs typeface="Montserrat"/>
                <a:sym typeface="Montserrat"/>
              </a:rPr>
              <a:t>). Končni prejemnik je sam odgovoren za </a:t>
            </a:r>
            <a:r>
              <a:rPr lang="sl-SI" sz="900" b="0" i="0" u="none" strike="noStrike" cap="none">
                <a:solidFill>
                  <a:srgbClr val="000000"/>
                </a:solidFill>
                <a:latin typeface="Montserrat"/>
                <a:ea typeface="Montserrat"/>
                <a:cs typeface="Montserrat"/>
                <a:sym typeface="Montserrat"/>
              </a:rPr>
              <a:t>morebitne kršitve avtorskih pravic drugih, ki bi nastale v zvezi z izvajanjem projekta po tej pogodbi.</a:t>
            </a:r>
            <a:endParaRPr sz="900" b="0" i="0" u="none" strike="noStrike" cap="none">
              <a:solidFill>
                <a:schemeClr val="dk1"/>
              </a:solidFill>
              <a:latin typeface="Arial"/>
              <a:ea typeface="Arial"/>
              <a:cs typeface="Arial"/>
              <a:sym typeface="Arial"/>
            </a:endParaRPr>
          </a:p>
        </p:txBody>
      </p:sp>
      <p:pic>
        <p:nvPicPr>
          <p:cNvPr id="177" name="Google Shape;177;p2" descr="Licenca CC BY-NC-SA ikona"/>
          <p:cNvPicPr preferRelativeResize="0"/>
          <p:nvPr/>
        </p:nvPicPr>
        <p:blipFill rotWithShape="1">
          <a:blip r:embed="rId4">
            <a:alphaModFix/>
          </a:blip>
          <a:srcRect/>
          <a:stretch/>
        </p:blipFill>
        <p:spPr>
          <a:xfrm>
            <a:off x="1245196" y="5393417"/>
            <a:ext cx="1103721" cy="359657"/>
          </a:xfrm>
          <a:prstGeom prst="rect">
            <a:avLst/>
          </a:prstGeom>
          <a:noFill/>
          <a:ln>
            <a:noFill/>
          </a:ln>
        </p:spPr>
      </p:pic>
      <p:graphicFrame>
        <p:nvGraphicFramePr>
          <p:cNvPr id="178" name="Google Shape;178;p2"/>
          <p:cNvGraphicFramePr/>
          <p:nvPr/>
        </p:nvGraphicFramePr>
        <p:xfrm>
          <a:off x="1245196" y="2003478"/>
          <a:ext cx="6728650" cy="2421150"/>
        </p:xfrm>
        <a:graphic>
          <a:graphicData uri="http://schemas.openxmlformats.org/drawingml/2006/table">
            <a:tbl>
              <a:tblPr firstRow="1" bandRow="1">
                <a:noFill/>
                <a:tableStyleId>{89198642-8708-4517-AF49-E4FB213FAF51}</a:tableStyleId>
              </a:tblPr>
              <a:tblGrid>
                <a:gridCol w="3364325">
                  <a:extLst>
                    <a:ext uri="{9D8B030D-6E8A-4147-A177-3AD203B41FA5}">
                      <a16:colId xmlns:a16="http://schemas.microsoft.com/office/drawing/2014/main" val="20000"/>
                    </a:ext>
                  </a:extLst>
                </a:gridCol>
                <a:gridCol w="3364325">
                  <a:extLst>
                    <a:ext uri="{9D8B030D-6E8A-4147-A177-3AD203B41FA5}">
                      <a16:colId xmlns:a16="http://schemas.microsoft.com/office/drawing/2014/main" val="20001"/>
                    </a:ext>
                  </a:extLst>
                </a:gridCol>
              </a:tblGrid>
              <a:tr h="216000">
                <a:tc>
                  <a:txBody>
                    <a:bodyPr/>
                    <a:lstStyle/>
                    <a:p>
                      <a:pPr marL="0" marR="0" lvl="0" indent="0" algn="l" rtl="0">
                        <a:spcBef>
                          <a:spcPts val="0"/>
                        </a:spcBef>
                        <a:spcAft>
                          <a:spcPts val="0"/>
                        </a:spcAft>
                        <a:buNone/>
                      </a:pPr>
                      <a:r>
                        <a:rPr lang="sl-SI" sz="1000" b="0" u="none" strike="noStrike" cap="none"/>
                        <a:t>Številka dokumenta</a:t>
                      </a:r>
                      <a:endParaRPr sz="1000" b="0" u="none" strike="noStrike" cap="none"/>
                    </a:p>
                  </a:txBody>
                  <a:tcPr marL="91450" marR="91450" marT="45725" marB="45725" anchor="ctr">
                    <a:solidFill>
                      <a:schemeClr val="lt2"/>
                    </a:solidFill>
                  </a:tcPr>
                </a:tc>
                <a:tc>
                  <a:txBody>
                    <a:bodyPr/>
                    <a:lstStyle/>
                    <a:p>
                      <a:pPr marL="0" marR="0" lvl="0" indent="0" algn="l" rtl="0">
                        <a:spcBef>
                          <a:spcPts val="0"/>
                        </a:spcBef>
                        <a:spcAft>
                          <a:spcPts val="0"/>
                        </a:spcAft>
                        <a:buNone/>
                      </a:pPr>
                      <a:endParaRPr sz="1000" b="0" u="none" strike="noStrike" cap="none"/>
                    </a:p>
                  </a:txBody>
                  <a:tcPr marL="91450" marR="91450" marT="45725" marB="45725" anchor="ctr"/>
                </a:tc>
                <a:extLst>
                  <a:ext uri="{0D108BD9-81ED-4DB2-BD59-A6C34878D82A}">
                    <a16:rowId xmlns:a16="http://schemas.microsoft.com/office/drawing/2014/main" val="10000"/>
                  </a:ext>
                </a:extLst>
              </a:tr>
              <a:tr h="216000">
                <a:tc>
                  <a:txBody>
                    <a:bodyPr/>
                    <a:lstStyle/>
                    <a:p>
                      <a:pPr marL="0" marR="0" lvl="0" indent="0" algn="l" rtl="0">
                        <a:spcBef>
                          <a:spcPts val="0"/>
                        </a:spcBef>
                        <a:spcAft>
                          <a:spcPts val="0"/>
                        </a:spcAft>
                        <a:buNone/>
                      </a:pPr>
                      <a:r>
                        <a:rPr lang="sl-SI" sz="1000" b="0" u="none" strike="noStrike" cap="none"/>
                        <a:t>Avtorji</a:t>
                      </a:r>
                      <a:endParaRPr sz="1000" b="0" u="none" strike="noStrike" cap="none"/>
                    </a:p>
                  </a:txBody>
                  <a:tcPr marL="91450" marR="91450" marT="45725" marB="45725" anchor="ctr">
                    <a:solidFill>
                      <a:schemeClr val="lt2"/>
                    </a:solidFill>
                  </a:tcPr>
                </a:tc>
                <a:tc>
                  <a:txBody>
                    <a:bodyPr/>
                    <a:lstStyle/>
                    <a:p>
                      <a:pPr marL="0" marR="0" lvl="0" indent="0" algn="l" rtl="0">
                        <a:spcBef>
                          <a:spcPts val="0"/>
                        </a:spcBef>
                        <a:spcAft>
                          <a:spcPts val="0"/>
                        </a:spcAft>
                        <a:buNone/>
                      </a:pPr>
                      <a:r>
                        <a:rPr lang="sl-SI" sz="1000" b="0" u="none" strike="noStrike" cap="none"/>
                        <a:t>Gregor Skumavc, Grega Zorman, Martina Kolar, Maja Kržišnik</a:t>
                      </a:r>
                      <a:endParaRPr sz="1000" b="0" u="none" strike="noStrike" cap="none"/>
                    </a:p>
                  </a:txBody>
                  <a:tcPr marL="91450" marR="91450" marT="45725" marB="45725" anchor="ctr"/>
                </a:tc>
                <a:extLst>
                  <a:ext uri="{0D108BD9-81ED-4DB2-BD59-A6C34878D82A}">
                    <a16:rowId xmlns:a16="http://schemas.microsoft.com/office/drawing/2014/main" val="10001"/>
                  </a:ext>
                </a:extLst>
              </a:tr>
              <a:tr h="216000">
                <a:tc>
                  <a:txBody>
                    <a:bodyPr/>
                    <a:lstStyle/>
                    <a:p>
                      <a:pPr marL="0" marR="0" lvl="0" indent="0" algn="l" rtl="0">
                        <a:spcBef>
                          <a:spcPts val="0"/>
                        </a:spcBef>
                        <a:spcAft>
                          <a:spcPts val="0"/>
                        </a:spcAft>
                        <a:buNone/>
                      </a:pPr>
                      <a:r>
                        <a:rPr lang="sl-SI" sz="1000" b="0" u="none" strike="noStrike" cap="none"/>
                        <a:t>Aktivnost projekta Digitrajni učitelj</a:t>
                      </a:r>
                      <a:endParaRPr sz="1000" b="0" u="none" strike="noStrike" cap="none"/>
                    </a:p>
                  </a:txBody>
                  <a:tcPr marL="91450" marR="91450" marT="45725" marB="45725" anchor="ctr">
                    <a:solidFill>
                      <a:schemeClr val="lt2"/>
                    </a:solidFill>
                  </a:tcPr>
                </a:tc>
                <a:tc>
                  <a:txBody>
                    <a:bodyPr/>
                    <a:lstStyle/>
                    <a:p>
                      <a:pPr marL="0" marR="0" lvl="0" indent="0" algn="l" rtl="0">
                        <a:spcBef>
                          <a:spcPts val="0"/>
                        </a:spcBef>
                        <a:spcAft>
                          <a:spcPts val="0"/>
                        </a:spcAft>
                        <a:buNone/>
                      </a:pPr>
                      <a:endParaRPr sz="1000" b="0" u="none" strike="noStrike" cap="none"/>
                    </a:p>
                  </a:txBody>
                  <a:tcPr marL="91450" marR="91450" marT="45725" marB="45725" anchor="ctr"/>
                </a:tc>
                <a:extLst>
                  <a:ext uri="{0D108BD9-81ED-4DB2-BD59-A6C34878D82A}">
                    <a16:rowId xmlns:a16="http://schemas.microsoft.com/office/drawing/2014/main" val="10002"/>
                  </a:ext>
                </a:extLst>
              </a:tr>
              <a:tr h="216000">
                <a:tc>
                  <a:txBody>
                    <a:bodyPr/>
                    <a:lstStyle/>
                    <a:p>
                      <a:pPr marL="0" marR="0" lvl="0" indent="0" algn="l" rtl="0">
                        <a:spcBef>
                          <a:spcPts val="0"/>
                        </a:spcBef>
                        <a:spcAft>
                          <a:spcPts val="0"/>
                        </a:spcAft>
                        <a:buNone/>
                      </a:pPr>
                      <a:r>
                        <a:rPr lang="sl-SI" sz="1000" b="0" u="none" strike="noStrike" cap="none">
                          <a:latin typeface="Montserrat"/>
                          <a:ea typeface="Montserrat"/>
                          <a:cs typeface="Montserrat"/>
                          <a:sym typeface="Montserrat"/>
                        </a:rPr>
                        <a:t>Konzorcijski partner odgovoren za aktivnost</a:t>
                      </a:r>
                      <a:endParaRPr sz="1000" b="0" u="none" strike="noStrike" cap="none">
                        <a:latin typeface="Montserrat"/>
                        <a:ea typeface="Montserrat"/>
                        <a:cs typeface="Montserrat"/>
                        <a:sym typeface="Montserrat"/>
                      </a:endParaRPr>
                    </a:p>
                  </a:txBody>
                  <a:tcPr marL="68575" marR="68575" marT="0" marB="0" anchor="ctr">
                    <a:solidFill>
                      <a:schemeClr val="lt2"/>
                    </a:solidFill>
                  </a:tcPr>
                </a:tc>
                <a:tc>
                  <a:txBody>
                    <a:bodyPr/>
                    <a:lstStyle/>
                    <a:p>
                      <a:pPr marL="0" marR="0" lvl="0" indent="0" algn="l" rtl="0">
                        <a:spcBef>
                          <a:spcPts val="0"/>
                        </a:spcBef>
                        <a:spcAft>
                          <a:spcPts val="0"/>
                        </a:spcAft>
                        <a:buNone/>
                      </a:pPr>
                      <a:r>
                        <a:rPr lang="sl-SI" sz="1000" b="0" u="none" strike="noStrike" cap="none">
                          <a:latin typeface="Montserrat"/>
                          <a:ea typeface="Montserrat"/>
                          <a:cs typeface="Montserrat"/>
                          <a:sym typeface="Montserrat"/>
                        </a:rPr>
                        <a:t>Ime konzorcijskega partnerja</a:t>
                      </a:r>
                      <a:endParaRPr sz="1000" b="0" u="none" strike="noStrike" cap="none">
                        <a:latin typeface="Montserrat"/>
                        <a:ea typeface="Montserrat"/>
                        <a:cs typeface="Montserrat"/>
                        <a:sym typeface="Montserrat"/>
                      </a:endParaRPr>
                    </a:p>
                  </a:txBody>
                  <a:tcPr marL="68575" marR="68575" marT="0" marB="0" anchor="ctr"/>
                </a:tc>
                <a:extLst>
                  <a:ext uri="{0D108BD9-81ED-4DB2-BD59-A6C34878D82A}">
                    <a16:rowId xmlns:a16="http://schemas.microsoft.com/office/drawing/2014/main" val="10003"/>
                  </a:ext>
                </a:extLst>
              </a:tr>
              <a:tr h="216000">
                <a:tc>
                  <a:txBody>
                    <a:bodyPr/>
                    <a:lstStyle/>
                    <a:p>
                      <a:pPr marL="0" marR="0" lvl="0" indent="0" algn="l" rtl="0">
                        <a:spcBef>
                          <a:spcPts val="0"/>
                        </a:spcBef>
                        <a:spcAft>
                          <a:spcPts val="0"/>
                        </a:spcAft>
                        <a:buNone/>
                      </a:pPr>
                      <a:r>
                        <a:rPr lang="sl-SI" sz="1000" b="0" u="none" strike="noStrike" cap="none">
                          <a:latin typeface="Montserrat"/>
                          <a:ea typeface="Montserrat"/>
                          <a:cs typeface="Montserrat"/>
                          <a:sym typeface="Montserrat"/>
                        </a:rPr>
                        <a:t>Vrsta dokumenta</a:t>
                      </a:r>
                      <a:endParaRPr sz="1000" b="0" u="none" strike="noStrike" cap="none">
                        <a:latin typeface="Montserrat"/>
                        <a:ea typeface="Montserrat"/>
                        <a:cs typeface="Montserrat"/>
                        <a:sym typeface="Montserrat"/>
                      </a:endParaRPr>
                    </a:p>
                  </a:txBody>
                  <a:tcPr marL="68575" marR="68575" marT="0" marB="0" anchor="ctr">
                    <a:solidFill>
                      <a:schemeClr val="lt2"/>
                    </a:solidFill>
                  </a:tcPr>
                </a:tc>
                <a:tc>
                  <a:txBody>
                    <a:bodyPr/>
                    <a:lstStyle/>
                    <a:p>
                      <a:pPr marL="0" marR="0" lvl="0" indent="0" algn="l" rtl="0">
                        <a:spcBef>
                          <a:spcPts val="0"/>
                        </a:spcBef>
                        <a:spcAft>
                          <a:spcPts val="0"/>
                        </a:spcAft>
                        <a:buNone/>
                      </a:pPr>
                      <a:r>
                        <a:rPr lang="sl-SI" sz="1000" b="0" u="none" strike="noStrike" cap="none">
                          <a:latin typeface="Montserrat"/>
                          <a:ea typeface="Montserrat"/>
                          <a:cs typeface="Montserrat"/>
                          <a:sym typeface="Montserrat"/>
                        </a:rPr>
                        <a:t>Tekstovno besedilo</a:t>
                      </a:r>
                      <a:endParaRPr sz="1000" b="0" u="none" strike="noStrike" cap="none">
                        <a:latin typeface="Montserrat"/>
                        <a:ea typeface="Montserrat"/>
                        <a:cs typeface="Montserrat"/>
                        <a:sym typeface="Montserrat"/>
                      </a:endParaRPr>
                    </a:p>
                  </a:txBody>
                  <a:tcPr marL="68575" marR="68575" marT="0" marB="0" anchor="ctr"/>
                </a:tc>
                <a:extLst>
                  <a:ext uri="{0D108BD9-81ED-4DB2-BD59-A6C34878D82A}">
                    <a16:rowId xmlns:a16="http://schemas.microsoft.com/office/drawing/2014/main" val="10004"/>
                  </a:ext>
                </a:extLst>
              </a:tr>
              <a:tr h="216000">
                <a:tc>
                  <a:txBody>
                    <a:bodyPr/>
                    <a:lstStyle/>
                    <a:p>
                      <a:pPr marL="0" marR="0" lvl="0" indent="0" algn="l" rtl="0">
                        <a:spcBef>
                          <a:spcPts val="0"/>
                        </a:spcBef>
                        <a:spcAft>
                          <a:spcPts val="0"/>
                        </a:spcAft>
                        <a:buNone/>
                      </a:pPr>
                      <a:r>
                        <a:rPr lang="sl-SI" sz="1000" b="0" u="none" strike="noStrike" cap="none">
                          <a:latin typeface="Montserrat"/>
                          <a:ea typeface="Montserrat"/>
                          <a:cs typeface="Montserrat"/>
                          <a:sym typeface="Montserrat"/>
                        </a:rPr>
                        <a:t>Jezik dokumenta</a:t>
                      </a:r>
                      <a:endParaRPr sz="1000" b="0" u="none" strike="noStrike" cap="none">
                        <a:latin typeface="Montserrat"/>
                        <a:ea typeface="Montserrat"/>
                        <a:cs typeface="Montserrat"/>
                        <a:sym typeface="Montserrat"/>
                      </a:endParaRPr>
                    </a:p>
                  </a:txBody>
                  <a:tcPr marL="68575" marR="68575" marT="0" marB="0" anchor="ctr">
                    <a:solidFill>
                      <a:schemeClr val="lt2"/>
                    </a:solidFill>
                  </a:tcPr>
                </a:tc>
                <a:tc>
                  <a:txBody>
                    <a:bodyPr/>
                    <a:lstStyle/>
                    <a:p>
                      <a:pPr marL="0" marR="0" lvl="0" indent="0" algn="l" rtl="0">
                        <a:spcBef>
                          <a:spcPts val="0"/>
                        </a:spcBef>
                        <a:spcAft>
                          <a:spcPts val="0"/>
                        </a:spcAft>
                        <a:buNone/>
                      </a:pPr>
                      <a:r>
                        <a:rPr lang="sl-SI" sz="1000" b="0" u="none" strike="noStrike" cap="none">
                          <a:latin typeface="Montserrat"/>
                          <a:ea typeface="Montserrat"/>
                          <a:cs typeface="Montserrat"/>
                          <a:sym typeface="Montserrat"/>
                        </a:rPr>
                        <a:t>Slovenščina</a:t>
                      </a:r>
                      <a:endParaRPr sz="1000" b="0" u="none" strike="noStrike" cap="none">
                        <a:latin typeface="Montserrat"/>
                        <a:ea typeface="Montserrat"/>
                        <a:cs typeface="Montserrat"/>
                        <a:sym typeface="Montserrat"/>
                      </a:endParaRPr>
                    </a:p>
                  </a:txBody>
                  <a:tcPr marL="68575" marR="68575" marT="0" marB="0" anchor="ctr"/>
                </a:tc>
                <a:extLst>
                  <a:ext uri="{0D108BD9-81ED-4DB2-BD59-A6C34878D82A}">
                    <a16:rowId xmlns:a16="http://schemas.microsoft.com/office/drawing/2014/main" val="10005"/>
                  </a:ext>
                </a:extLst>
              </a:tr>
              <a:tr h="216000">
                <a:tc>
                  <a:txBody>
                    <a:bodyPr/>
                    <a:lstStyle/>
                    <a:p>
                      <a:pPr marL="0" marR="0" lvl="0" indent="0" algn="l" rtl="0">
                        <a:spcBef>
                          <a:spcPts val="0"/>
                        </a:spcBef>
                        <a:spcAft>
                          <a:spcPts val="0"/>
                        </a:spcAft>
                        <a:buNone/>
                      </a:pPr>
                      <a:r>
                        <a:rPr lang="sl-SI" sz="1000" b="0" u="none" strike="noStrike" cap="none">
                          <a:latin typeface="Montserrat"/>
                          <a:ea typeface="Montserrat"/>
                          <a:cs typeface="Montserrat"/>
                          <a:sym typeface="Montserrat"/>
                        </a:rPr>
                        <a:t>Datum dokumenta</a:t>
                      </a:r>
                      <a:endParaRPr sz="1000" b="0" u="none" strike="noStrike" cap="none">
                        <a:latin typeface="Montserrat"/>
                        <a:ea typeface="Montserrat"/>
                        <a:cs typeface="Montserrat"/>
                        <a:sym typeface="Montserrat"/>
                      </a:endParaRPr>
                    </a:p>
                  </a:txBody>
                  <a:tcPr marL="68575" marR="68575" marT="0" marB="0" anchor="ctr">
                    <a:solidFill>
                      <a:schemeClr val="lt2"/>
                    </a:solidFill>
                  </a:tcPr>
                </a:tc>
                <a:tc>
                  <a:txBody>
                    <a:bodyPr/>
                    <a:lstStyle/>
                    <a:p>
                      <a:pPr marL="0" marR="0" lvl="0" indent="0" algn="l" rtl="0">
                        <a:spcBef>
                          <a:spcPts val="0"/>
                        </a:spcBef>
                        <a:spcAft>
                          <a:spcPts val="0"/>
                        </a:spcAft>
                        <a:buNone/>
                      </a:pPr>
                      <a:r>
                        <a:rPr lang="sl-SI" sz="1000" b="0" u="none" strike="noStrike" cap="none">
                          <a:latin typeface="Montserrat"/>
                          <a:ea typeface="Montserrat"/>
                          <a:cs typeface="Montserrat"/>
                          <a:sym typeface="Montserrat"/>
                        </a:rPr>
                        <a:t>DD. MM. LLLL</a:t>
                      </a:r>
                      <a:endParaRPr sz="1000" b="0" u="none" strike="noStrike" cap="none">
                        <a:latin typeface="Montserrat"/>
                        <a:ea typeface="Montserrat"/>
                        <a:cs typeface="Montserrat"/>
                        <a:sym typeface="Montserrat"/>
                      </a:endParaRPr>
                    </a:p>
                  </a:txBody>
                  <a:tcPr marL="68575" marR="68575" marT="0" marB="0" anchor="ctr"/>
                </a:tc>
                <a:extLst>
                  <a:ext uri="{0D108BD9-81ED-4DB2-BD59-A6C34878D82A}">
                    <a16:rowId xmlns:a16="http://schemas.microsoft.com/office/drawing/2014/main" val="10006"/>
                  </a:ext>
                </a:extLst>
              </a:tr>
              <a:tr h="216000">
                <a:tc>
                  <a:txBody>
                    <a:bodyPr/>
                    <a:lstStyle/>
                    <a:p>
                      <a:pPr marL="0" marR="0" lvl="0" indent="0" algn="l" rtl="0">
                        <a:spcBef>
                          <a:spcPts val="0"/>
                        </a:spcBef>
                        <a:spcAft>
                          <a:spcPts val="0"/>
                        </a:spcAft>
                        <a:buNone/>
                      </a:pPr>
                      <a:r>
                        <a:rPr lang="sl-SI" sz="1000" b="0" u="none" strike="noStrike" cap="none">
                          <a:latin typeface="Montserrat"/>
                          <a:ea typeface="Montserrat"/>
                          <a:cs typeface="Montserrat"/>
                          <a:sym typeface="Montserrat"/>
                        </a:rPr>
                        <a:t>Verzija dokumenta</a:t>
                      </a:r>
                      <a:endParaRPr sz="1000" b="0" u="none" strike="noStrike" cap="none">
                        <a:latin typeface="Montserrat"/>
                        <a:ea typeface="Montserrat"/>
                        <a:cs typeface="Montserrat"/>
                        <a:sym typeface="Montserrat"/>
                      </a:endParaRPr>
                    </a:p>
                  </a:txBody>
                  <a:tcPr marL="68575" marR="68575" marT="0" marB="0" anchor="ctr">
                    <a:solidFill>
                      <a:schemeClr val="lt2"/>
                    </a:solidFill>
                  </a:tcPr>
                </a:tc>
                <a:tc>
                  <a:txBody>
                    <a:bodyPr/>
                    <a:lstStyle/>
                    <a:p>
                      <a:pPr marL="0" marR="0" lvl="0" indent="0" algn="l" rtl="0">
                        <a:spcBef>
                          <a:spcPts val="0"/>
                        </a:spcBef>
                        <a:spcAft>
                          <a:spcPts val="0"/>
                        </a:spcAft>
                        <a:buNone/>
                      </a:pPr>
                      <a:r>
                        <a:rPr lang="sl-SI" sz="1000" b="0" u="none" strike="noStrike" cap="none">
                          <a:latin typeface="Montserrat"/>
                          <a:ea typeface="Montserrat"/>
                          <a:cs typeface="Montserrat"/>
                          <a:sym typeface="Montserrat"/>
                        </a:rPr>
                        <a:t>V.1</a:t>
                      </a:r>
                      <a:endParaRPr sz="1000" b="0" u="none" strike="noStrike" cap="none">
                        <a:latin typeface="Montserrat"/>
                        <a:ea typeface="Montserrat"/>
                        <a:cs typeface="Montserrat"/>
                        <a:sym typeface="Montserrat"/>
                      </a:endParaRPr>
                    </a:p>
                  </a:txBody>
                  <a:tcPr marL="68575" marR="68575" marT="0" marB="0" anchor="ctr"/>
                </a:tc>
                <a:extLst>
                  <a:ext uri="{0D108BD9-81ED-4DB2-BD59-A6C34878D82A}">
                    <a16:rowId xmlns:a16="http://schemas.microsoft.com/office/drawing/2014/main" val="10007"/>
                  </a:ext>
                </a:extLst>
              </a:tr>
              <a:tr h="216000">
                <a:tc>
                  <a:txBody>
                    <a:bodyPr/>
                    <a:lstStyle/>
                    <a:p>
                      <a:pPr marL="0" marR="0" lvl="0" indent="0" algn="l" rtl="0">
                        <a:spcBef>
                          <a:spcPts val="0"/>
                        </a:spcBef>
                        <a:spcAft>
                          <a:spcPts val="0"/>
                        </a:spcAft>
                        <a:buNone/>
                      </a:pPr>
                      <a:r>
                        <a:rPr lang="sl-SI" sz="1000" b="0" u="none" strike="noStrike" cap="none">
                          <a:latin typeface="Montserrat"/>
                          <a:ea typeface="Montserrat"/>
                          <a:cs typeface="Montserrat"/>
                          <a:sym typeface="Montserrat"/>
                        </a:rPr>
                        <a:t>Pretekle verzije dokumenta</a:t>
                      </a:r>
                      <a:endParaRPr sz="1000" b="0" u="none" strike="noStrike" cap="none">
                        <a:latin typeface="Montserrat"/>
                        <a:ea typeface="Montserrat"/>
                        <a:cs typeface="Montserrat"/>
                        <a:sym typeface="Montserrat"/>
                      </a:endParaRPr>
                    </a:p>
                  </a:txBody>
                  <a:tcPr marL="68575" marR="68575" marT="0" marB="0" anchor="ctr">
                    <a:solidFill>
                      <a:schemeClr val="lt2"/>
                    </a:solidFill>
                  </a:tcPr>
                </a:tc>
                <a:tc>
                  <a:txBody>
                    <a:bodyPr/>
                    <a:lstStyle/>
                    <a:p>
                      <a:pPr marL="0" marR="0" lvl="0" indent="0" algn="l" rtl="0">
                        <a:spcBef>
                          <a:spcPts val="0"/>
                        </a:spcBef>
                        <a:spcAft>
                          <a:spcPts val="0"/>
                        </a:spcAft>
                        <a:buNone/>
                      </a:pPr>
                      <a:r>
                        <a:rPr lang="sl-SI" sz="1000" b="0" u="none" strike="noStrike" cap="none">
                          <a:latin typeface="Montserrat"/>
                          <a:ea typeface="Montserrat"/>
                          <a:cs typeface="Montserrat"/>
                          <a:sym typeface="Montserrat"/>
                        </a:rPr>
                        <a:t>Št. pretekle verzije, datum</a:t>
                      </a:r>
                      <a:endParaRPr sz="1000" b="0" u="none" strike="noStrike" cap="none">
                        <a:latin typeface="Montserrat"/>
                        <a:ea typeface="Montserrat"/>
                        <a:cs typeface="Montserrat"/>
                        <a:sym typeface="Montserrat"/>
                      </a:endParaRPr>
                    </a:p>
                    <a:p>
                      <a:pPr marL="0" marR="0" lvl="0" indent="0" algn="l" rtl="0">
                        <a:spcBef>
                          <a:spcPts val="0"/>
                        </a:spcBef>
                        <a:spcAft>
                          <a:spcPts val="0"/>
                        </a:spcAft>
                        <a:buNone/>
                      </a:pPr>
                      <a:r>
                        <a:rPr lang="sl-SI" sz="1000" b="0" u="none" strike="noStrike" cap="none">
                          <a:latin typeface="Montserrat"/>
                          <a:ea typeface="Montserrat"/>
                          <a:cs typeface="Montserrat"/>
                          <a:sym typeface="Montserrat"/>
                        </a:rPr>
                        <a:t>Št. pretekle verzije, datum</a:t>
                      </a:r>
                      <a:endParaRPr sz="1000" b="0" u="none" strike="noStrike" cap="none">
                        <a:latin typeface="Montserrat"/>
                        <a:ea typeface="Montserrat"/>
                        <a:cs typeface="Montserrat"/>
                        <a:sym typeface="Montserrat"/>
                      </a:endParaRPr>
                    </a:p>
                    <a:p>
                      <a:pPr marL="0" marR="0" lvl="0" indent="0" algn="l" rtl="0">
                        <a:spcBef>
                          <a:spcPts val="0"/>
                        </a:spcBef>
                        <a:spcAft>
                          <a:spcPts val="0"/>
                        </a:spcAft>
                        <a:buNone/>
                      </a:pPr>
                      <a:r>
                        <a:rPr lang="sl-SI" sz="1000" b="0" u="none" strike="noStrike" cap="none">
                          <a:latin typeface="Montserrat"/>
                          <a:ea typeface="Montserrat"/>
                          <a:cs typeface="Montserrat"/>
                          <a:sym typeface="Montserrat"/>
                        </a:rPr>
                        <a:t>Št. pretekle verzije, datum</a:t>
                      </a:r>
                      <a:endParaRPr sz="1000" b="0" u="none" strike="noStrike" cap="none">
                        <a:latin typeface="Montserrat"/>
                        <a:ea typeface="Montserrat"/>
                        <a:cs typeface="Montserrat"/>
                        <a:sym typeface="Montserrat"/>
                      </a:endParaRPr>
                    </a:p>
                  </a:txBody>
                  <a:tcPr marL="68575" marR="68575" marT="0" marB="0"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8"/>
          <p:cNvSpPr txBox="1">
            <a:spLocks noGrp="1"/>
          </p:cNvSpPr>
          <p:nvPr>
            <p:ph type="title"/>
          </p:nvPr>
        </p:nvSpPr>
        <p:spPr>
          <a:xfrm>
            <a:off x="838200" y="78907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2FE80"/>
              </a:buClr>
              <a:buSzPts val="4400"/>
              <a:buFont typeface="Montserrat"/>
              <a:buNone/>
            </a:pPr>
            <a:r>
              <a:rPr lang="sl-SI">
                <a:solidFill>
                  <a:srgbClr val="72FE80"/>
                </a:solidFill>
              </a:rPr>
              <a:t>/ </a:t>
            </a:r>
            <a:r>
              <a:rPr lang="sl-SI"/>
              <a:t>Gluhi in naglušni</a:t>
            </a:r>
            <a:endParaRPr/>
          </a:p>
        </p:txBody>
      </p:sp>
      <p:sp>
        <p:nvSpPr>
          <p:cNvPr id="232" name="Google Shape;232;p8"/>
          <p:cNvSpPr txBox="1">
            <a:spLocks noGrp="1"/>
          </p:cNvSpPr>
          <p:nvPr>
            <p:ph type="body" idx="1"/>
          </p:nvPr>
        </p:nvSpPr>
        <p:spPr>
          <a:xfrm>
            <a:off x="838200" y="2236123"/>
            <a:ext cx="10515600" cy="3940839"/>
          </a:xfrm>
          <a:prstGeom prst="rect">
            <a:avLst/>
          </a:prstGeom>
          <a:noFill/>
          <a:ln>
            <a:noFill/>
          </a:ln>
        </p:spPr>
        <p:txBody>
          <a:bodyPr spcFirstLastPara="1" wrap="square" lIns="91425" tIns="45700" rIns="91425" bIns="45700" anchor="t" anchorCtr="0">
            <a:normAutofit fontScale="55000" lnSpcReduction="20000"/>
          </a:bodyPr>
          <a:lstStyle/>
          <a:p>
            <a:pPr marL="228600" indent="0">
              <a:lnSpc>
                <a:spcPct val="170000"/>
              </a:lnSpc>
              <a:buNone/>
            </a:pPr>
            <a:r>
              <a:rPr lang="en-US" err="1">
                <a:latin typeface="Arial"/>
              </a:rPr>
              <a:t>Opredelitev</a:t>
            </a:r>
            <a:r>
              <a:rPr lang="en-US" dirty="0">
                <a:latin typeface="Arial"/>
              </a:rPr>
              <a:t> </a:t>
            </a:r>
            <a:r>
              <a:rPr lang="en-US" err="1">
                <a:latin typeface="Arial"/>
              </a:rPr>
              <a:t>Naglušni</a:t>
            </a:r>
            <a:r>
              <a:rPr lang="en-US" dirty="0">
                <a:latin typeface="Arial"/>
              </a:rPr>
              <a:t> </a:t>
            </a:r>
            <a:r>
              <a:rPr lang="en-US" err="1">
                <a:latin typeface="Arial"/>
              </a:rPr>
              <a:t>otrok</a:t>
            </a:r>
            <a:r>
              <a:rPr lang="en-US" dirty="0">
                <a:latin typeface="Arial"/>
              </a:rPr>
              <a:t> </a:t>
            </a:r>
            <a:r>
              <a:rPr lang="en-US" err="1">
                <a:latin typeface="Arial"/>
              </a:rPr>
              <a:t>ima</a:t>
            </a:r>
            <a:r>
              <a:rPr lang="en-US" dirty="0">
                <a:latin typeface="Arial"/>
              </a:rPr>
              <a:t> </a:t>
            </a:r>
            <a:r>
              <a:rPr lang="en-US" err="1">
                <a:latin typeface="Arial"/>
              </a:rPr>
              <a:t>povprečno</a:t>
            </a:r>
            <a:r>
              <a:rPr lang="en-US" dirty="0">
                <a:latin typeface="Arial"/>
              </a:rPr>
              <a:t> </a:t>
            </a:r>
            <a:r>
              <a:rPr lang="en-US" err="1">
                <a:latin typeface="Arial"/>
              </a:rPr>
              <a:t>izgubo</a:t>
            </a:r>
            <a:r>
              <a:rPr lang="en-US" dirty="0">
                <a:latin typeface="Arial"/>
              </a:rPr>
              <a:t> </a:t>
            </a:r>
            <a:r>
              <a:rPr lang="en-US" err="1">
                <a:latin typeface="Arial"/>
              </a:rPr>
              <a:t>sluha</a:t>
            </a:r>
            <a:r>
              <a:rPr lang="en-US" dirty="0">
                <a:latin typeface="Arial"/>
              </a:rPr>
              <a:t> </a:t>
            </a:r>
            <a:r>
              <a:rPr lang="en-US" err="1">
                <a:latin typeface="Arial"/>
              </a:rPr>
              <a:t>na</a:t>
            </a:r>
            <a:r>
              <a:rPr lang="en-US" dirty="0">
                <a:latin typeface="Arial"/>
              </a:rPr>
              <a:t> </a:t>
            </a:r>
            <a:r>
              <a:rPr lang="en-US" err="1">
                <a:latin typeface="Arial"/>
              </a:rPr>
              <a:t>govornem</a:t>
            </a:r>
            <a:r>
              <a:rPr lang="en-US" dirty="0">
                <a:latin typeface="Arial"/>
              </a:rPr>
              <a:t> </a:t>
            </a:r>
            <a:r>
              <a:rPr lang="en-US" err="1">
                <a:latin typeface="Arial"/>
              </a:rPr>
              <a:t>področju</a:t>
            </a:r>
            <a:r>
              <a:rPr lang="en-US" dirty="0">
                <a:latin typeface="Arial"/>
              </a:rPr>
              <a:t> </a:t>
            </a:r>
            <a:r>
              <a:rPr lang="en-US" err="1">
                <a:latin typeface="Arial"/>
              </a:rPr>
              <a:t>na</a:t>
            </a:r>
            <a:r>
              <a:rPr lang="en-US" dirty="0">
                <a:latin typeface="Arial"/>
              </a:rPr>
              <a:t> </a:t>
            </a:r>
            <a:r>
              <a:rPr lang="en-US" err="1">
                <a:latin typeface="Arial"/>
              </a:rPr>
              <a:t>frekvencah</a:t>
            </a:r>
            <a:r>
              <a:rPr lang="en-US" dirty="0">
                <a:latin typeface="Arial"/>
              </a:rPr>
              <a:t> 500, 1000, 2000 in 4000 Hz </a:t>
            </a:r>
            <a:r>
              <a:rPr lang="en-US" err="1">
                <a:latin typeface="Arial"/>
              </a:rPr>
              <a:t>manj</a:t>
            </a:r>
            <a:r>
              <a:rPr lang="en-US" dirty="0">
                <a:latin typeface="Arial"/>
              </a:rPr>
              <a:t> </a:t>
            </a:r>
            <a:r>
              <a:rPr lang="en-US" err="1">
                <a:latin typeface="Arial"/>
              </a:rPr>
              <a:t>kot</a:t>
            </a:r>
            <a:r>
              <a:rPr lang="en-US" dirty="0">
                <a:latin typeface="Arial"/>
              </a:rPr>
              <a:t> 110 dB, </a:t>
            </a:r>
            <a:r>
              <a:rPr lang="en-US" err="1">
                <a:latin typeface="Arial"/>
              </a:rPr>
              <a:t>gluhi</a:t>
            </a:r>
            <a:r>
              <a:rPr lang="en-US" dirty="0">
                <a:latin typeface="Arial"/>
              </a:rPr>
              <a:t> </a:t>
            </a:r>
            <a:r>
              <a:rPr lang="en-US" err="1">
                <a:latin typeface="Arial"/>
              </a:rPr>
              <a:t>otrok</a:t>
            </a:r>
            <a:r>
              <a:rPr lang="en-US" dirty="0">
                <a:latin typeface="Arial"/>
              </a:rPr>
              <a:t> pa </a:t>
            </a:r>
            <a:r>
              <a:rPr lang="en-US" err="1">
                <a:latin typeface="Arial"/>
              </a:rPr>
              <a:t>več</a:t>
            </a:r>
            <a:r>
              <a:rPr lang="en-US" dirty="0">
                <a:latin typeface="Arial"/>
              </a:rPr>
              <a:t> </a:t>
            </a:r>
            <a:r>
              <a:rPr lang="en-US" err="1">
                <a:latin typeface="Arial"/>
              </a:rPr>
              <a:t>kot</a:t>
            </a:r>
            <a:r>
              <a:rPr lang="en-US" dirty="0">
                <a:latin typeface="Arial"/>
              </a:rPr>
              <a:t> 110 </a:t>
            </a:r>
            <a:r>
              <a:rPr lang="en-US" err="1">
                <a:latin typeface="Arial"/>
              </a:rPr>
              <a:t>dB.</a:t>
            </a:r>
            <a:r>
              <a:rPr lang="en-US" dirty="0">
                <a:latin typeface="Arial"/>
              </a:rPr>
              <a:t> </a:t>
            </a:r>
            <a:r>
              <a:rPr lang="en-US" err="1">
                <a:latin typeface="Arial"/>
              </a:rPr>
              <a:t>Izguba</a:t>
            </a:r>
            <a:r>
              <a:rPr lang="en-US" dirty="0">
                <a:latin typeface="Arial"/>
              </a:rPr>
              <a:t> </a:t>
            </a:r>
            <a:r>
              <a:rPr lang="en-US" err="1">
                <a:latin typeface="Arial"/>
              </a:rPr>
              <a:t>sluha</a:t>
            </a:r>
            <a:r>
              <a:rPr lang="en-US" dirty="0">
                <a:latin typeface="Arial"/>
              </a:rPr>
              <a:t> </a:t>
            </a:r>
            <a:r>
              <a:rPr lang="en-US" err="1">
                <a:latin typeface="Arial"/>
              </a:rPr>
              <a:t>vpliva</a:t>
            </a:r>
            <a:r>
              <a:rPr lang="en-US" dirty="0">
                <a:latin typeface="Arial"/>
              </a:rPr>
              <a:t> </a:t>
            </a:r>
            <a:r>
              <a:rPr lang="en-US" err="1">
                <a:latin typeface="Arial"/>
              </a:rPr>
              <a:t>na</a:t>
            </a:r>
            <a:r>
              <a:rPr lang="en-US" dirty="0">
                <a:latin typeface="Arial"/>
              </a:rPr>
              <a:t> </a:t>
            </a:r>
            <a:r>
              <a:rPr lang="en-US" err="1">
                <a:latin typeface="Arial"/>
              </a:rPr>
              <a:t>različna</a:t>
            </a:r>
            <a:r>
              <a:rPr lang="en-US" dirty="0">
                <a:latin typeface="Arial"/>
              </a:rPr>
              <a:t> </a:t>
            </a:r>
            <a:r>
              <a:rPr lang="en-US" err="1">
                <a:latin typeface="Arial"/>
              </a:rPr>
              <a:t>področja</a:t>
            </a:r>
            <a:r>
              <a:rPr lang="en-US" dirty="0">
                <a:latin typeface="Arial"/>
              </a:rPr>
              <a:t> </a:t>
            </a:r>
            <a:r>
              <a:rPr lang="en-US" err="1">
                <a:latin typeface="Arial"/>
              </a:rPr>
              <a:t>otrokovega</a:t>
            </a:r>
            <a:r>
              <a:rPr lang="en-US" dirty="0">
                <a:latin typeface="Arial"/>
              </a:rPr>
              <a:t> </a:t>
            </a:r>
            <a:r>
              <a:rPr lang="en-US" err="1">
                <a:latin typeface="Arial"/>
              </a:rPr>
              <a:t>življenja</a:t>
            </a:r>
            <a:r>
              <a:rPr lang="en-US" dirty="0">
                <a:latin typeface="Arial"/>
              </a:rPr>
              <a:t> – </a:t>
            </a:r>
            <a:r>
              <a:rPr lang="en-US" err="1">
                <a:latin typeface="Arial"/>
              </a:rPr>
              <a:t>na</a:t>
            </a:r>
            <a:r>
              <a:rPr lang="en-US" dirty="0">
                <a:latin typeface="Arial"/>
              </a:rPr>
              <a:t> </a:t>
            </a:r>
            <a:r>
              <a:rPr lang="en-US" err="1">
                <a:latin typeface="Arial"/>
              </a:rPr>
              <a:t>sporazumevanje</a:t>
            </a:r>
            <a:r>
              <a:rPr lang="en-US" dirty="0">
                <a:latin typeface="Arial"/>
              </a:rPr>
              <a:t>, </a:t>
            </a:r>
            <a:r>
              <a:rPr lang="en-US" err="1">
                <a:latin typeface="Arial"/>
              </a:rPr>
              <a:t>socializacijo</a:t>
            </a:r>
            <a:r>
              <a:rPr lang="en-US" dirty="0">
                <a:latin typeface="Arial"/>
              </a:rPr>
              <a:t>, </a:t>
            </a:r>
            <a:r>
              <a:rPr lang="en-US" err="1">
                <a:latin typeface="Arial"/>
              </a:rPr>
              <a:t>izobraževanje</a:t>
            </a:r>
            <a:r>
              <a:rPr lang="en-US" dirty="0">
                <a:latin typeface="Arial"/>
              </a:rPr>
              <a:t>. V </a:t>
            </a:r>
            <a:r>
              <a:rPr lang="en-US" err="1">
                <a:latin typeface="Arial"/>
              </a:rPr>
              <a:t>populaciji</a:t>
            </a:r>
            <a:r>
              <a:rPr lang="en-US" dirty="0">
                <a:latin typeface="Arial"/>
              </a:rPr>
              <a:t> </a:t>
            </a:r>
            <a:r>
              <a:rPr lang="en-US" err="1">
                <a:latin typeface="Arial"/>
              </a:rPr>
              <a:t>naglušnih</a:t>
            </a:r>
            <a:r>
              <a:rPr lang="en-US" dirty="0">
                <a:latin typeface="Arial"/>
              </a:rPr>
              <a:t> in </a:t>
            </a:r>
            <a:r>
              <a:rPr lang="en-US" err="1">
                <a:latin typeface="Arial"/>
              </a:rPr>
              <a:t>gluhih</a:t>
            </a:r>
            <a:r>
              <a:rPr lang="en-US" dirty="0">
                <a:latin typeface="Arial"/>
              </a:rPr>
              <a:t> </a:t>
            </a:r>
            <a:r>
              <a:rPr lang="en-US" err="1">
                <a:latin typeface="Arial"/>
              </a:rPr>
              <a:t>otrok</a:t>
            </a:r>
            <a:r>
              <a:rPr lang="en-US" dirty="0">
                <a:latin typeface="Arial"/>
              </a:rPr>
              <a:t> se </a:t>
            </a:r>
            <a:r>
              <a:rPr lang="en-US" err="1">
                <a:latin typeface="Arial"/>
              </a:rPr>
              <a:t>lahko</a:t>
            </a:r>
            <a:r>
              <a:rPr lang="en-US" dirty="0">
                <a:latin typeface="Arial"/>
              </a:rPr>
              <a:t> </a:t>
            </a:r>
            <a:r>
              <a:rPr lang="en-US" err="1">
                <a:latin typeface="Arial"/>
              </a:rPr>
              <a:t>pojavljajo</a:t>
            </a:r>
            <a:r>
              <a:rPr lang="en-US" dirty="0">
                <a:latin typeface="Arial"/>
              </a:rPr>
              <a:t> </a:t>
            </a:r>
            <a:r>
              <a:rPr lang="en-US" err="1">
                <a:latin typeface="Arial"/>
              </a:rPr>
              <a:t>velike</a:t>
            </a:r>
            <a:r>
              <a:rPr lang="en-US" dirty="0">
                <a:latin typeface="Arial"/>
              </a:rPr>
              <a:t> </a:t>
            </a:r>
            <a:r>
              <a:rPr lang="en-US" err="1">
                <a:latin typeface="Arial"/>
              </a:rPr>
              <a:t>individualne</a:t>
            </a:r>
            <a:r>
              <a:rPr lang="en-US" dirty="0">
                <a:latin typeface="Arial"/>
              </a:rPr>
              <a:t> </a:t>
            </a:r>
            <a:r>
              <a:rPr lang="en-US" err="1">
                <a:latin typeface="Arial"/>
              </a:rPr>
              <a:t>razlike</a:t>
            </a:r>
            <a:r>
              <a:rPr lang="en-US" dirty="0">
                <a:latin typeface="Arial"/>
              </a:rPr>
              <a:t>. Na </a:t>
            </a:r>
            <a:r>
              <a:rPr lang="en-US" err="1">
                <a:latin typeface="Arial"/>
              </a:rPr>
              <a:t>govorno-jezikovne</a:t>
            </a:r>
            <a:r>
              <a:rPr lang="en-US" dirty="0">
                <a:latin typeface="Arial"/>
              </a:rPr>
              <a:t> in </a:t>
            </a:r>
            <a:r>
              <a:rPr lang="en-US" err="1">
                <a:latin typeface="Arial"/>
              </a:rPr>
              <a:t>komunikacijske</a:t>
            </a:r>
            <a:r>
              <a:rPr lang="en-US" dirty="0">
                <a:latin typeface="Arial"/>
              </a:rPr>
              <a:t> </a:t>
            </a:r>
            <a:r>
              <a:rPr lang="en-US" err="1">
                <a:latin typeface="Arial"/>
              </a:rPr>
              <a:t>veščine</a:t>
            </a:r>
            <a:r>
              <a:rPr lang="en-US" dirty="0">
                <a:latin typeface="Arial"/>
              </a:rPr>
              <a:t> </a:t>
            </a:r>
            <a:r>
              <a:rPr lang="en-US" err="1">
                <a:latin typeface="Arial"/>
              </a:rPr>
              <a:t>pomembno</a:t>
            </a:r>
            <a:r>
              <a:rPr lang="en-US" dirty="0">
                <a:latin typeface="Arial"/>
              </a:rPr>
              <a:t> </a:t>
            </a:r>
            <a:r>
              <a:rPr lang="en-US" err="1">
                <a:latin typeface="Arial"/>
              </a:rPr>
              <a:t>vplivajo</a:t>
            </a:r>
            <a:r>
              <a:rPr lang="en-US" dirty="0">
                <a:latin typeface="Arial"/>
              </a:rPr>
              <a:t> </a:t>
            </a:r>
            <a:r>
              <a:rPr lang="en-US" err="1">
                <a:latin typeface="Arial"/>
              </a:rPr>
              <a:t>vrsta</a:t>
            </a:r>
            <a:r>
              <a:rPr lang="en-US" dirty="0">
                <a:latin typeface="Arial"/>
              </a:rPr>
              <a:t> in </a:t>
            </a:r>
            <a:r>
              <a:rPr lang="en-US" err="1">
                <a:latin typeface="Arial"/>
              </a:rPr>
              <a:t>stopnja</a:t>
            </a:r>
            <a:r>
              <a:rPr lang="en-US" dirty="0">
                <a:latin typeface="Arial"/>
              </a:rPr>
              <a:t> </a:t>
            </a:r>
            <a:r>
              <a:rPr lang="en-US" err="1">
                <a:latin typeface="Arial"/>
              </a:rPr>
              <a:t>izgube</a:t>
            </a:r>
            <a:r>
              <a:rPr lang="en-US" dirty="0">
                <a:latin typeface="Arial"/>
              </a:rPr>
              <a:t> </a:t>
            </a:r>
            <a:r>
              <a:rPr lang="en-US" err="1">
                <a:latin typeface="Arial"/>
              </a:rPr>
              <a:t>sluha</a:t>
            </a:r>
            <a:r>
              <a:rPr lang="en-US" dirty="0">
                <a:latin typeface="Arial"/>
              </a:rPr>
              <a:t>, </a:t>
            </a:r>
            <a:r>
              <a:rPr lang="en-US" err="1">
                <a:latin typeface="Arial"/>
              </a:rPr>
              <a:t>čas</a:t>
            </a:r>
            <a:r>
              <a:rPr lang="en-US" dirty="0">
                <a:latin typeface="Arial"/>
              </a:rPr>
              <a:t> </a:t>
            </a:r>
            <a:r>
              <a:rPr lang="en-US" err="1">
                <a:latin typeface="Arial"/>
              </a:rPr>
              <a:t>nastanka</a:t>
            </a:r>
            <a:r>
              <a:rPr lang="en-US" dirty="0">
                <a:latin typeface="Arial"/>
              </a:rPr>
              <a:t> – </a:t>
            </a:r>
            <a:r>
              <a:rPr lang="en-US" err="1">
                <a:latin typeface="Arial"/>
              </a:rPr>
              <a:t>prelingvalno</a:t>
            </a:r>
            <a:r>
              <a:rPr lang="en-US" dirty="0">
                <a:latin typeface="Arial"/>
              </a:rPr>
              <a:t> </a:t>
            </a:r>
            <a:r>
              <a:rPr lang="en-US" err="1">
                <a:latin typeface="Arial"/>
              </a:rPr>
              <a:t>ali</a:t>
            </a:r>
            <a:r>
              <a:rPr lang="en-US" dirty="0">
                <a:latin typeface="Arial"/>
              </a:rPr>
              <a:t> </a:t>
            </a:r>
            <a:r>
              <a:rPr lang="en-US" err="1">
                <a:latin typeface="Arial"/>
              </a:rPr>
              <a:t>postlingvalno</a:t>
            </a:r>
            <a:r>
              <a:rPr lang="en-US" dirty="0">
                <a:latin typeface="Arial"/>
              </a:rPr>
              <a:t>, </a:t>
            </a:r>
            <a:r>
              <a:rPr lang="en-US" err="1">
                <a:latin typeface="Arial"/>
              </a:rPr>
              <a:t>ustrezna</a:t>
            </a:r>
            <a:r>
              <a:rPr lang="en-US" dirty="0">
                <a:latin typeface="Arial"/>
              </a:rPr>
              <a:t> in </a:t>
            </a:r>
            <a:r>
              <a:rPr lang="en-US" err="1">
                <a:latin typeface="Arial"/>
              </a:rPr>
              <a:t>zgodnja</a:t>
            </a:r>
            <a:r>
              <a:rPr lang="en-US" dirty="0">
                <a:latin typeface="Arial"/>
              </a:rPr>
              <a:t> </a:t>
            </a:r>
            <a:r>
              <a:rPr lang="en-US" err="1">
                <a:latin typeface="Arial"/>
              </a:rPr>
              <a:t>habilitacija</a:t>
            </a:r>
            <a:r>
              <a:rPr lang="en-US" dirty="0">
                <a:latin typeface="Arial"/>
              </a:rPr>
              <a:t> </a:t>
            </a:r>
            <a:r>
              <a:rPr lang="en-US" err="1">
                <a:latin typeface="Arial"/>
              </a:rPr>
              <a:t>ali</a:t>
            </a:r>
            <a:r>
              <a:rPr lang="en-US" dirty="0">
                <a:latin typeface="Arial"/>
              </a:rPr>
              <a:t> </a:t>
            </a:r>
            <a:r>
              <a:rPr lang="en-US" err="1">
                <a:latin typeface="Arial"/>
              </a:rPr>
              <a:t>rehabilitacija</a:t>
            </a:r>
            <a:r>
              <a:rPr lang="en-US" dirty="0">
                <a:latin typeface="Arial"/>
              </a:rPr>
              <a:t>, </a:t>
            </a:r>
            <a:r>
              <a:rPr lang="en-US" err="1">
                <a:latin typeface="Arial"/>
              </a:rPr>
              <a:t>kognitivne</a:t>
            </a:r>
            <a:r>
              <a:rPr lang="en-US" dirty="0">
                <a:latin typeface="Arial"/>
              </a:rPr>
              <a:t>, </a:t>
            </a:r>
            <a:r>
              <a:rPr lang="en-US" err="1">
                <a:latin typeface="Arial"/>
              </a:rPr>
              <a:t>osebnostne</a:t>
            </a:r>
            <a:r>
              <a:rPr lang="en-US" dirty="0">
                <a:latin typeface="Arial"/>
              </a:rPr>
              <a:t> in </a:t>
            </a:r>
            <a:r>
              <a:rPr lang="en-US" err="1">
                <a:latin typeface="Arial"/>
              </a:rPr>
              <a:t>druge</a:t>
            </a:r>
            <a:r>
              <a:rPr lang="en-US" dirty="0">
                <a:latin typeface="Arial"/>
              </a:rPr>
              <a:t> </a:t>
            </a:r>
            <a:r>
              <a:rPr lang="en-US" err="1">
                <a:latin typeface="Arial"/>
              </a:rPr>
              <a:t>lastnosti</a:t>
            </a:r>
            <a:r>
              <a:rPr lang="en-US" dirty="0">
                <a:latin typeface="Arial"/>
              </a:rPr>
              <a:t>. Pri </a:t>
            </a:r>
            <a:r>
              <a:rPr lang="en-US" err="1">
                <a:latin typeface="Arial"/>
              </a:rPr>
              <a:t>vključevanju</a:t>
            </a:r>
            <a:r>
              <a:rPr lang="en-US" dirty="0">
                <a:latin typeface="Arial"/>
              </a:rPr>
              <a:t> </a:t>
            </a:r>
            <a:r>
              <a:rPr lang="en-US" err="1">
                <a:latin typeface="Arial"/>
              </a:rPr>
              <a:t>otroka</a:t>
            </a:r>
            <a:r>
              <a:rPr lang="en-US" dirty="0">
                <a:latin typeface="Arial"/>
              </a:rPr>
              <a:t> v </a:t>
            </a:r>
            <a:r>
              <a:rPr lang="en-US" err="1">
                <a:latin typeface="Arial"/>
              </a:rPr>
              <a:t>vzgojno-izobraževalni</a:t>
            </a:r>
            <a:r>
              <a:rPr lang="en-US" dirty="0">
                <a:latin typeface="Arial"/>
              </a:rPr>
              <a:t> program </a:t>
            </a:r>
            <a:r>
              <a:rPr lang="en-US" err="1">
                <a:latin typeface="Arial"/>
              </a:rPr>
              <a:t>upoštevamo</a:t>
            </a:r>
            <a:r>
              <a:rPr lang="en-US" dirty="0">
                <a:latin typeface="Arial"/>
              </a:rPr>
              <a:t> </a:t>
            </a:r>
            <a:r>
              <a:rPr lang="en-US" err="1">
                <a:latin typeface="Arial"/>
              </a:rPr>
              <a:t>funkcioniranje</a:t>
            </a:r>
            <a:r>
              <a:rPr lang="en-US" dirty="0">
                <a:latin typeface="Arial"/>
              </a:rPr>
              <a:t> </a:t>
            </a:r>
            <a:r>
              <a:rPr lang="en-US" err="1">
                <a:latin typeface="Arial"/>
              </a:rPr>
              <a:t>na</a:t>
            </a:r>
            <a:r>
              <a:rPr lang="en-US" dirty="0">
                <a:latin typeface="Arial"/>
              </a:rPr>
              <a:t> </a:t>
            </a:r>
            <a:r>
              <a:rPr lang="en-US" err="1">
                <a:latin typeface="Arial"/>
              </a:rPr>
              <a:t>področjih</a:t>
            </a:r>
            <a:r>
              <a:rPr lang="en-US" dirty="0">
                <a:latin typeface="Arial"/>
              </a:rPr>
              <a:t>, </a:t>
            </a:r>
            <a:r>
              <a:rPr lang="en-US" err="1">
                <a:latin typeface="Arial"/>
              </a:rPr>
              <a:t>kot</a:t>
            </a:r>
            <a:r>
              <a:rPr lang="en-US" dirty="0">
                <a:latin typeface="Arial"/>
              </a:rPr>
              <a:t> so </a:t>
            </a:r>
            <a:r>
              <a:rPr lang="en-US" err="1">
                <a:latin typeface="Arial"/>
              </a:rPr>
              <a:t>govorno-jezikovne</a:t>
            </a:r>
            <a:r>
              <a:rPr lang="en-US" dirty="0">
                <a:latin typeface="Arial"/>
              </a:rPr>
              <a:t> in </a:t>
            </a:r>
            <a:r>
              <a:rPr lang="en-US" err="1">
                <a:latin typeface="Arial"/>
              </a:rPr>
              <a:t>komunikacijske</a:t>
            </a:r>
            <a:r>
              <a:rPr lang="en-US" dirty="0">
                <a:latin typeface="Arial"/>
              </a:rPr>
              <a:t> </a:t>
            </a:r>
            <a:r>
              <a:rPr lang="en-US" err="1">
                <a:latin typeface="Arial"/>
              </a:rPr>
              <a:t>veščine</a:t>
            </a:r>
            <a:r>
              <a:rPr lang="en-US" dirty="0">
                <a:latin typeface="Arial"/>
              </a:rPr>
              <a:t>, </a:t>
            </a:r>
            <a:r>
              <a:rPr lang="en-US" err="1">
                <a:latin typeface="Arial"/>
              </a:rPr>
              <a:t>kognitivne</a:t>
            </a:r>
            <a:r>
              <a:rPr lang="en-US" dirty="0">
                <a:latin typeface="Arial"/>
              </a:rPr>
              <a:t> </a:t>
            </a:r>
            <a:r>
              <a:rPr lang="en-US" err="1">
                <a:latin typeface="Arial"/>
              </a:rPr>
              <a:t>sposobnosti</a:t>
            </a:r>
            <a:r>
              <a:rPr lang="en-US" dirty="0">
                <a:latin typeface="Arial"/>
              </a:rPr>
              <a:t>, </a:t>
            </a:r>
            <a:r>
              <a:rPr lang="en-US" err="1">
                <a:latin typeface="Arial"/>
              </a:rPr>
              <a:t>socializacijske</a:t>
            </a:r>
            <a:r>
              <a:rPr lang="en-US" dirty="0">
                <a:latin typeface="Arial"/>
              </a:rPr>
              <a:t> </a:t>
            </a:r>
            <a:r>
              <a:rPr lang="en-US" err="1">
                <a:latin typeface="Arial"/>
              </a:rPr>
              <a:t>veščine</a:t>
            </a:r>
            <a:r>
              <a:rPr lang="en-US" dirty="0">
                <a:latin typeface="Arial"/>
              </a:rPr>
              <a:t>, </a:t>
            </a:r>
            <a:r>
              <a:rPr lang="en-US" err="1">
                <a:latin typeface="Arial"/>
              </a:rPr>
              <a:t>čustvena</a:t>
            </a:r>
            <a:r>
              <a:rPr lang="en-US" dirty="0">
                <a:latin typeface="Arial"/>
              </a:rPr>
              <a:t> </a:t>
            </a:r>
            <a:r>
              <a:rPr lang="en-US" err="1">
                <a:latin typeface="Arial"/>
              </a:rPr>
              <a:t>zrelost</a:t>
            </a:r>
            <a:r>
              <a:rPr lang="en-US" dirty="0">
                <a:latin typeface="Arial"/>
              </a:rPr>
              <a:t>, </a:t>
            </a:r>
            <a:r>
              <a:rPr lang="en-US" err="1">
                <a:latin typeface="Arial"/>
              </a:rPr>
              <a:t>samopodoba</a:t>
            </a:r>
            <a:r>
              <a:rPr lang="en-US" dirty="0">
                <a:latin typeface="Arial"/>
              </a:rPr>
              <a:t>, </a:t>
            </a:r>
            <a:r>
              <a:rPr lang="en-US" err="1">
                <a:latin typeface="Arial"/>
              </a:rPr>
              <a:t>osebnostne</a:t>
            </a:r>
            <a:r>
              <a:rPr lang="en-US" dirty="0">
                <a:latin typeface="Arial"/>
              </a:rPr>
              <a:t> in </a:t>
            </a:r>
            <a:r>
              <a:rPr lang="en-US" err="1">
                <a:latin typeface="Arial"/>
              </a:rPr>
              <a:t>druge</a:t>
            </a:r>
            <a:r>
              <a:rPr lang="en-US" dirty="0">
                <a:latin typeface="Arial"/>
              </a:rPr>
              <a:t> </a:t>
            </a:r>
            <a:r>
              <a:rPr lang="en-US" err="1">
                <a:latin typeface="Arial"/>
              </a:rPr>
              <a:t>lastnosti</a:t>
            </a:r>
            <a:r>
              <a:rPr lang="en-US" dirty="0">
                <a:latin typeface="Arial"/>
              </a:rPr>
              <a:t>, ki </a:t>
            </a:r>
            <a:r>
              <a:rPr lang="en-US" err="1">
                <a:latin typeface="Arial"/>
              </a:rPr>
              <a:t>vplivajo</a:t>
            </a:r>
            <a:r>
              <a:rPr lang="en-US" dirty="0">
                <a:latin typeface="Arial"/>
              </a:rPr>
              <a:t> </a:t>
            </a:r>
            <a:r>
              <a:rPr lang="en-US" err="1">
                <a:latin typeface="Arial"/>
              </a:rPr>
              <a:t>na</a:t>
            </a:r>
            <a:r>
              <a:rPr lang="en-US" dirty="0">
                <a:latin typeface="Arial"/>
              </a:rPr>
              <a:t> </a:t>
            </a:r>
            <a:r>
              <a:rPr lang="en-US" err="1">
                <a:latin typeface="Arial"/>
              </a:rPr>
              <a:t>funkcioniranje</a:t>
            </a:r>
            <a:r>
              <a:rPr lang="en-US" dirty="0">
                <a:latin typeface="Arial"/>
              </a:rPr>
              <a:t> </a:t>
            </a:r>
            <a:r>
              <a:rPr lang="en-US" err="1">
                <a:latin typeface="Arial"/>
              </a:rPr>
              <a:t>otroka</a:t>
            </a:r>
            <a:r>
              <a:rPr lang="en-US" dirty="0">
                <a:latin typeface="Arial"/>
              </a:rPr>
              <a:t>. </a:t>
            </a:r>
            <a:endParaRPr lang="en-US">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9B890-A11A-93B9-229D-3D9F0D5BF3C4}"/>
              </a:ext>
            </a:extLst>
          </p:cNvPr>
          <p:cNvSpPr>
            <a:spLocks noGrp="1"/>
          </p:cNvSpPr>
          <p:nvPr>
            <p:ph type="title"/>
          </p:nvPr>
        </p:nvSpPr>
        <p:spPr/>
        <p:txBody>
          <a:bodyPr/>
          <a:lstStyle/>
          <a:p>
            <a:r>
              <a:rPr lang="en-US" b="0" dirty="0"/>
              <a:t>NAGLUŠNI OTROCI </a:t>
            </a:r>
            <a:endParaRPr lang="en-US" dirty="0"/>
          </a:p>
        </p:txBody>
      </p:sp>
      <p:sp>
        <p:nvSpPr>
          <p:cNvPr id="3" name="Text Placeholder 2">
            <a:extLst>
              <a:ext uri="{FF2B5EF4-FFF2-40B4-BE49-F238E27FC236}">
                <a16:creationId xmlns:a16="http://schemas.microsoft.com/office/drawing/2014/main" id="{FA9A69ED-E70B-4200-BC41-73FDDE5FA1C1}"/>
              </a:ext>
            </a:extLst>
          </p:cNvPr>
          <p:cNvSpPr>
            <a:spLocks noGrp="1"/>
          </p:cNvSpPr>
          <p:nvPr>
            <p:ph type="body" idx="1"/>
          </p:nvPr>
        </p:nvSpPr>
        <p:spPr/>
        <p:txBody>
          <a:bodyPr/>
          <a:lstStyle/>
          <a:p>
            <a:pPr marL="571500" indent="-457200"/>
            <a:r>
              <a:rPr lang="en-US" dirty="0" err="1"/>
              <a:t>Otrok</a:t>
            </a:r>
            <a:r>
              <a:rPr lang="en-US" dirty="0"/>
              <a:t> z </a:t>
            </a:r>
            <a:r>
              <a:rPr lang="en-US" dirty="0" err="1"/>
              <a:t>lažjo</a:t>
            </a:r>
            <a:r>
              <a:rPr lang="en-US" dirty="0"/>
              <a:t> </a:t>
            </a:r>
            <a:r>
              <a:rPr lang="en-US" dirty="0" err="1"/>
              <a:t>izgubo</a:t>
            </a:r>
            <a:r>
              <a:rPr lang="en-US" dirty="0"/>
              <a:t> </a:t>
            </a:r>
            <a:r>
              <a:rPr lang="en-US" dirty="0" err="1"/>
              <a:t>sluha</a:t>
            </a:r>
            <a:r>
              <a:rPr lang="en-US" dirty="0"/>
              <a:t> (</a:t>
            </a:r>
            <a:r>
              <a:rPr lang="en-US" dirty="0" err="1"/>
              <a:t>povprečna</a:t>
            </a:r>
            <a:r>
              <a:rPr lang="en-US" dirty="0"/>
              <a:t> </a:t>
            </a:r>
            <a:r>
              <a:rPr lang="en-US" dirty="0" err="1"/>
              <a:t>izguba</a:t>
            </a:r>
            <a:r>
              <a:rPr lang="en-US" dirty="0"/>
              <a:t> v </a:t>
            </a:r>
            <a:r>
              <a:rPr lang="en-US" dirty="0" err="1"/>
              <a:t>govornem</a:t>
            </a:r>
            <a:r>
              <a:rPr lang="en-US" dirty="0"/>
              <a:t> </a:t>
            </a:r>
            <a:r>
              <a:rPr lang="en-US" dirty="0" err="1"/>
              <a:t>območju</a:t>
            </a:r>
            <a:r>
              <a:rPr lang="en-US" dirty="0"/>
              <a:t> od 26 do 40 dB)</a:t>
            </a:r>
          </a:p>
          <a:p>
            <a:pPr marL="571500" indent="-457200"/>
            <a:r>
              <a:rPr lang="en-US" dirty="0" err="1"/>
              <a:t>Otrok</a:t>
            </a:r>
            <a:r>
              <a:rPr lang="en-US" dirty="0"/>
              <a:t> z </a:t>
            </a:r>
            <a:r>
              <a:rPr lang="en-US" dirty="0" err="1"/>
              <a:t>zmerno</a:t>
            </a:r>
            <a:r>
              <a:rPr lang="en-US" dirty="0"/>
              <a:t> </a:t>
            </a:r>
            <a:r>
              <a:rPr lang="en-US" dirty="0" err="1"/>
              <a:t>izgubo</a:t>
            </a:r>
            <a:r>
              <a:rPr lang="en-US" dirty="0"/>
              <a:t> </a:t>
            </a:r>
            <a:r>
              <a:rPr lang="en-US" dirty="0" err="1"/>
              <a:t>sluha</a:t>
            </a:r>
            <a:r>
              <a:rPr lang="en-US" dirty="0"/>
              <a:t> (</a:t>
            </a:r>
            <a:r>
              <a:rPr lang="en-US" dirty="0" err="1"/>
              <a:t>povprečna</a:t>
            </a:r>
            <a:r>
              <a:rPr lang="en-US" dirty="0"/>
              <a:t> </a:t>
            </a:r>
            <a:r>
              <a:rPr lang="en-US" dirty="0" err="1"/>
              <a:t>izguba</a:t>
            </a:r>
            <a:r>
              <a:rPr lang="en-US" dirty="0"/>
              <a:t> v </a:t>
            </a:r>
            <a:r>
              <a:rPr lang="en-US" dirty="0" err="1"/>
              <a:t>govornem</a:t>
            </a:r>
            <a:r>
              <a:rPr lang="en-US" dirty="0"/>
              <a:t> </a:t>
            </a:r>
            <a:r>
              <a:rPr lang="en-US" dirty="0" err="1"/>
              <a:t>območju</a:t>
            </a:r>
            <a:r>
              <a:rPr lang="en-US" dirty="0"/>
              <a:t> od 41 do 60 dB)</a:t>
            </a:r>
          </a:p>
          <a:p>
            <a:pPr marL="571500" indent="-457200"/>
            <a:r>
              <a:rPr lang="en-US" dirty="0" err="1"/>
              <a:t>Otrok</a:t>
            </a:r>
            <a:r>
              <a:rPr lang="en-US" dirty="0"/>
              <a:t> s </a:t>
            </a:r>
            <a:r>
              <a:rPr lang="en-US" dirty="0" err="1"/>
              <a:t>težko</a:t>
            </a:r>
            <a:r>
              <a:rPr lang="en-US" dirty="0"/>
              <a:t> </a:t>
            </a:r>
            <a:r>
              <a:rPr lang="en-US" dirty="0" err="1"/>
              <a:t>izgubo</a:t>
            </a:r>
            <a:r>
              <a:rPr lang="en-US" dirty="0"/>
              <a:t> </a:t>
            </a:r>
            <a:r>
              <a:rPr lang="en-US" dirty="0" err="1"/>
              <a:t>sluha</a:t>
            </a:r>
            <a:r>
              <a:rPr lang="en-US" dirty="0"/>
              <a:t> (</a:t>
            </a:r>
            <a:r>
              <a:rPr lang="en-US" dirty="0" err="1"/>
              <a:t>povprečna</a:t>
            </a:r>
            <a:r>
              <a:rPr lang="en-US" dirty="0"/>
              <a:t> </a:t>
            </a:r>
            <a:r>
              <a:rPr lang="en-US" dirty="0" err="1"/>
              <a:t>izguba</a:t>
            </a:r>
            <a:r>
              <a:rPr lang="en-US" dirty="0"/>
              <a:t> v </a:t>
            </a:r>
            <a:r>
              <a:rPr lang="en-US" dirty="0" err="1"/>
              <a:t>govornem</a:t>
            </a:r>
            <a:r>
              <a:rPr lang="en-US" dirty="0"/>
              <a:t> </a:t>
            </a:r>
            <a:r>
              <a:rPr lang="en-US" dirty="0" err="1"/>
              <a:t>območju</a:t>
            </a:r>
            <a:r>
              <a:rPr lang="en-US" dirty="0"/>
              <a:t> od 61 do 90 dB)</a:t>
            </a:r>
          </a:p>
          <a:p>
            <a:pPr marL="114300" indent="0">
              <a:buNone/>
            </a:pPr>
            <a:endParaRPr lang="en-US" dirty="0"/>
          </a:p>
        </p:txBody>
      </p:sp>
    </p:spTree>
    <p:extLst>
      <p:ext uri="{BB962C8B-B14F-4D97-AF65-F5344CB8AC3E}">
        <p14:creationId xmlns:p14="http://schemas.microsoft.com/office/powerpoint/2010/main" val="2816725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EB1DD-178F-F1B8-45D3-6E101FB6E48B}"/>
              </a:ext>
            </a:extLst>
          </p:cNvPr>
          <p:cNvSpPr>
            <a:spLocks noGrp="1"/>
          </p:cNvSpPr>
          <p:nvPr>
            <p:ph type="title"/>
          </p:nvPr>
        </p:nvSpPr>
        <p:spPr/>
        <p:txBody>
          <a:bodyPr/>
          <a:lstStyle/>
          <a:p>
            <a:r>
              <a:rPr lang="en-US" b="0" dirty="0"/>
              <a:t>GLUHI OTROCI </a:t>
            </a:r>
            <a:endParaRPr lang="en-US" dirty="0"/>
          </a:p>
        </p:txBody>
      </p:sp>
      <p:sp>
        <p:nvSpPr>
          <p:cNvPr id="3" name="Text Placeholder 2">
            <a:extLst>
              <a:ext uri="{FF2B5EF4-FFF2-40B4-BE49-F238E27FC236}">
                <a16:creationId xmlns:a16="http://schemas.microsoft.com/office/drawing/2014/main" id="{36382CFE-E4CD-B8CD-3350-B3D1C4F64AC0}"/>
              </a:ext>
            </a:extLst>
          </p:cNvPr>
          <p:cNvSpPr>
            <a:spLocks noGrp="1"/>
          </p:cNvSpPr>
          <p:nvPr>
            <p:ph type="body" idx="1"/>
          </p:nvPr>
        </p:nvSpPr>
        <p:spPr/>
        <p:txBody>
          <a:bodyPr/>
          <a:lstStyle/>
          <a:p>
            <a:r>
              <a:rPr lang="en-US" dirty="0" err="1"/>
              <a:t>Otrok</a:t>
            </a:r>
            <a:r>
              <a:rPr lang="en-US" dirty="0"/>
              <a:t> z </a:t>
            </a:r>
            <a:r>
              <a:rPr lang="en-US" dirty="0" err="1"/>
              <a:t>najtežjo</a:t>
            </a:r>
            <a:r>
              <a:rPr lang="en-US" dirty="0"/>
              <a:t> </a:t>
            </a:r>
            <a:r>
              <a:rPr lang="en-US" dirty="0" err="1"/>
              <a:t>izgubo</a:t>
            </a:r>
            <a:r>
              <a:rPr lang="en-US" dirty="0"/>
              <a:t> </a:t>
            </a:r>
            <a:r>
              <a:rPr lang="en-US" dirty="0" err="1"/>
              <a:t>sluha</a:t>
            </a:r>
            <a:r>
              <a:rPr lang="en-US" dirty="0"/>
              <a:t> (</a:t>
            </a:r>
            <a:r>
              <a:rPr lang="en-US" dirty="0" err="1"/>
              <a:t>povprečna</a:t>
            </a:r>
            <a:r>
              <a:rPr lang="en-US" dirty="0"/>
              <a:t> </a:t>
            </a:r>
            <a:r>
              <a:rPr lang="en-US" dirty="0" err="1"/>
              <a:t>izguba</a:t>
            </a:r>
            <a:r>
              <a:rPr lang="en-US" dirty="0"/>
              <a:t> v </a:t>
            </a:r>
            <a:r>
              <a:rPr lang="en-US" dirty="0" err="1"/>
              <a:t>govornem</a:t>
            </a:r>
            <a:r>
              <a:rPr lang="en-US" dirty="0"/>
              <a:t> </a:t>
            </a:r>
            <a:r>
              <a:rPr lang="en-US" dirty="0" err="1"/>
              <a:t>območju</a:t>
            </a:r>
            <a:r>
              <a:rPr lang="en-US" dirty="0"/>
              <a:t> od 91 do 110 dB)</a:t>
            </a:r>
          </a:p>
          <a:p>
            <a:r>
              <a:rPr lang="en-US" dirty="0" err="1"/>
              <a:t>Otrok</a:t>
            </a:r>
            <a:r>
              <a:rPr lang="en-US" dirty="0"/>
              <a:t> s </a:t>
            </a:r>
            <a:r>
              <a:rPr lang="en-US" dirty="0" err="1"/>
              <a:t>popolno</a:t>
            </a:r>
            <a:r>
              <a:rPr lang="en-US" dirty="0"/>
              <a:t> </a:t>
            </a:r>
            <a:r>
              <a:rPr lang="en-US" dirty="0" err="1"/>
              <a:t>izgubo</a:t>
            </a:r>
            <a:r>
              <a:rPr lang="en-US" dirty="0"/>
              <a:t> </a:t>
            </a:r>
            <a:r>
              <a:rPr lang="en-US" dirty="0" err="1"/>
              <a:t>sluha</a:t>
            </a:r>
            <a:r>
              <a:rPr lang="en-US" dirty="0"/>
              <a:t> – </a:t>
            </a:r>
            <a:r>
              <a:rPr lang="en-US" dirty="0" err="1"/>
              <a:t>gluhi</a:t>
            </a:r>
            <a:r>
              <a:rPr lang="en-US" dirty="0"/>
              <a:t> </a:t>
            </a:r>
            <a:r>
              <a:rPr lang="en-US" dirty="0" err="1"/>
              <a:t>otrok</a:t>
            </a:r>
            <a:r>
              <a:rPr lang="en-US" dirty="0"/>
              <a:t> (</a:t>
            </a:r>
            <a:r>
              <a:rPr lang="en-US" dirty="0" err="1"/>
              <a:t>povprečna</a:t>
            </a:r>
            <a:r>
              <a:rPr lang="en-US" dirty="0"/>
              <a:t> </a:t>
            </a:r>
            <a:r>
              <a:rPr lang="en-US" dirty="0" err="1"/>
              <a:t>izguba</a:t>
            </a:r>
            <a:r>
              <a:rPr lang="en-US" dirty="0"/>
              <a:t> v </a:t>
            </a:r>
            <a:r>
              <a:rPr lang="en-US" dirty="0" err="1"/>
              <a:t>govornem</a:t>
            </a:r>
            <a:r>
              <a:rPr lang="en-US" dirty="0"/>
              <a:t> </a:t>
            </a:r>
            <a:r>
              <a:rPr lang="en-US" dirty="0" err="1"/>
              <a:t>območju</a:t>
            </a:r>
            <a:r>
              <a:rPr lang="en-US" dirty="0"/>
              <a:t> </a:t>
            </a:r>
            <a:r>
              <a:rPr lang="en-US" dirty="0" err="1"/>
              <a:t>nad</a:t>
            </a:r>
            <a:r>
              <a:rPr lang="en-US" dirty="0"/>
              <a:t> 110 dB) </a:t>
            </a:r>
          </a:p>
        </p:txBody>
      </p:sp>
    </p:spTree>
    <p:extLst>
      <p:ext uri="{BB962C8B-B14F-4D97-AF65-F5344CB8AC3E}">
        <p14:creationId xmlns:p14="http://schemas.microsoft.com/office/powerpoint/2010/main" val="1410251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2ba71c616ff_0_0"/>
          <p:cNvSpPr txBox="1">
            <a:spLocks noGrp="1"/>
          </p:cNvSpPr>
          <p:nvPr>
            <p:ph type="title"/>
          </p:nvPr>
        </p:nvSpPr>
        <p:spPr>
          <a:xfrm>
            <a:off x="838200" y="78907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2FE80"/>
              </a:buClr>
              <a:buSzPts val="4400"/>
              <a:buFont typeface="Montserrat"/>
              <a:buNone/>
            </a:pPr>
            <a:r>
              <a:rPr lang="sl-SI">
                <a:solidFill>
                  <a:srgbClr val="72FE80"/>
                </a:solidFill>
              </a:rPr>
              <a:t>/ </a:t>
            </a:r>
            <a:r>
              <a:rPr lang="sl-SI"/>
              <a:t>Govorno-jezikovne motnje</a:t>
            </a:r>
            <a:endParaRPr/>
          </a:p>
        </p:txBody>
      </p:sp>
      <p:sp>
        <p:nvSpPr>
          <p:cNvPr id="238" name="Google Shape;238;g2ba71c616ff_0_0"/>
          <p:cNvSpPr txBox="1">
            <a:spLocks noGrp="1"/>
          </p:cNvSpPr>
          <p:nvPr>
            <p:ph type="body" idx="1"/>
          </p:nvPr>
        </p:nvSpPr>
        <p:spPr>
          <a:xfrm>
            <a:off x="838200" y="2236123"/>
            <a:ext cx="10515600" cy="3940800"/>
          </a:xfrm>
          <a:prstGeom prst="rect">
            <a:avLst/>
          </a:prstGeom>
          <a:noFill/>
          <a:ln>
            <a:noFill/>
          </a:ln>
        </p:spPr>
        <p:txBody>
          <a:bodyPr spcFirstLastPara="1" wrap="square" lIns="91425" tIns="45700" rIns="91425" bIns="45700" anchor="t" anchorCtr="0">
            <a:normAutofit/>
          </a:bodyPr>
          <a:lstStyle/>
          <a:p>
            <a:pPr marL="228600" lvl="0" indent="-241300" algn="l" rtl="0">
              <a:lnSpc>
                <a:spcPct val="90000"/>
              </a:lnSpc>
              <a:spcBef>
                <a:spcPts val="0"/>
              </a:spcBef>
              <a:spcAft>
                <a:spcPts val="0"/>
              </a:spcAft>
              <a:buClr>
                <a:schemeClr val="dk1"/>
              </a:buClr>
              <a:buSzPts val="2800"/>
              <a:buChar char="•"/>
            </a:pPr>
            <a:endParaRPr lang="sl-SI"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2ba71c616ff_0_5"/>
          <p:cNvSpPr txBox="1">
            <a:spLocks noGrp="1"/>
          </p:cNvSpPr>
          <p:nvPr>
            <p:ph type="title"/>
          </p:nvPr>
        </p:nvSpPr>
        <p:spPr>
          <a:xfrm>
            <a:off x="838200" y="78907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2FE80"/>
              </a:buClr>
              <a:buSzPts val="4400"/>
              <a:buFont typeface="Montserrat"/>
              <a:buNone/>
            </a:pPr>
            <a:r>
              <a:rPr lang="sl-SI">
                <a:solidFill>
                  <a:srgbClr val="72FE80"/>
                </a:solidFill>
              </a:rPr>
              <a:t>/ </a:t>
            </a:r>
            <a:r>
              <a:rPr lang="sl-SI"/>
              <a:t>Gibalno ovirani</a:t>
            </a:r>
            <a:endParaRPr/>
          </a:p>
        </p:txBody>
      </p:sp>
      <p:sp>
        <p:nvSpPr>
          <p:cNvPr id="244" name="Google Shape;244;g2ba71c616ff_0_5"/>
          <p:cNvSpPr txBox="1">
            <a:spLocks noGrp="1"/>
          </p:cNvSpPr>
          <p:nvPr>
            <p:ph type="body" idx="1"/>
          </p:nvPr>
        </p:nvSpPr>
        <p:spPr>
          <a:xfrm>
            <a:off x="838200" y="2236123"/>
            <a:ext cx="10515600" cy="3940800"/>
          </a:xfrm>
          <a:prstGeom prst="rect">
            <a:avLst/>
          </a:prstGeom>
          <a:noFill/>
          <a:ln>
            <a:noFill/>
          </a:ln>
        </p:spPr>
        <p:txBody>
          <a:bodyPr spcFirstLastPara="1" wrap="square" lIns="91425" tIns="45700" rIns="91425" bIns="45700" anchor="t" anchorCtr="0">
            <a:normAutofit/>
          </a:bodyPr>
          <a:lstStyle/>
          <a:p>
            <a:pPr marL="228600" lvl="0" indent="-241934" algn="l" rtl="0">
              <a:lnSpc>
                <a:spcPct val="90000"/>
              </a:lnSpc>
              <a:spcBef>
                <a:spcPts val="1000"/>
              </a:spcBef>
              <a:spcAft>
                <a:spcPts val="0"/>
              </a:spcAft>
              <a:buClr>
                <a:schemeClr val="dk1"/>
              </a:buClr>
              <a:buSzPts val="2800"/>
              <a:buChar char="•"/>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ba71c616ff_0_10"/>
          <p:cNvSpPr txBox="1">
            <a:spLocks noGrp="1"/>
          </p:cNvSpPr>
          <p:nvPr>
            <p:ph type="title"/>
          </p:nvPr>
        </p:nvSpPr>
        <p:spPr>
          <a:xfrm>
            <a:off x="838200" y="78907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2FE80"/>
              </a:buClr>
              <a:buSzPts val="4400"/>
              <a:buFont typeface="Montserrat"/>
              <a:buNone/>
            </a:pPr>
            <a:r>
              <a:rPr lang="sl-SI">
                <a:solidFill>
                  <a:srgbClr val="72FE80"/>
                </a:solidFill>
              </a:rPr>
              <a:t>/ </a:t>
            </a:r>
            <a:r>
              <a:rPr lang="sl-SI"/>
              <a:t>Dolgotrajno bolni</a:t>
            </a:r>
            <a:endParaRPr/>
          </a:p>
        </p:txBody>
      </p:sp>
      <p:sp>
        <p:nvSpPr>
          <p:cNvPr id="250" name="Google Shape;250;g2ba71c616ff_0_10"/>
          <p:cNvSpPr txBox="1">
            <a:spLocks noGrp="1"/>
          </p:cNvSpPr>
          <p:nvPr>
            <p:ph type="body" idx="1"/>
          </p:nvPr>
        </p:nvSpPr>
        <p:spPr>
          <a:xfrm>
            <a:off x="838200" y="2236123"/>
            <a:ext cx="10515600" cy="3940800"/>
          </a:xfrm>
          <a:prstGeom prst="rect">
            <a:avLst/>
          </a:prstGeom>
          <a:noFill/>
          <a:ln>
            <a:noFill/>
          </a:ln>
        </p:spPr>
        <p:txBody>
          <a:bodyPr spcFirstLastPara="1" wrap="square" lIns="91425" tIns="45700" rIns="91425" bIns="45700" anchor="t" anchorCtr="0">
            <a:normAutofit/>
          </a:bodyPr>
          <a:lstStyle/>
          <a:p>
            <a:pPr marL="228600" lvl="0" indent="-241934" algn="l" rtl="0">
              <a:lnSpc>
                <a:spcPct val="90000"/>
              </a:lnSpc>
              <a:spcBef>
                <a:spcPts val="1000"/>
              </a:spcBef>
              <a:spcAft>
                <a:spcPts val="0"/>
              </a:spcAft>
              <a:buClr>
                <a:schemeClr val="dk1"/>
              </a:buClr>
              <a:buSzPts val="2800"/>
              <a:buChar char="•"/>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2ba71c616ff_0_15"/>
          <p:cNvSpPr txBox="1">
            <a:spLocks noGrp="1"/>
          </p:cNvSpPr>
          <p:nvPr>
            <p:ph type="title"/>
          </p:nvPr>
        </p:nvSpPr>
        <p:spPr>
          <a:xfrm>
            <a:off x="838200" y="78907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2FE80"/>
              </a:buClr>
              <a:buSzPts val="4400"/>
              <a:buFont typeface="Montserrat"/>
              <a:buNone/>
            </a:pPr>
            <a:r>
              <a:rPr lang="sl-SI">
                <a:solidFill>
                  <a:srgbClr val="72FE80"/>
                </a:solidFill>
              </a:rPr>
              <a:t>/ </a:t>
            </a:r>
            <a:r>
              <a:rPr lang="sl-SI"/>
              <a:t>Primanjkljaji na posameznih področjih učenja</a:t>
            </a:r>
            <a:endParaRPr/>
          </a:p>
        </p:txBody>
      </p:sp>
      <p:sp>
        <p:nvSpPr>
          <p:cNvPr id="256" name="Google Shape;256;g2ba71c616ff_0_15"/>
          <p:cNvSpPr txBox="1">
            <a:spLocks noGrp="1"/>
          </p:cNvSpPr>
          <p:nvPr>
            <p:ph type="body" idx="1"/>
          </p:nvPr>
        </p:nvSpPr>
        <p:spPr>
          <a:xfrm>
            <a:off x="838200" y="2236123"/>
            <a:ext cx="10515600" cy="3940800"/>
          </a:xfrm>
          <a:prstGeom prst="rect">
            <a:avLst/>
          </a:prstGeom>
          <a:noFill/>
          <a:ln>
            <a:noFill/>
          </a:ln>
        </p:spPr>
        <p:txBody>
          <a:bodyPr spcFirstLastPara="1" wrap="square" lIns="91425" tIns="45700" rIns="91425" bIns="45700" anchor="t" anchorCtr="0">
            <a:normAutofit fontScale="77500" lnSpcReduction="20000"/>
          </a:bodyPr>
          <a:lstStyle/>
          <a:p>
            <a:pPr marL="0" indent="0">
              <a:buSzPts val="2800"/>
              <a:buNone/>
            </a:pPr>
            <a:r>
              <a:rPr lang="en-US"/>
              <a:t>Kot </a:t>
            </a:r>
            <a:r>
              <a:rPr lang="en-US" err="1"/>
              <a:t>otroke</a:t>
            </a:r>
            <a:r>
              <a:rPr lang="en-US"/>
              <a:t> s </a:t>
            </a:r>
            <a:r>
              <a:rPr lang="en-US" err="1"/>
              <a:t>primanjkljaji</a:t>
            </a:r>
            <a:r>
              <a:rPr lang="en-US"/>
              <a:t> </a:t>
            </a:r>
            <a:r>
              <a:rPr lang="en-US" err="1"/>
              <a:t>na</a:t>
            </a:r>
            <a:r>
              <a:rPr lang="en-US"/>
              <a:t> </a:t>
            </a:r>
            <a:r>
              <a:rPr lang="en-US" err="1"/>
              <a:t>posameznih</a:t>
            </a:r>
            <a:r>
              <a:rPr lang="en-US"/>
              <a:t> </a:t>
            </a:r>
            <a:r>
              <a:rPr lang="en-US" err="1"/>
              <a:t>področjih</a:t>
            </a:r>
            <a:r>
              <a:rPr lang="en-US"/>
              <a:t> </a:t>
            </a:r>
            <a:r>
              <a:rPr lang="en-US" err="1"/>
              <a:t>učenja</a:t>
            </a:r>
            <a:r>
              <a:rPr lang="en-US"/>
              <a:t> </a:t>
            </a:r>
            <a:r>
              <a:rPr lang="en-US" err="1"/>
              <a:t>usmerjamo</a:t>
            </a:r>
            <a:r>
              <a:rPr lang="en-US"/>
              <a:t> </a:t>
            </a:r>
            <a:r>
              <a:rPr lang="en-US" err="1"/>
              <a:t>otroke</a:t>
            </a:r>
            <a:r>
              <a:rPr lang="en-US"/>
              <a:t> s </a:t>
            </a:r>
            <a:r>
              <a:rPr lang="en-US" err="1"/>
              <a:t>težjo</a:t>
            </a:r>
            <a:r>
              <a:rPr lang="en-US"/>
              <a:t> </a:t>
            </a:r>
            <a:r>
              <a:rPr lang="en-US" err="1"/>
              <a:t>obliko</a:t>
            </a:r>
            <a:r>
              <a:rPr lang="en-US"/>
              <a:t> </a:t>
            </a:r>
            <a:r>
              <a:rPr lang="en-US" err="1"/>
              <a:t>specifičnih</a:t>
            </a:r>
            <a:r>
              <a:rPr lang="en-US"/>
              <a:t> </a:t>
            </a:r>
            <a:r>
              <a:rPr lang="en-US" err="1"/>
              <a:t>učnih</a:t>
            </a:r>
            <a:r>
              <a:rPr lang="en-US"/>
              <a:t> </a:t>
            </a:r>
            <a:r>
              <a:rPr lang="en-US" err="1"/>
              <a:t>težav</a:t>
            </a:r>
            <a:r>
              <a:rPr lang="en-US"/>
              <a:t>, </a:t>
            </a:r>
            <a:r>
              <a:rPr lang="en-US" err="1"/>
              <a:t>pri</a:t>
            </a:r>
            <a:r>
              <a:rPr lang="en-US"/>
              <a:t> </a:t>
            </a:r>
            <a:r>
              <a:rPr lang="en-US" err="1"/>
              <a:t>katerih</a:t>
            </a:r>
            <a:r>
              <a:rPr lang="en-US"/>
              <a:t> se </a:t>
            </a:r>
            <a:r>
              <a:rPr lang="en-US" err="1"/>
              <a:t>zaradi</a:t>
            </a:r>
            <a:r>
              <a:rPr lang="en-US"/>
              <a:t> </a:t>
            </a:r>
            <a:r>
              <a:rPr lang="en-US" err="1"/>
              <a:t>znanih</a:t>
            </a:r>
            <a:r>
              <a:rPr lang="en-US"/>
              <a:t> </a:t>
            </a:r>
            <a:r>
              <a:rPr lang="en-US" err="1"/>
              <a:t>ali</a:t>
            </a:r>
            <a:r>
              <a:rPr lang="en-US"/>
              <a:t> </a:t>
            </a:r>
            <a:r>
              <a:rPr lang="en-US" err="1"/>
              <a:t>neznanih</a:t>
            </a:r>
            <a:r>
              <a:rPr lang="en-US"/>
              <a:t> </a:t>
            </a:r>
            <a:r>
              <a:rPr lang="en-US" err="1"/>
              <a:t>motenj</a:t>
            </a:r>
            <a:r>
              <a:rPr lang="en-US"/>
              <a:t> </a:t>
            </a:r>
            <a:r>
              <a:rPr lang="en-US" err="1"/>
              <a:t>ali</a:t>
            </a:r>
            <a:r>
              <a:rPr lang="en-US"/>
              <a:t> </a:t>
            </a:r>
            <a:r>
              <a:rPr lang="en-US" err="1"/>
              <a:t>razlik</a:t>
            </a:r>
            <a:r>
              <a:rPr lang="en-US"/>
              <a:t> v </a:t>
            </a:r>
            <a:r>
              <a:rPr lang="en-US" err="1"/>
              <a:t>delovanju</a:t>
            </a:r>
            <a:r>
              <a:rPr lang="en-US"/>
              <a:t> </a:t>
            </a:r>
            <a:r>
              <a:rPr lang="en-US" err="1"/>
              <a:t>centralnega</a:t>
            </a:r>
            <a:r>
              <a:rPr lang="en-US"/>
              <a:t> </a:t>
            </a:r>
            <a:r>
              <a:rPr lang="en-US" err="1"/>
              <a:t>živčnega</a:t>
            </a:r>
            <a:r>
              <a:rPr lang="en-US"/>
              <a:t> </a:t>
            </a:r>
            <a:r>
              <a:rPr lang="en-US" err="1"/>
              <a:t>sistema</a:t>
            </a:r>
            <a:r>
              <a:rPr lang="en-US"/>
              <a:t> </a:t>
            </a:r>
            <a:r>
              <a:rPr lang="en-US" err="1"/>
              <a:t>kljub</a:t>
            </a:r>
            <a:r>
              <a:rPr lang="en-US"/>
              <a:t> </a:t>
            </a:r>
            <a:r>
              <a:rPr lang="en-US" err="1"/>
              <a:t>povprečnim</a:t>
            </a:r>
            <a:r>
              <a:rPr lang="en-US"/>
              <a:t> </a:t>
            </a:r>
            <a:r>
              <a:rPr lang="en-US" err="1"/>
              <a:t>ali</a:t>
            </a:r>
            <a:r>
              <a:rPr lang="en-US"/>
              <a:t> </a:t>
            </a:r>
            <a:r>
              <a:rPr lang="en-US" err="1"/>
              <a:t>nadpovprečnim</a:t>
            </a:r>
            <a:r>
              <a:rPr lang="en-US"/>
              <a:t> </a:t>
            </a:r>
            <a:r>
              <a:rPr lang="en-US" err="1"/>
              <a:t>intelektualnim</a:t>
            </a:r>
            <a:r>
              <a:rPr lang="en-US"/>
              <a:t> </a:t>
            </a:r>
            <a:r>
              <a:rPr lang="en-US" err="1"/>
              <a:t>sposobnostim</a:t>
            </a:r>
            <a:r>
              <a:rPr lang="en-US"/>
              <a:t> </a:t>
            </a:r>
            <a:r>
              <a:rPr lang="en-US" err="1"/>
              <a:t>pojavljajo</a:t>
            </a:r>
            <a:r>
              <a:rPr lang="en-US"/>
              <a:t> </a:t>
            </a:r>
            <a:r>
              <a:rPr lang="en-US" err="1"/>
              <a:t>izrazite</a:t>
            </a:r>
            <a:r>
              <a:rPr lang="en-US"/>
              <a:t> </a:t>
            </a:r>
            <a:r>
              <a:rPr lang="en-US" err="1"/>
              <a:t>težave</a:t>
            </a:r>
            <a:r>
              <a:rPr lang="en-US"/>
              <a:t> </a:t>
            </a:r>
            <a:r>
              <a:rPr lang="en-US" err="1"/>
              <a:t>pri</a:t>
            </a:r>
            <a:r>
              <a:rPr lang="en-US"/>
              <a:t> </a:t>
            </a:r>
            <a:r>
              <a:rPr lang="en-US" err="1"/>
              <a:t>branju</a:t>
            </a:r>
            <a:r>
              <a:rPr lang="en-US"/>
              <a:t>, </a:t>
            </a:r>
            <a:r>
              <a:rPr lang="en-US" err="1"/>
              <a:t>pisanju</a:t>
            </a:r>
            <a:r>
              <a:rPr lang="en-US"/>
              <a:t>, </a:t>
            </a:r>
            <a:r>
              <a:rPr lang="en-US" err="1"/>
              <a:t>pravopisu</a:t>
            </a:r>
            <a:r>
              <a:rPr lang="en-US"/>
              <a:t> in/</a:t>
            </a:r>
            <a:r>
              <a:rPr lang="en-US" err="1"/>
              <a:t>ali</a:t>
            </a:r>
            <a:r>
              <a:rPr lang="en-US"/>
              <a:t> </a:t>
            </a:r>
            <a:r>
              <a:rPr lang="en-US" err="1"/>
              <a:t>računanju</a:t>
            </a:r>
            <a:r>
              <a:rPr lang="en-US"/>
              <a:t>. </a:t>
            </a:r>
            <a:r>
              <a:rPr lang="en-US" err="1"/>
              <a:t>Pojavljajo</a:t>
            </a:r>
            <a:r>
              <a:rPr lang="en-US"/>
              <a:t> se </a:t>
            </a:r>
            <a:r>
              <a:rPr lang="en-US" err="1"/>
              <a:t>tudi</a:t>
            </a:r>
            <a:r>
              <a:rPr lang="en-US"/>
              <a:t> </a:t>
            </a:r>
            <a:r>
              <a:rPr lang="en-US" err="1"/>
              <a:t>zaostanki</a:t>
            </a:r>
            <a:r>
              <a:rPr lang="en-US"/>
              <a:t> v </a:t>
            </a:r>
            <a:r>
              <a:rPr lang="en-US" err="1"/>
              <a:t>razvoju</a:t>
            </a:r>
            <a:r>
              <a:rPr lang="en-US"/>
              <a:t> in/</a:t>
            </a:r>
            <a:r>
              <a:rPr lang="en-US" err="1"/>
              <a:t>ali</a:t>
            </a:r>
            <a:r>
              <a:rPr lang="en-US"/>
              <a:t> </a:t>
            </a:r>
            <a:r>
              <a:rPr lang="en-US" err="1"/>
              <a:t>motnje</a:t>
            </a:r>
            <a:r>
              <a:rPr lang="en-US"/>
              <a:t> </a:t>
            </a:r>
            <a:r>
              <a:rPr lang="en-US" err="1"/>
              <a:t>pozornosti</a:t>
            </a:r>
            <a:r>
              <a:rPr lang="en-US"/>
              <a:t>, </a:t>
            </a:r>
            <a:r>
              <a:rPr lang="en-US" err="1"/>
              <a:t>pomnjenja</a:t>
            </a:r>
            <a:r>
              <a:rPr lang="en-US"/>
              <a:t>, </a:t>
            </a:r>
            <a:r>
              <a:rPr lang="en-US" err="1"/>
              <a:t>mišljenja</a:t>
            </a:r>
            <a:r>
              <a:rPr lang="en-US"/>
              <a:t>, </a:t>
            </a:r>
            <a:r>
              <a:rPr lang="en-US" err="1"/>
              <a:t>koordinacije</a:t>
            </a:r>
            <a:r>
              <a:rPr lang="en-US"/>
              <a:t>, </a:t>
            </a:r>
            <a:r>
              <a:rPr lang="en-US" err="1"/>
              <a:t>komunikacije</a:t>
            </a:r>
            <a:r>
              <a:rPr lang="en-US"/>
              <a:t>, </a:t>
            </a:r>
            <a:r>
              <a:rPr lang="en-US" err="1"/>
              <a:t>socialnih</a:t>
            </a:r>
            <a:r>
              <a:rPr lang="en-US"/>
              <a:t> </a:t>
            </a:r>
            <a:r>
              <a:rPr lang="en-US" err="1"/>
              <a:t>sposobnosti</a:t>
            </a:r>
            <a:r>
              <a:rPr lang="en-US"/>
              <a:t> in/</a:t>
            </a:r>
            <a:r>
              <a:rPr lang="en-US" err="1"/>
              <a:t>ali</a:t>
            </a:r>
            <a:r>
              <a:rPr lang="en-US"/>
              <a:t> </a:t>
            </a:r>
            <a:r>
              <a:rPr lang="en-US" err="1"/>
              <a:t>emocionalnega</a:t>
            </a:r>
            <a:r>
              <a:rPr lang="en-US"/>
              <a:t> </a:t>
            </a:r>
            <a:r>
              <a:rPr lang="en-US" err="1"/>
              <a:t>dozorevanja</a:t>
            </a:r>
            <a:r>
              <a:rPr lang="en-US"/>
              <a:t>. </a:t>
            </a:r>
            <a:r>
              <a:rPr lang="en-US" err="1"/>
              <a:t>Primanjkljaji</a:t>
            </a:r>
            <a:r>
              <a:rPr lang="en-US"/>
              <a:t> </a:t>
            </a:r>
            <a:r>
              <a:rPr lang="en-US" err="1"/>
              <a:t>vplivajo</a:t>
            </a:r>
            <a:r>
              <a:rPr lang="en-US"/>
              <a:t> </a:t>
            </a:r>
            <a:r>
              <a:rPr lang="en-US" err="1"/>
              <a:t>na</a:t>
            </a:r>
            <a:r>
              <a:rPr lang="en-US"/>
              <a:t> </a:t>
            </a:r>
            <a:r>
              <a:rPr lang="en-US" err="1"/>
              <a:t>kognitivno</a:t>
            </a:r>
            <a:r>
              <a:rPr lang="en-US"/>
              <a:t> </a:t>
            </a:r>
            <a:r>
              <a:rPr lang="en-US" err="1"/>
              <a:t>predelovanje</a:t>
            </a:r>
            <a:r>
              <a:rPr lang="en-US"/>
              <a:t> </a:t>
            </a:r>
            <a:r>
              <a:rPr lang="en-US" err="1"/>
              <a:t>besednih</a:t>
            </a:r>
            <a:r>
              <a:rPr lang="en-US"/>
              <a:t> in </a:t>
            </a:r>
            <a:r>
              <a:rPr lang="en-US" err="1"/>
              <a:t>nebesednih</a:t>
            </a:r>
            <a:r>
              <a:rPr lang="en-US"/>
              <a:t> </a:t>
            </a:r>
            <a:r>
              <a:rPr lang="en-US" err="1"/>
              <a:t>informacij</a:t>
            </a:r>
            <a:r>
              <a:rPr lang="en-US"/>
              <a:t>, </a:t>
            </a:r>
            <a:r>
              <a:rPr lang="en-US" err="1"/>
              <a:t>ovirajo</a:t>
            </a:r>
            <a:r>
              <a:rPr lang="en-US"/>
              <a:t> </a:t>
            </a:r>
            <a:r>
              <a:rPr lang="en-US" err="1"/>
              <a:t>usvajanje</a:t>
            </a:r>
            <a:r>
              <a:rPr lang="en-US"/>
              <a:t> in </a:t>
            </a:r>
            <a:r>
              <a:rPr lang="en-US" err="1"/>
              <a:t>avtomatizacijo</a:t>
            </a:r>
            <a:r>
              <a:rPr lang="en-US"/>
              <a:t> </a:t>
            </a:r>
            <a:r>
              <a:rPr lang="en-US" err="1"/>
              <a:t>šolskih</a:t>
            </a:r>
            <a:r>
              <a:rPr lang="en-US"/>
              <a:t> </a:t>
            </a:r>
            <a:r>
              <a:rPr lang="en-US" err="1"/>
              <a:t>veščin</a:t>
            </a:r>
            <a:r>
              <a:rPr lang="en-US"/>
              <a:t> </a:t>
            </a:r>
            <a:r>
              <a:rPr lang="en-US" err="1"/>
              <a:t>ter</a:t>
            </a:r>
            <a:r>
              <a:rPr lang="en-US"/>
              <a:t> </a:t>
            </a:r>
            <a:r>
              <a:rPr lang="en-US" err="1"/>
              <a:t>vse</a:t>
            </a:r>
            <a:r>
              <a:rPr lang="en-US"/>
              <a:t> </a:t>
            </a:r>
            <a:r>
              <a:rPr lang="en-US" err="1"/>
              <a:t>življenje</a:t>
            </a:r>
            <a:r>
              <a:rPr lang="en-US"/>
              <a:t> </a:t>
            </a:r>
            <a:r>
              <a:rPr lang="en-US" err="1"/>
              <a:t>vplivajo</a:t>
            </a:r>
            <a:r>
              <a:rPr lang="en-US"/>
              <a:t> </a:t>
            </a:r>
            <a:r>
              <a:rPr lang="en-US" err="1"/>
              <a:t>na</a:t>
            </a:r>
            <a:r>
              <a:rPr lang="en-US"/>
              <a:t> </a:t>
            </a:r>
            <a:r>
              <a:rPr lang="en-US" err="1"/>
              <a:t>učenje</a:t>
            </a:r>
            <a:r>
              <a:rPr lang="en-US"/>
              <a:t> in </a:t>
            </a:r>
            <a:r>
              <a:rPr lang="en-US" err="1"/>
              <a:t>vedenje</a:t>
            </a:r>
            <a:r>
              <a:rPr lang="en-US"/>
              <a:t>. So </a:t>
            </a:r>
            <a:r>
              <a:rPr lang="en-US" err="1"/>
              <a:t>notranje</a:t>
            </a:r>
            <a:r>
              <a:rPr lang="en-US"/>
              <a:t> </a:t>
            </a:r>
            <a:r>
              <a:rPr lang="en-US" err="1"/>
              <a:t>narave</a:t>
            </a:r>
            <a:r>
              <a:rPr lang="en-US"/>
              <a:t> in </a:t>
            </a:r>
            <a:r>
              <a:rPr lang="en-US" err="1"/>
              <a:t>niso</a:t>
            </a:r>
            <a:r>
              <a:rPr lang="en-US"/>
              <a:t> </a:t>
            </a:r>
            <a:r>
              <a:rPr lang="en-US" err="1"/>
              <a:t>primarno</a:t>
            </a:r>
            <a:r>
              <a:rPr lang="en-US"/>
              <a:t> </a:t>
            </a:r>
            <a:r>
              <a:rPr lang="en-US" err="1"/>
              <a:t>pogojeni</a:t>
            </a:r>
            <a:r>
              <a:rPr lang="en-US"/>
              <a:t> z </a:t>
            </a:r>
            <a:r>
              <a:rPr lang="en-US" err="1"/>
              <a:t>neustreznim</a:t>
            </a:r>
            <a:r>
              <a:rPr lang="en-US"/>
              <a:t> </a:t>
            </a:r>
            <a:r>
              <a:rPr lang="en-US" err="1"/>
              <a:t>poučevanjem</a:t>
            </a:r>
            <a:r>
              <a:rPr lang="en-US"/>
              <a:t> in </a:t>
            </a:r>
            <a:r>
              <a:rPr lang="en-US" err="1"/>
              <a:t>drugimi</a:t>
            </a:r>
            <a:r>
              <a:rPr lang="en-US"/>
              <a:t> </a:t>
            </a:r>
            <a:r>
              <a:rPr lang="en-US" err="1"/>
              <a:t>okoljskimi</a:t>
            </a:r>
            <a:r>
              <a:rPr lang="en-US"/>
              <a:t> </a:t>
            </a:r>
            <a:r>
              <a:rPr lang="en-US" err="1"/>
              <a:t>dejavniki</a:t>
            </a:r>
            <a:r>
              <a:rPr lang="en-US"/>
              <a:t>, </a:t>
            </a:r>
            <a:r>
              <a:rPr lang="en-US" err="1"/>
              <a:t>vidnimi</a:t>
            </a:r>
            <a:r>
              <a:rPr lang="en-US"/>
              <a:t>, </a:t>
            </a:r>
            <a:r>
              <a:rPr lang="en-US" err="1"/>
              <a:t>slušnimi</a:t>
            </a:r>
            <a:r>
              <a:rPr lang="en-US"/>
              <a:t> </a:t>
            </a:r>
            <a:r>
              <a:rPr lang="en-US" err="1"/>
              <a:t>ali</a:t>
            </a:r>
            <a:r>
              <a:rPr lang="en-US"/>
              <a:t> </a:t>
            </a:r>
            <a:r>
              <a:rPr lang="en-US" err="1"/>
              <a:t>motoričnimi</a:t>
            </a:r>
            <a:r>
              <a:rPr lang="en-US"/>
              <a:t> </a:t>
            </a:r>
            <a:r>
              <a:rPr lang="en-US" err="1"/>
              <a:t>okvarami</a:t>
            </a:r>
            <a:r>
              <a:rPr lang="en-US"/>
              <a:t>, </a:t>
            </a:r>
            <a:r>
              <a:rPr lang="en-US" err="1"/>
              <a:t>nevrološkimi</a:t>
            </a:r>
            <a:r>
              <a:rPr lang="en-US"/>
              <a:t> </a:t>
            </a:r>
            <a:r>
              <a:rPr lang="en-US" err="1"/>
              <a:t>motnjami</a:t>
            </a:r>
            <a:r>
              <a:rPr lang="en-US"/>
              <a:t> in </a:t>
            </a:r>
            <a:r>
              <a:rPr lang="en-US" err="1"/>
              <a:t>motnjami</a:t>
            </a:r>
            <a:r>
              <a:rPr lang="en-US"/>
              <a:t> v </a:t>
            </a:r>
            <a:r>
              <a:rPr lang="en-US" err="1"/>
              <a:t>duševnem</a:t>
            </a:r>
            <a:r>
              <a:rPr lang="en-US"/>
              <a:t> </a:t>
            </a:r>
            <a:r>
              <a:rPr lang="en-US" err="1"/>
              <a:t>razvoju</a:t>
            </a:r>
            <a:r>
              <a:rPr lang="en-US"/>
              <a:t> </a:t>
            </a:r>
            <a:r>
              <a:rPr lang="en-US" err="1"/>
              <a:t>ter</a:t>
            </a:r>
            <a:r>
              <a:rPr lang="en-US"/>
              <a:t> </a:t>
            </a:r>
            <a:r>
              <a:rPr lang="en-US" err="1"/>
              <a:t>vedenjskimi</a:t>
            </a:r>
            <a:r>
              <a:rPr lang="en-US"/>
              <a:t> in </a:t>
            </a:r>
            <a:r>
              <a:rPr lang="en-US" err="1"/>
              <a:t>čustvenimi</a:t>
            </a:r>
            <a:r>
              <a:rPr lang="en-US"/>
              <a:t> </a:t>
            </a:r>
            <a:r>
              <a:rPr lang="en-US" err="1"/>
              <a:t>težavami</a:t>
            </a:r>
            <a:r>
              <a:rPr lang="en-US"/>
              <a:t> </a:t>
            </a:r>
            <a:r>
              <a:rPr lang="en-US" err="1"/>
              <a:t>ali</a:t>
            </a:r>
            <a:r>
              <a:rPr lang="en-US"/>
              <a:t> </a:t>
            </a:r>
            <a:r>
              <a:rPr lang="en-US" err="1"/>
              <a:t>motnjami</a:t>
            </a:r>
            <a:r>
              <a:rPr lang="en-US"/>
              <a:t>, </a:t>
            </a:r>
            <a:r>
              <a:rPr lang="en-US" err="1"/>
              <a:t>čeprav</a:t>
            </a:r>
            <a:r>
              <a:rPr lang="en-US"/>
              <a:t> se </a:t>
            </a:r>
            <a:r>
              <a:rPr lang="en-US" err="1"/>
              <a:t>lahko</a:t>
            </a:r>
            <a:r>
              <a:rPr lang="en-US"/>
              <a:t> </a:t>
            </a:r>
            <a:r>
              <a:rPr lang="en-US" err="1"/>
              <a:t>pojavljajo</a:t>
            </a:r>
            <a:r>
              <a:rPr lang="en-US"/>
              <a:t> </a:t>
            </a:r>
            <a:r>
              <a:rPr lang="en-US" err="1"/>
              <a:t>skupaj</a:t>
            </a:r>
            <a:r>
              <a:rPr lang="en-US"/>
              <a:t> z </a:t>
            </a:r>
            <a:r>
              <a:rPr lang="en-US" err="1"/>
              <a:t>njimi</a:t>
            </a:r>
            <a:r>
              <a:rPr lang="en-US"/>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6F08-9A3A-9FAB-80A1-72184DF7C3B2}"/>
              </a:ext>
            </a:extLst>
          </p:cNvPr>
          <p:cNvSpPr>
            <a:spLocks noGrp="1"/>
          </p:cNvSpPr>
          <p:nvPr>
            <p:ph type="title"/>
          </p:nvPr>
        </p:nvSpPr>
        <p:spPr/>
        <p:txBody>
          <a:bodyPr/>
          <a:lstStyle/>
          <a:p>
            <a:r>
              <a:rPr lang="en-US" b="0" dirty="0" err="1"/>
              <a:t>Najpogostejše</a:t>
            </a:r>
            <a:r>
              <a:rPr lang="en-US" b="0" dirty="0"/>
              <a:t> </a:t>
            </a:r>
            <a:r>
              <a:rPr lang="en-US" b="0" dirty="0" err="1"/>
              <a:t>oblike</a:t>
            </a:r>
            <a:r>
              <a:rPr lang="en-US" b="0" dirty="0"/>
              <a:t> </a:t>
            </a:r>
            <a:r>
              <a:rPr lang="en-US" b="0" dirty="0" err="1"/>
              <a:t>primanjkljajev</a:t>
            </a:r>
            <a:r>
              <a:rPr lang="en-US" b="0" dirty="0"/>
              <a:t> </a:t>
            </a:r>
            <a:r>
              <a:rPr lang="en-US" b="0" dirty="0" err="1"/>
              <a:t>na</a:t>
            </a:r>
            <a:r>
              <a:rPr lang="en-US" b="0" dirty="0"/>
              <a:t> </a:t>
            </a:r>
            <a:r>
              <a:rPr lang="en-US" b="0" dirty="0" err="1"/>
              <a:t>posameznih</a:t>
            </a:r>
            <a:r>
              <a:rPr lang="en-US" b="0" dirty="0"/>
              <a:t> </a:t>
            </a:r>
            <a:r>
              <a:rPr lang="en-US" b="0" dirty="0" err="1"/>
              <a:t>področjih</a:t>
            </a:r>
            <a:r>
              <a:rPr lang="en-US" b="0" dirty="0"/>
              <a:t> </a:t>
            </a:r>
            <a:r>
              <a:rPr lang="en-US" b="0" dirty="0" err="1"/>
              <a:t>učenja</a:t>
            </a:r>
            <a:r>
              <a:rPr lang="en-US" b="0" dirty="0"/>
              <a:t> </a:t>
            </a:r>
            <a:endParaRPr lang="en-US" dirty="0"/>
          </a:p>
        </p:txBody>
      </p:sp>
      <p:sp>
        <p:nvSpPr>
          <p:cNvPr id="3" name="Text Placeholder 2">
            <a:extLst>
              <a:ext uri="{FF2B5EF4-FFF2-40B4-BE49-F238E27FC236}">
                <a16:creationId xmlns:a16="http://schemas.microsoft.com/office/drawing/2014/main" id="{67A5D67C-E92E-1D9B-D260-FDDE40FCDA46}"/>
              </a:ext>
            </a:extLst>
          </p:cNvPr>
          <p:cNvSpPr>
            <a:spLocks noGrp="1"/>
          </p:cNvSpPr>
          <p:nvPr>
            <p:ph type="body" idx="1"/>
          </p:nvPr>
        </p:nvSpPr>
        <p:spPr/>
        <p:txBody>
          <a:bodyPr/>
          <a:lstStyle/>
          <a:p>
            <a:pPr marL="114300" indent="0">
              <a:buNone/>
            </a:pPr>
            <a:r>
              <a:rPr lang="en-US" dirty="0" err="1"/>
              <a:t>Primanjkljaje</a:t>
            </a:r>
            <a:r>
              <a:rPr lang="en-US" dirty="0"/>
              <a:t> </a:t>
            </a:r>
            <a:r>
              <a:rPr lang="en-US" dirty="0" err="1"/>
              <a:t>pri</a:t>
            </a:r>
            <a:r>
              <a:rPr lang="en-US" dirty="0"/>
              <a:t> </a:t>
            </a:r>
            <a:r>
              <a:rPr lang="en-US" dirty="0" err="1"/>
              <a:t>učenju</a:t>
            </a:r>
            <a:r>
              <a:rPr lang="en-US" dirty="0"/>
              <a:t> </a:t>
            </a:r>
            <a:r>
              <a:rPr lang="en-US" dirty="0" err="1"/>
              <a:t>matematike</a:t>
            </a:r>
            <a:r>
              <a:rPr lang="en-US" dirty="0"/>
              <a:t> </a:t>
            </a:r>
            <a:r>
              <a:rPr lang="en-US" dirty="0" err="1"/>
              <a:t>delimo</a:t>
            </a:r>
            <a:r>
              <a:rPr lang="en-US" dirty="0"/>
              <a:t> </a:t>
            </a:r>
            <a:r>
              <a:rPr lang="en-US" dirty="0" err="1"/>
              <a:t>na</a:t>
            </a:r>
            <a:r>
              <a:rPr lang="en-US" dirty="0"/>
              <a:t> </a:t>
            </a:r>
            <a:r>
              <a:rPr lang="en-US" dirty="0" err="1"/>
              <a:t>specifične</a:t>
            </a:r>
            <a:r>
              <a:rPr lang="en-US" dirty="0"/>
              <a:t> </a:t>
            </a:r>
            <a:r>
              <a:rPr lang="en-US" dirty="0" err="1"/>
              <a:t>aritmetične</a:t>
            </a:r>
            <a:r>
              <a:rPr lang="en-US" dirty="0"/>
              <a:t> </a:t>
            </a:r>
            <a:r>
              <a:rPr lang="en-US" dirty="0" err="1"/>
              <a:t>učne</a:t>
            </a:r>
            <a:r>
              <a:rPr lang="en-US" dirty="0"/>
              <a:t> </a:t>
            </a:r>
            <a:r>
              <a:rPr lang="en-US" dirty="0" err="1"/>
              <a:t>težave</a:t>
            </a:r>
            <a:r>
              <a:rPr lang="en-US" dirty="0"/>
              <a:t> (</a:t>
            </a:r>
            <a:r>
              <a:rPr lang="en-US" dirty="0" err="1"/>
              <a:t>izrazite</a:t>
            </a:r>
            <a:r>
              <a:rPr lang="en-US" dirty="0"/>
              <a:t> </a:t>
            </a:r>
            <a:r>
              <a:rPr lang="en-US" dirty="0" err="1"/>
              <a:t>težave</a:t>
            </a:r>
            <a:r>
              <a:rPr lang="en-US" dirty="0"/>
              <a:t> </a:t>
            </a:r>
            <a:r>
              <a:rPr lang="en-US" dirty="0" err="1"/>
              <a:t>na</a:t>
            </a:r>
            <a:r>
              <a:rPr lang="en-US" dirty="0"/>
              <a:t> </a:t>
            </a:r>
            <a:r>
              <a:rPr lang="en-US" dirty="0" err="1"/>
              <a:t>področju</a:t>
            </a:r>
            <a:r>
              <a:rPr lang="en-US" dirty="0"/>
              <a:t> </a:t>
            </a:r>
            <a:r>
              <a:rPr lang="en-US" dirty="0" err="1"/>
              <a:t>avtomatizacije</a:t>
            </a:r>
            <a:r>
              <a:rPr lang="en-US" dirty="0"/>
              <a:t> </a:t>
            </a:r>
            <a:r>
              <a:rPr lang="en-US" dirty="0" err="1"/>
              <a:t>aritmetičnih</a:t>
            </a:r>
            <a:r>
              <a:rPr lang="en-US" dirty="0"/>
              <a:t> </a:t>
            </a:r>
            <a:r>
              <a:rPr lang="en-US" dirty="0" err="1"/>
              <a:t>dejstev</a:t>
            </a:r>
            <a:r>
              <a:rPr lang="en-US" dirty="0"/>
              <a:t> in </a:t>
            </a:r>
            <a:r>
              <a:rPr lang="en-US" dirty="0" err="1"/>
              <a:t>postopkov</a:t>
            </a:r>
            <a:r>
              <a:rPr lang="en-US" dirty="0"/>
              <a:t> </a:t>
            </a:r>
            <a:r>
              <a:rPr lang="en-US" dirty="0" err="1"/>
              <a:t>ali</a:t>
            </a:r>
            <a:r>
              <a:rPr lang="en-US" dirty="0"/>
              <a:t> </a:t>
            </a:r>
            <a:r>
              <a:rPr lang="en-US" dirty="0" err="1"/>
              <a:t>vidno-prostorskih</a:t>
            </a:r>
            <a:r>
              <a:rPr lang="en-US" dirty="0"/>
              <a:t> </a:t>
            </a:r>
            <a:r>
              <a:rPr lang="en-US" dirty="0" err="1"/>
              <a:t>sposobnosti</a:t>
            </a:r>
            <a:r>
              <a:rPr lang="en-US" dirty="0"/>
              <a:t>, ki </a:t>
            </a:r>
            <a:r>
              <a:rPr lang="en-US" dirty="0" err="1"/>
              <a:t>vplivajo</a:t>
            </a:r>
            <a:r>
              <a:rPr lang="en-US" dirty="0"/>
              <a:t> </a:t>
            </a:r>
            <a:r>
              <a:rPr lang="en-US" dirty="0" err="1"/>
              <a:t>na</a:t>
            </a:r>
            <a:r>
              <a:rPr lang="en-US" dirty="0"/>
              <a:t> </a:t>
            </a:r>
            <a:r>
              <a:rPr lang="en-US" dirty="0" err="1"/>
              <a:t>točnost</a:t>
            </a:r>
            <a:r>
              <a:rPr lang="en-US" dirty="0"/>
              <a:t> in </a:t>
            </a:r>
            <a:r>
              <a:rPr lang="en-US" dirty="0" err="1"/>
              <a:t>hitrost</a:t>
            </a:r>
            <a:r>
              <a:rPr lang="en-US" dirty="0"/>
              <a:t> </a:t>
            </a:r>
            <a:r>
              <a:rPr lang="en-US" dirty="0" err="1"/>
              <a:t>računanja</a:t>
            </a:r>
            <a:r>
              <a:rPr lang="en-US" dirty="0"/>
              <a:t>) </a:t>
            </a:r>
            <a:r>
              <a:rPr lang="en-US" dirty="0" err="1"/>
              <a:t>ter</a:t>
            </a:r>
            <a:r>
              <a:rPr lang="en-US" dirty="0"/>
              <a:t> </a:t>
            </a:r>
            <a:r>
              <a:rPr lang="en-US" dirty="0" err="1"/>
              <a:t>diskalkulijo</a:t>
            </a:r>
            <a:r>
              <a:rPr lang="en-US" dirty="0"/>
              <a:t> (</a:t>
            </a:r>
            <a:r>
              <a:rPr lang="en-US" dirty="0" err="1"/>
              <a:t>izrazite</a:t>
            </a:r>
            <a:r>
              <a:rPr lang="en-US" dirty="0"/>
              <a:t> </a:t>
            </a:r>
            <a:r>
              <a:rPr lang="en-US" dirty="0" err="1"/>
              <a:t>težave</a:t>
            </a:r>
            <a:r>
              <a:rPr lang="en-US" dirty="0"/>
              <a:t> </a:t>
            </a:r>
            <a:r>
              <a:rPr lang="en-US" dirty="0" err="1"/>
              <a:t>na</a:t>
            </a:r>
            <a:r>
              <a:rPr lang="en-US" dirty="0"/>
              <a:t> </a:t>
            </a:r>
            <a:r>
              <a:rPr lang="en-US" dirty="0" err="1"/>
              <a:t>vseh</a:t>
            </a:r>
            <a:r>
              <a:rPr lang="en-US" dirty="0"/>
              <a:t> </a:t>
            </a:r>
            <a:r>
              <a:rPr lang="en-US" dirty="0" err="1"/>
              <a:t>področjih</a:t>
            </a:r>
            <a:r>
              <a:rPr lang="en-US" dirty="0"/>
              <a:t> od </a:t>
            </a:r>
            <a:r>
              <a:rPr lang="en-US" dirty="0" err="1"/>
              <a:t>občutka</a:t>
            </a:r>
            <a:r>
              <a:rPr lang="en-US" dirty="0"/>
              <a:t> za </a:t>
            </a:r>
            <a:r>
              <a:rPr lang="en-US" dirty="0" err="1"/>
              <a:t>števila</a:t>
            </a:r>
            <a:r>
              <a:rPr lang="en-US" dirty="0"/>
              <a:t>, </a:t>
            </a:r>
            <a:r>
              <a:rPr lang="en-US" dirty="0" err="1"/>
              <a:t>priklica</a:t>
            </a:r>
            <a:r>
              <a:rPr lang="en-US" dirty="0"/>
              <a:t> </a:t>
            </a:r>
            <a:r>
              <a:rPr lang="en-US" dirty="0" err="1"/>
              <a:t>dejstev</a:t>
            </a:r>
            <a:r>
              <a:rPr lang="en-US" dirty="0"/>
              <a:t> in </a:t>
            </a:r>
            <a:r>
              <a:rPr lang="en-US" dirty="0" err="1"/>
              <a:t>postopkov</a:t>
            </a:r>
            <a:r>
              <a:rPr lang="en-US" dirty="0"/>
              <a:t> do </a:t>
            </a:r>
            <a:r>
              <a:rPr lang="en-US" dirty="0" err="1"/>
              <a:t>matematičnega</a:t>
            </a:r>
            <a:r>
              <a:rPr lang="en-US" dirty="0"/>
              <a:t> </a:t>
            </a:r>
            <a:r>
              <a:rPr lang="en-US" dirty="0" err="1"/>
              <a:t>rezoniranja</a:t>
            </a:r>
            <a:r>
              <a:rPr lang="en-US" dirty="0"/>
              <a:t>). </a:t>
            </a:r>
          </a:p>
        </p:txBody>
      </p:sp>
    </p:spTree>
    <p:extLst>
      <p:ext uri="{BB962C8B-B14F-4D97-AF65-F5344CB8AC3E}">
        <p14:creationId xmlns:p14="http://schemas.microsoft.com/office/powerpoint/2010/main" val="899440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7C652-CB96-FEFC-70CD-E7E9CDBF4335}"/>
              </a:ext>
            </a:extLst>
          </p:cNvPr>
          <p:cNvSpPr>
            <a:spLocks noGrp="1"/>
          </p:cNvSpPr>
          <p:nvPr>
            <p:ph type="title"/>
          </p:nvPr>
        </p:nvSpPr>
        <p:spPr/>
        <p:txBody>
          <a:bodyPr/>
          <a:lstStyle/>
          <a:p>
            <a:r>
              <a:rPr lang="en-US" dirty="0"/>
              <a:t>DISLEKSIJA</a:t>
            </a:r>
          </a:p>
        </p:txBody>
      </p:sp>
      <p:sp>
        <p:nvSpPr>
          <p:cNvPr id="3" name="Text Placeholder 2">
            <a:extLst>
              <a:ext uri="{FF2B5EF4-FFF2-40B4-BE49-F238E27FC236}">
                <a16:creationId xmlns:a16="http://schemas.microsoft.com/office/drawing/2014/main" id="{44E474F8-BE9A-D632-AA32-66314F372456}"/>
              </a:ext>
            </a:extLst>
          </p:cNvPr>
          <p:cNvSpPr>
            <a:spLocks noGrp="1"/>
          </p:cNvSpPr>
          <p:nvPr>
            <p:ph type="body" idx="1"/>
          </p:nvPr>
        </p:nvSpPr>
        <p:spPr/>
        <p:txBody>
          <a:bodyPr>
            <a:normAutofit lnSpcReduction="10000"/>
          </a:bodyPr>
          <a:lstStyle/>
          <a:p>
            <a:pPr marL="114300" indent="0">
              <a:buNone/>
            </a:pPr>
            <a:r>
              <a:rPr lang="en-US" err="1"/>
              <a:t>Disleksija</a:t>
            </a:r>
            <a:r>
              <a:rPr lang="en-US" dirty="0"/>
              <a:t> se </a:t>
            </a:r>
            <a:r>
              <a:rPr lang="en-US" err="1"/>
              <a:t>pri</a:t>
            </a:r>
            <a:r>
              <a:rPr lang="en-US" dirty="0"/>
              <a:t> </a:t>
            </a:r>
            <a:r>
              <a:rPr lang="en-US" err="1"/>
              <a:t>začetnih</a:t>
            </a:r>
            <a:r>
              <a:rPr lang="en-US" dirty="0"/>
              <a:t> </a:t>
            </a:r>
            <a:r>
              <a:rPr lang="en-US" err="1"/>
              <a:t>bralcih</a:t>
            </a:r>
            <a:r>
              <a:rPr lang="en-US" dirty="0"/>
              <a:t> </a:t>
            </a:r>
            <a:r>
              <a:rPr lang="en-US" err="1"/>
              <a:t>najpogosteje</a:t>
            </a:r>
            <a:r>
              <a:rPr lang="en-US" dirty="0"/>
              <a:t> </a:t>
            </a:r>
            <a:r>
              <a:rPr lang="en-US" err="1"/>
              <a:t>kaže</a:t>
            </a:r>
            <a:r>
              <a:rPr lang="en-US" dirty="0"/>
              <a:t> s </a:t>
            </a:r>
            <a:r>
              <a:rPr lang="en-US" err="1"/>
              <a:t>težavami</a:t>
            </a:r>
            <a:r>
              <a:rPr lang="en-US" dirty="0"/>
              <a:t> </a:t>
            </a:r>
            <a:r>
              <a:rPr lang="en-US" err="1"/>
              <a:t>fonološkega</a:t>
            </a:r>
            <a:r>
              <a:rPr lang="en-US" dirty="0"/>
              <a:t> in </a:t>
            </a:r>
            <a:r>
              <a:rPr lang="en-US" err="1"/>
              <a:t>fonemskega</a:t>
            </a:r>
            <a:r>
              <a:rPr lang="en-US" dirty="0"/>
              <a:t> </a:t>
            </a:r>
            <a:r>
              <a:rPr lang="en-US" err="1"/>
              <a:t>zavedanja</a:t>
            </a:r>
            <a:r>
              <a:rPr lang="en-US" dirty="0"/>
              <a:t>. Tako za </a:t>
            </a:r>
            <a:r>
              <a:rPr lang="en-US" err="1"/>
              <a:t>mlajše</a:t>
            </a:r>
            <a:r>
              <a:rPr lang="en-US" dirty="0"/>
              <a:t> </a:t>
            </a:r>
            <a:r>
              <a:rPr lang="en-US" err="1"/>
              <a:t>kot</a:t>
            </a:r>
            <a:r>
              <a:rPr lang="en-US" dirty="0"/>
              <a:t> </a:t>
            </a:r>
            <a:r>
              <a:rPr lang="en-US" err="1"/>
              <a:t>starejše</a:t>
            </a:r>
            <a:r>
              <a:rPr lang="en-US" dirty="0"/>
              <a:t> </a:t>
            </a:r>
            <a:r>
              <a:rPr lang="en-US" err="1"/>
              <a:t>bralce</a:t>
            </a:r>
            <a:r>
              <a:rPr lang="en-US" dirty="0"/>
              <a:t> so </a:t>
            </a:r>
            <a:r>
              <a:rPr lang="en-US" err="1"/>
              <a:t>značilne</a:t>
            </a:r>
            <a:r>
              <a:rPr lang="en-US" dirty="0"/>
              <a:t> </a:t>
            </a:r>
            <a:r>
              <a:rPr lang="en-US" err="1"/>
              <a:t>težave</a:t>
            </a:r>
            <a:r>
              <a:rPr lang="en-US" dirty="0"/>
              <a:t> </a:t>
            </a:r>
            <a:r>
              <a:rPr lang="en-US" err="1"/>
              <a:t>na</a:t>
            </a:r>
            <a:r>
              <a:rPr lang="en-US" dirty="0"/>
              <a:t> </a:t>
            </a:r>
            <a:r>
              <a:rPr lang="en-US" err="1"/>
              <a:t>področju</a:t>
            </a:r>
            <a:r>
              <a:rPr lang="en-US" dirty="0"/>
              <a:t> </a:t>
            </a:r>
            <a:r>
              <a:rPr lang="en-US" err="1"/>
              <a:t>avtomatizacije</a:t>
            </a:r>
            <a:r>
              <a:rPr lang="en-US" dirty="0"/>
              <a:t> </a:t>
            </a:r>
            <a:r>
              <a:rPr lang="en-US" err="1"/>
              <a:t>branja</a:t>
            </a:r>
            <a:r>
              <a:rPr lang="en-US" dirty="0"/>
              <a:t> </a:t>
            </a:r>
            <a:r>
              <a:rPr lang="en-US" err="1"/>
              <a:t>ter</a:t>
            </a:r>
            <a:r>
              <a:rPr lang="en-US" dirty="0"/>
              <a:t> </a:t>
            </a:r>
            <a:r>
              <a:rPr lang="en-US" err="1"/>
              <a:t>bralnega</a:t>
            </a:r>
            <a:r>
              <a:rPr lang="en-US" dirty="0"/>
              <a:t> </a:t>
            </a:r>
            <a:r>
              <a:rPr lang="en-US" err="1"/>
              <a:t>razumevanja</a:t>
            </a:r>
            <a:r>
              <a:rPr lang="en-US" dirty="0"/>
              <a:t>. </a:t>
            </a:r>
            <a:r>
              <a:rPr lang="en-US" err="1"/>
              <a:t>Težave</a:t>
            </a:r>
            <a:r>
              <a:rPr lang="en-US" dirty="0"/>
              <a:t> </a:t>
            </a:r>
            <a:r>
              <a:rPr lang="en-US" err="1"/>
              <a:t>imajo</a:t>
            </a:r>
            <a:r>
              <a:rPr lang="en-US" dirty="0"/>
              <a:t> z </a:t>
            </a:r>
            <a:r>
              <a:rPr lang="en-US" err="1"/>
              <a:t>upoštevanjem</a:t>
            </a:r>
            <a:r>
              <a:rPr lang="en-US" dirty="0"/>
              <a:t> </a:t>
            </a:r>
            <a:r>
              <a:rPr lang="en-US" err="1"/>
              <a:t>pravopisnih</a:t>
            </a:r>
            <a:r>
              <a:rPr lang="en-US" dirty="0"/>
              <a:t> </a:t>
            </a:r>
            <a:r>
              <a:rPr lang="en-US" err="1"/>
              <a:t>pravil</a:t>
            </a:r>
            <a:r>
              <a:rPr lang="en-US" dirty="0"/>
              <a:t> in s </a:t>
            </a:r>
            <a:r>
              <a:rPr lang="en-US" err="1"/>
              <a:t>hitrostjo</a:t>
            </a:r>
            <a:r>
              <a:rPr lang="en-US" dirty="0"/>
              <a:t> </a:t>
            </a:r>
            <a:r>
              <a:rPr lang="en-US" err="1"/>
              <a:t>branja</a:t>
            </a:r>
            <a:r>
              <a:rPr lang="en-US" dirty="0"/>
              <a:t> </a:t>
            </a:r>
            <a:r>
              <a:rPr lang="en-US" err="1"/>
              <a:t>kot</a:t>
            </a:r>
            <a:r>
              <a:rPr lang="en-US" dirty="0"/>
              <a:t> </a:t>
            </a:r>
            <a:r>
              <a:rPr lang="en-US" err="1"/>
              <a:t>tudi</a:t>
            </a:r>
            <a:r>
              <a:rPr lang="en-US" dirty="0"/>
              <a:t> z </a:t>
            </a:r>
            <a:r>
              <a:rPr lang="en-US" err="1"/>
              <a:t>ortografskim</a:t>
            </a:r>
            <a:r>
              <a:rPr lang="en-US" dirty="0"/>
              <a:t> 29 </a:t>
            </a:r>
            <a:r>
              <a:rPr lang="en-US" err="1"/>
              <a:t>kodiranjem</a:t>
            </a:r>
            <a:r>
              <a:rPr lang="en-US" dirty="0"/>
              <a:t>, z </a:t>
            </a:r>
            <a:r>
              <a:rPr lang="en-US" err="1"/>
              <a:t>zaporedji</a:t>
            </a:r>
            <a:r>
              <a:rPr lang="en-US" dirty="0"/>
              <a:t>, </a:t>
            </a:r>
            <a:r>
              <a:rPr lang="en-US" err="1"/>
              <a:t>delovnim</a:t>
            </a:r>
            <a:r>
              <a:rPr lang="en-US" dirty="0"/>
              <a:t> </a:t>
            </a:r>
            <a:r>
              <a:rPr lang="en-US" err="1"/>
              <a:t>spominom</a:t>
            </a:r>
            <a:r>
              <a:rPr lang="en-US" dirty="0"/>
              <a:t>, </a:t>
            </a:r>
            <a:r>
              <a:rPr lang="en-US" err="1"/>
              <a:t>hitrostjo</a:t>
            </a:r>
            <a:r>
              <a:rPr lang="en-US" dirty="0"/>
              <a:t> </a:t>
            </a:r>
            <a:r>
              <a:rPr lang="en-US" err="1"/>
              <a:t>pisanja</a:t>
            </a:r>
            <a:r>
              <a:rPr lang="en-US" dirty="0"/>
              <a:t> in </a:t>
            </a:r>
            <a:r>
              <a:rPr lang="en-US" err="1"/>
              <a:t>pisnega</a:t>
            </a:r>
            <a:r>
              <a:rPr lang="en-US" dirty="0"/>
              <a:t> </a:t>
            </a:r>
            <a:r>
              <a:rPr lang="en-US" err="1"/>
              <a:t>izražanja</a:t>
            </a:r>
            <a:r>
              <a:rPr lang="en-US" dirty="0"/>
              <a:t>. Ob </a:t>
            </a:r>
            <a:r>
              <a:rPr lang="en-US" err="1"/>
              <a:t>težavah</a:t>
            </a:r>
            <a:r>
              <a:rPr lang="en-US" dirty="0"/>
              <a:t> </a:t>
            </a:r>
            <a:r>
              <a:rPr lang="en-US" err="1"/>
              <a:t>vizualnega</a:t>
            </a:r>
            <a:r>
              <a:rPr lang="en-US" dirty="0"/>
              <a:t> </a:t>
            </a:r>
            <a:r>
              <a:rPr lang="en-US" err="1"/>
              <a:t>prostorskega</a:t>
            </a:r>
            <a:r>
              <a:rPr lang="en-US" dirty="0"/>
              <a:t> </a:t>
            </a:r>
            <a:r>
              <a:rPr lang="en-US" err="1"/>
              <a:t>zaznavanja</a:t>
            </a:r>
            <a:r>
              <a:rPr lang="en-US" dirty="0"/>
              <a:t> in </a:t>
            </a:r>
            <a:r>
              <a:rPr lang="en-US" err="1"/>
              <a:t>procesiranja</a:t>
            </a:r>
            <a:r>
              <a:rPr lang="en-US" dirty="0"/>
              <a:t> </a:t>
            </a:r>
            <a:r>
              <a:rPr lang="en-US" err="1"/>
              <a:t>simbolov</a:t>
            </a:r>
            <a:r>
              <a:rPr lang="en-US" dirty="0"/>
              <a:t> so </a:t>
            </a:r>
            <a:r>
              <a:rPr lang="en-US" err="1"/>
              <a:t>značilne</a:t>
            </a:r>
            <a:r>
              <a:rPr lang="en-US" dirty="0"/>
              <a:t> </a:t>
            </a:r>
            <a:r>
              <a:rPr lang="en-US" err="1"/>
              <a:t>tudi</a:t>
            </a:r>
            <a:r>
              <a:rPr lang="en-US" dirty="0"/>
              <a:t> </a:t>
            </a:r>
            <a:r>
              <a:rPr lang="en-US" err="1"/>
              <a:t>težave</a:t>
            </a:r>
            <a:r>
              <a:rPr lang="en-US" dirty="0"/>
              <a:t> </a:t>
            </a:r>
            <a:r>
              <a:rPr lang="en-US" err="1"/>
              <a:t>na</a:t>
            </a:r>
            <a:r>
              <a:rPr lang="en-US" dirty="0"/>
              <a:t> </a:t>
            </a:r>
            <a:r>
              <a:rPr lang="en-US" err="1"/>
              <a:t>področju</a:t>
            </a:r>
            <a:r>
              <a:rPr lang="en-US" dirty="0"/>
              <a:t> </a:t>
            </a:r>
            <a:r>
              <a:rPr lang="en-US" err="1"/>
              <a:t>časovne</a:t>
            </a:r>
            <a:r>
              <a:rPr lang="en-US" dirty="0"/>
              <a:t> in </a:t>
            </a:r>
            <a:r>
              <a:rPr lang="en-US" err="1"/>
              <a:t>prostorske</a:t>
            </a:r>
            <a:r>
              <a:rPr lang="en-US" dirty="0"/>
              <a:t> </a:t>
            </a:r>
            <a:r>
              <a:rPr lang="en-US" err="1"/>
              <a:t>orientacije</a:t>
            </a:r>
            <a:r>
              <a:rPr lang="en-US" dirty="0"/>
              <a:t>. </a:t>
            </a:r>
            <a:endParaRPr lang="en-US"/>
          </a:p>
        </p:txBody>
      </p:sp>
    </p:spTree>
    <p:extLst>
      <p:ext uri="{BB962C8B-B14F-4D97-AF65-F5344CB8AC3E}">
        <p14:creationId xmlns:p14="http://schemas.microsoft.com/office/powerpoint/2010/main" val="2932372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1F66F-EC93-C6AB-DAD2-E6316F89F7F9}"/>
              </a:ext>
            </a:extLst>
          </p:cNvPr>
          <p:cNvSpPr>
            <a:spLocks noGrp="1"/>
          </p:cNvSpPr>
          <p:nvPr>
            <p:ph type="title"/>
          </p:nvPr>
        </p:nvSpPr>
        <p:spPr/>
        <p:txBody>
          <a:bodyPr/>
          <a:lstStyle/>
          <a:p>
            <a:r>
              <a:rPr lang="en-US" dirty="0"/>
              <a:t>DISGRAFIJA</a:t>
            </a:r>
          </a:p>
        </p:txBody>
      </p:sp>
      <p:sp>
        <p:nvSpPr>
          <p:cNvPr id="3" name="Text Placeholder 2">
            <a:extLst>
              <a:ext uri="{FF2B5EF4-FFF2-40B4-BE49-F238E27FC236}">
                <a16:creationId xmlns:a16="http://schemas.microsoft.com/office/drawing/2014/main" id="{E9181DFB-F17A-D0BC-C80C-C5D5ABDA1A42}"/>
              </a:ext>
            </a:extLst>
          </p:cNvPr>
          <p:cNvSpPr>
            <a:spLocks noGrp="1"/>
          </p:cNvSpPr>
          <p:nvPr>
            <p:ph type="body" idx="1"/>
          </p:nvPr>
        </p:nvSpPr>
        <p:spPr/>
        <p:txBody>
          <a:bodyPr/>
          <a:lstStyle/>
          <a:p>
            <a:pPr marL="114300" indent="0">
              <a:buNone/>
            </a:pPr>
            <a:r>
              <a:rPr lang="en-US" dirty="0" err="1"/>
              <a:t>Disgrafija</a:t>
            </a:r>
            <a:r>
              <a:rPr lang="en-US" dirty="0"/>
              <a:t> je </a:t>
            </a:r>
            <a:r>
              <a:rPr lang="en-US" dirty="0" err="1"/>
              <a:t>specifična</a:t>
            </a:r>
            <a:r>
              <a:rPr lang="en-US" dirty="0"/>
              <a:t> </a:t>
            </a:r>
            <a:r>
              <a:rPr lang="en-US" dirty="0" err="1"/>
              <a:t>motnja</a:t>
            </a:r>
            <a:r>
              <a:rPr lang="en-US" dirty="0"/>
              <a:t> </a:t>
            </a:r>
            <a:r>
              <a:rPr lang="en-US" dirty="0" err="1"/>
              <a:t>pisanja</a:t>
            </a:r>
            <a:r>
              <a:rPr lang="en-US" dirty="0"/>
              <a:t>, za </a:t>
            </a:r>
            <a:r>
              <a:rPr lang="en-US" dirty="0" err="1"/>
              <a:t>katero</a:t>
            </a:r>
            <a:r>
              <a:rPr lang="en-US" dirty="0"/>
              <a:t> so </a:t>
            </a:r>
            <a:r>
              <a:rPr lang="en-US" dirty="0" err="1"/>
              <a:t>značilne</a:t>
            </a:r>
            <a:r>
              <a:rPr lang="en-US" dirty="0"/>
              <a:t> </a:t>
            </a:r>
            <a:r>
              <a:rPr lang="en-US" dirty="0" err="1"/>
              <a:t>težave</a:t>
            </a:r>
            <a:r>
              <a:rPr lang="en-US" dirty="0"/>
              <a:t> </a:t>
            </a:r>
            <a:r>
              <a:rPr lang="en-US" dirty="0" err="1"/>
              <a:t>vizualnega</a:t>
            </a:r>
            <a:r>
              <a:rPr lang="en-US" dirty="0"/>
              <a:t> </a:t>
            </a:r>
            <a:r>
              <a:rPr lang="en-US" dirty="0" err="1"/>
              <a:t>prostorskega</a:t>
            </a:r>
            <a:r>
              <a:rPr lang="en-US" dirty="0"/>
              <a:t> </a:t>
            </a:r>
            <a:r>
              <a:rPr lang="en-US" dirty="0" err="1"/>
              <a:t>zaznavanja</a:t>
            </a:r>
            <a:r>
              <a:rPr lang="en-US" dirty="0"/>
              <a:t> in </a:t>
            </a:r>
            <a:r>
              <a:rPr lang="en-US" dirty="0" err="1"/>
              <a:t>procesiranja</a:t>
            </a:r>
            <a:r>
              <a:rPr lang="en-US" dirty="0"/>
              <a:t> </a:t>
            </a:r>
            <a:r>
              <a:rPr lang="en-US" dirty="0" err="1"/>
              <a:t>simbolov</a:t>
            </a:r>
            <a:r>
              <a:rPr lang="en-US" dirty="0"/>
              <a:t>, </a:t>
            </a:r>
            <a:r>
              <a:rPr lang="en-US" dirty="0" err="1"/>
              <a:t>težave</a:t>
            </a:r>
            <a:r>
              <a:rPr lang="en-US" dirty="0"/>
              <a:t> s </a:t>
            </a:r>
            <a:r>
              <a:rPr lang="en-US" dirty="0" err="1"/>
              <a:t>hitrostjo</a:t>
            </a:r>
            <a:r>
              <a:rPr lang="en-US" dirty="0"/>
              <a:t> in </a:t>
            </a:r>
            <a:r>
              <a:rPr lang="en-US" dirty="0" err="1"/>
              <a:t>tekočnostjo</a:t>
            </a:r>
            <a:r>
              <a:rPr lang="en-US" dirty="0"/>
              <a:t> </a:t>
            </a:r>
            <a:r>
              <a:rPr lang="en-US" dirty="0" err="1"/>
              <a:t>pisanja</a:t>
            </a:r>
            <a:r>
              <a:rPr lang="en-US" dirty="0"/>
              <a:t>, </a:t>
            </a:r>
            <a:r>
              <a:rPr lang="en-US" dirty="0" err="1"/>
              <a:t>težave</a:t>
            </a:r>
            <a:r>
              <a:rPr lang="en-US" dirty="0"/>
              <a:t> z </a:t>
            </a:r>
            <a:r>
              <a:rPr lang="en-US" dirty="0" err="1"/>
              <a:t>ortografskim</a:t>
            </a:r>
            <a:r>
              <a:rPr lang="en-US" dirty="0"/>
              <a:t> </a:t>
            </a:r>
            <a:r>
              <a:rPr lang="en-US" dirty="0" err="1"/>
              <a:t>kodiranjem</a:t>
            </a:r>
            <a:r>
              <a:rPr lang="en-US" dirty="0"/>
              <a:t>, </a:t>
            </a:r>
            <a:r>
              <a:rPr lang="en-US" dirty="0" err="1"/>
              <a:t>finomotoričnimi</a:t>
            </a:r>
            <a:r>
              <a:rPr lang="en-US" dirty="0"/>
              <a:t>/</a:t>
            </a:r>
            <a:r>
              <a:rPr lang="en-US" dirty="0" err="1"/>
              <a:t>grafomotoričnimi</a:t>
            </a:r>
            <a:r>
              <a:rPr lang="en-US" dirty="0"/>
              <a:t> </a:t>
            </a:r>
            <a:r>
              <a:rPr lang="en-US" dirty="0" err="1"/>
              <a:t>spretnostmi</a:t>
            </a:r>
            <a:r>
              <a:rPr lang="en-US" dirty="0"/>
              <a:t> </a:t>
            </a:r>
            <a:r>
              <a:rPr lang="en-US" dirty="0" err="1"/>
              <a:t>ter</a:t>
            </a:r>
            <a:r>
              <a:rPr lang="en-US" dirty="0"/>
              <a:t> </a:t>
            </a:r>
            <a:r>
              <a:rPr lang="en-US" dirty="0" err="1"/>
              <a:t>vidno</a:t>
            </a:r>
            <a:r>
              <a:rPr lang="en-US" dirty="0"/>
              <a:t> </a:t>
            </a:r>
            <a:r>
              <a:rPr lang="en-US" dirty="0" err="1"/>
              <a:t>motorično</a:t>
            </a:r>
            <a:r>
              <a:rPr lang="en-US" dirty="0"/>
              <a:t> </a:t>
            </a:r>
            <a:r>
              <a:rPr lang="en-US" dirty="0" err="1"/>
              <a:t>koordinacijo</a:t>
            </a:r>
            <a:r>
              <a:rPr lang="en-US" dirty="0"/>
              <a:t>. </a:t>
            </a:r>
            <a:r>
              <a:rPr lang="en-US" dirty="0" err="1"/>
              <a:t>Pogosto</a:t>
            </a:r>
            <a:r>
              <a:rPr lang="en-US" dirty="0"/>
              <a:t> je </a:t>
            </a:r>
            <a:r>
              <a:rPr lang="en-US" dirty="0" err="1"/>
              <a:t>ena</a:t>
            </a:r>
            <a:r>
              <a:rPr lang="en-US" dirty="0"/>
              <a:t> </a:t>
            </a:r>
            <a:r>
              <a:rPr lang="en-US" dirty="0" err="1"/>
              <a:t>izmed</a:t>
            </a:r>
            <a:r>
              <a:rPr lang="en-US" dirty="0"/>
              <a:t> </a:t>
            </a:r>
            <a:r>
              <a:rPr lang="en-US" dirty="0" err="1"/>
              <a:t>značilnosti</a:t>
            </a:r>
            <a:r>
              <a:rPr lang="en-US" dirty="0"/>
              <a:t> </a:t>
            </a:r>
            <a:r>
              <a:rPr lang="en-US" dirty="0" err="1"/>
              <a:t>pri</a:t>
            </a:r>
            <a:r>
              <a:rPr lang="en-US" dirty="0"/>
              <a:t> </a:t>
            </a:r>
            <a:r>
              <a:rPr lang="en-US" dirty="0" err="1"/>
              <a:t>dispraksiji</a:t>
            </a:r>
            <a:r>
              <a:rPr lang="en-US" dirty="0"/>
              <a:t> (</a:t>
            </a:r>
            <a:r>
              <a:rPr lang="en-US" dirty="0" err="1"/>
              <a:t>motorični</a:t>
            </a:r>
            <a:r>
              <a:rPr lang="en-US" dirty="0"/>
              <a:t> </a:t>
            </a:r>
            <a:r>
              <a:rPr lang="en-US" dirty="0" err="1"/>
              <a:t>koordinacijski</a:t>
            </a:r>
            <a:r>
              <a:rPr lang="en-US" dirty="0"/>
              <a:t> </a:t>
            </a:r>
            <a:r>
              <a:rPr lang="en-US" dirty="0" err="1"/>
              <a:t>motnji</a:t>
            </a:r>
            <a:r>
              <a:rPr lang="en-US" dirty="0"/>
              <a:t>) in </a:t>
            </a:r>
            <a:r>
              <a:rPr lang="en-US" dirty="0" err="1"/>
              <a:t>neverbalnih</a:t>
            </a:r>
            <a:r>
              <a:rPr lang="en-US" dirty="0"/>
              <a:t> </a:t>
            </a:r>
            <a:r>
              <a:rPr lang="en-US" dirty="0" err="1"/>
              <a:t>specifičnih</a:t>
            </a:r>
            <a:r>
              <a:rPr lang="en-US" dirty="0"/>
              <a:t> </a:t>
            </a:r>
            <a:r>
              <a:rPr lang="en-US" dirty="0" err="1"/>
              <a:t>učnih</a:t>
            </a:r>
            <a:r>
              <a:rPr lang="en-US" dirty="0"/>
              <a:t> </a:t>
            </a:r>
            <a:r>
              <a:rPr lang="en-US" dirty="0" err="1"/>
              <a:t>težavah</a:t>
            </a:r>
            <a:r>
              <a:rPr lang="en-US" dirty="0"/>
              <a:t>. </a:t>
            </a:r>
          </a:p>
        </p:txBody>
      </p:sp>
    </p:spTree>
    <p:extLst>
      <p:ext uri="{BB962C8B-B14F-4D97-AF65-F5344CB8AC3E}">
        <p14:creationId xmlns:p14="http://schemas.microsoft.com/office/powerpoint/2010/main" val="1577412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72FE80"/>
              </a:buClr>
              <a:buSzPts val="6000"/>
              <a:buFont typeface="Montserrat"/>
              <a:buNone/>
            </a:pPr>
            <a:r>
              <a:rPr lang="sl-SI">
                <a:solidFill>
                  <a:srgbClr val="72FE80"/>
                </a:solidFill>
              </a:rPr>
              <a:t>/</a:t>
            </a:r>
            <a:r>
              <a:rPr lang="sl-SI"/>
              <a:t> </a:t>
            </a:r>
            <a:r>
              <a:rPr lang="sl-SI" b="0"/>
              <a:t>Pravna podlaga - OPP v šolskem sistemu</a:t>
            </a:r>
            <a:endParaRPr/>
          </a:p>
        </p:txBody>
      </p:sp>
      <p:sp>
        <p:nvSpPr>
          <p:cNvPr id="184" name="Google Shape;184;p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81521"/>
              </a:lnSpc>
              <a:spcBef>
                <a:spcPts val="0"/>
              </a:spcBef>
              <a:spcAft>
                <a:spcPts val="0"/>
              </a:spcAft>
              <a:buClr>
                <a:schemeClr val="dk1"/>
              </a:buClr>
              <a:buSzPts val="1100"/>
              <a:buFont typeface="Arial"/>
              <a:buNone/>
            </a:pPr>
            <a:r>
              <a:rPr lang="sl-SI" sz="1750" b="1">
                <a:solidFill>
                  <a:srgbClr val="529BB9"/>
                </a:solidFill>
                <a:highlight>
                  <a:srgbClr val="FFFFFF"/>
                </a:highlight>
                <a:latin typeface="Arial"/>
                <a:ea typeface="Arial"/>
                <a:cs typeface="Arial"/>
                <a:sym typeface="Arial"/>
              </a:rPr>
              <a:t>Zakon o usmerjanju otrok s posebnimi potrebami (ZUOPP-1)</a:t>
            </a:r>
            <a:endParaRPr sz="1750" b="1">
              <a:solidFill>
                <a:srgbClr val="529BB9"/>
              </a:solidFill>
              <a:highlight>
                <a:srgbClr val="FFFFFF"/>
              </a:highlight>
              <a:latin typeface="Arial"/>
              <a:ea typeface="Arial"/>
              <a:cs typeface="Arial"/>
              <a:sym typeface="Arial"/>
            </a:endParaRPr>
          </a:p>
          <a:p>
            <a:pPr marL="0" lvl="0" indent="0" algn="l" rtl="0">
              <a:lnSpc>
                <a:spcPct val="90000"/>
              </a:lnSpc>
              <a:spcBef>
                <a:spcPts val="0"/>
              </a:spcBef>
              <a:spcAft>
                <a:spcPts val="0"/>
              </a:spcAft>
              <a:buClr>
                <a:srgbClr val="888888"/>
              </a:buClr>
              <a:buSzPts val="24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3076408-0E6B-18B4-2209-309EE1EBB90E}"/>
              </a:ext>
            </a:extLst>
          </p:cNvPr>
          <p:cNvSpPr>
            <a:spLocks noGrp="1"/>
          </p:cNvSpPr>
          <p:nvPr>
            <p:ph type="title"/>
          </p:nvPr>
        </p:nvSpPr>
        <p:spPr/>
        <p:txBody>
          <a:bodyPr/>
          <a:lstStyle/>
          <a:p>
            <a:r>
              <a:rPr lang="sl-SI" dirty="0"/>
              <a:t>Prilagoditve</a:t>
            </a:r>
          </a:p>
        </p:txBody>
      </p:sp>
      <p:sp>
        <p:nvSpPr>
          <p:cNvPr id="3" name="Označba mesta besedila 2">
            <a:extLst>
              <a:ext uri="{FF2B5EF4-FFF2-40B4-BE49-F238E27FC236}">
                <a16:creationId xmlns:a16="http://schemas.microsoft.com/office/drawing/2014/main" id="{A8383DE7-3393-5A84-3D28-82326E4EF2BF}"/>
              </a:ext>
            </a:extLst>
          </p:cNvPr>
          <p:cNvSpPr>
            <a:spLocks noGrp="1"/>
          </p:cNvSpPr>
          <p:nvPr>
            <p:ph type="body" idx="1"/>
          </p:nvPr>
        </p:nvSpPr>
        <p:spPr/>
        <p:txBody>
          <a:bodyPr>
            <a:normAutofit fontScale="92500"/>
          </a:bodyPr>
          <a:lstStyle/>
          <a:p>
            <a:r>
              <a:rPr lang="sl-SI" dirty="0"/>
              <a:t>bela tabla in barvni svinčniki</a:t>
            </a:r>
          </a:p>
          <a:p>
            <a:r>
              <a:rPr lang="sl-SI" dirty="0"/>
              <a:t>zmanjšan kontrast med črnimi črkami in belim ozadjem </a:t>
            </a:r>
          </a:p>
          <a:p>
            <a:r>
              <a:rPr lang="sl-SI" dirty="0"/>
              <a:t>označbe s “post-it” listki</a:t>
            </a:r>
          </a:p>
          <a:p>
            <a:pPr algn="just"/>
            <a:r>
              <a:rPr lang="sl-SI" dirty="0"/>
              <a:t>minimalna velikost črk za učne liste 12 in za PPT 28</a:t>
            </a:r>
          </a:p>
          <a:p>
            <a:pPr algn="just"/>
            <a:r>
              <a:rPr lang="sl-SI" dirty="0"/>
              <a:t>leva poravnava besedil</a:t>
            </a:r>
          </a:p>
          <a:p>
            <a:pPr algn="just"/>
            <a:r>
              <a:rPr lang="sl-SI" dirty="0"/>
              <a:t>razmik med vrsticami 1,5</a:t>
            </a:r>
          </a:p>
          <a:p>
            <a:pPr algn="just"/>
            <a:r>
              <a:rPr lang="sl-SI" dirty="0"/>
              <a:t>izogibamo se podčrtovanju, poševni pisavi in pisavi z velikimi tiskanimi črkami (besede raje odebelimo).</a:t>
            </a:r>
          </a:p>
          <a:p>
            <a:endParaRPr lang="sl-SI" dirty="0"/>
          </a:p>
        </p:txBody>
      </p:sp>
    </p:spTree>
    <p:extLst>
      <p:ext uri="{BB962C8B-B14F-4D97-AF65-F5344CB8AC3E}">
        <p14:creationId xmlns:p14="http://schemas.microsoft.com/office/powerpoint/2010/main" val="2412096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9E6E4-F669-B731-56F4-98DACB81F16B}"/>
              </a:ext>
            </a:extLst>
          </p:cNvPr>
          <p:cNvSpPr>
            <a:spLocks noGrp="1"/>
          </p:cNvSpPr>
          <p:nvPr>
            <p:ph type="title"/>
          </p:nvPr>
        </p:nvSpPr>
        <p:spPr/>
        <p:txBody>
          <a:bodyPr>
            <a:normAutofit/>
          </a:bodyPr>
          <a:lstStyle/>
          <a:p>
            <a:r>
              <a:rPr lang="en-US" b="0"/>
              <a:t>Neverbalne specifične učne težave</a:t>
            </a:r>
            <a:endParaRPr lang="en-US"/>
          </a:p>
        </p:txBody>
      </p:sp>
      <p:sp>
        <p:nvSpPr>
          <p:cNvPr id="3" name="Text Placeholder 2">
            <a:extLst>
              <a:ext uri="{FF2B5EF4-FFF2-40B4-BE49-F238E27FC236}">
                <a16:creationId xmlns:a16="http://schemas.microsoft.com/office/drawing/2014/main" id="{3B7FB5AB-61CC-70A3-F181-A91DC65D8A85}"/>
              </a:ext>
            </a:extLst>
          </p:cNvPr>
          <p:cNvSpPr>
            <a:spLocks noGrp="1"/>
          </p:cNvSpPr>
          <p:nvPr>
            <p:ph type="body" idx="1"/>
          </p:nvPr>
        </p:nvSpPr>
        <p:spPr/>
        <p:txBody>
          <a:bodyPr>
            <a:normAutofit lnSpcReduction="10000"/>
          </a:bodyPr>
          <a:lstStyle/>
          <a:p>
            <a:pPr marL="114300" indent="0">
              <a:buNone/>
            </a:pPr>
            <a:r>
              <a:rPr lang="en-US" err="1"/>
              <a:t>Neverbalne</a:t>
            </a:r>
            <a:r>
              <a:rPr lang="en-US"/>
              <a:t> </a:t>
            </a:r>
            <a:r>
              <a:rPr lang="en-US" err="1"/>
              <a:t>specifične</a:t>
            </a:r>
            <a:r>
              <a:rPr lang="en-US"/>
              <a:t> </a:t>
            </a:r>
            <a:r>
              <a:rPr lang="en-US" err="1"/>
              <a:t>učne</a:t>
            </a:r>
            <a:r>
              <a:rPr lang="en-US"/>
              <a:t> </a:t>
            </a:r>
            <a:r>
              <a:rPr lang="en-US" err="1"/>
              <a:t>težave</a:t>
            </a:r>
            <a:r>
              <a:rPr lang="en-US"/>
              <a:t> so </a:t>
            </a:r>
            <a:r>
              <a:rPr lang="en-US" err="1"/>
              <a:t>motnje</a:t>
            </a:r>
            <a:r>
              <a:rPr lang="en-US"/>
              <a:t> </a:t>
            </a:r>
            <a:r>
              <a:rPr lang="en-US" err="1"/>
              <a:t>na</a:t>
            </a:r>
            <a:r>
              <a:rPr lang="en-US"/>
              <a:t> </a:t>
            </a:r>
            <a:r>
              <a:rPr lang="en-US" err="1"/>
              <a:t>neverbalnih</a:t>
            </a:r>
            <a:r>
              <a:rPr lang="en-US"/>
              <a:t> </a:t>
            </a:r>
            <a:r>
              <a:rPr lang="en-US" err="1"/>
              <a:t>področjih</a:t>
            </a:r>
            <a:r>
              <a:rPr lang="en-US"/>
              <a:t> </a:t>
            </a:r>
            <a:r>
              <a:rPr lang="en-US" err="1"/>
              <a:t>otrokovega</a:t>
            </a:r>
            <a:r>
              <a:rPr lang="en-US"/>
              <a:t> </a:t>
            </a:r>
            <a:r>
              <a:rPr lang="en-US" err="1"/>
              <a:t>delovanja</a:t>
            </a:r>
            <a:r>
              <a:rPr lang="en-US"/>
              <a:t>, za </a:t>
            </a:r>
            <a:r>
              <a:rPr lang="en-US" err="1"/>
              <a:t>katere</a:t>
            </a:r>
            <a:r>
              <a:rPr lang="en-US"/>
              <a:t> so </a:t>
            </a:r>
            <a:r>
              <a:rPr lang="en-US" err="1"/>
              <a:t>značilne</a:t>
            </a:r>
            <a:r>
              <a:rPr lang="en-US"/>
              <a:t> </a:t>
            </a:r>
            <a:r>
              <a:rPr lang="en-US" err="1"/>
              <a:t>težave</a:t>
            </a:r>
            <a:r>
              <a:rPr lang="en-US"/>
              <a:t> </a:t>
            </a:r>
            <a:r>
              <a:rPr lang="en-US" err="1"/>
              <a:t>vizualnega</a:t>
            </a:r>
            <a:r>
              <a:rPr lang="en-US"/>
              <a:t> </a:t>
            </a:r>
            <a:r>
              <a:rPr lang="en-US" err="1"/>
              <a:t>prostorskega</a:t>
            </a:r>
            <a:r>
              <a:rPr lang="en-US"/>
              <a:t> </a:t>
            </a:r>
            <a:r>
              <a:rPr lang="en-US" err="1"/>
              <a:t>zaznavanja</a:t>
            </a:r>
            <a:r>
              <a:rPr lang="en-US"/>
              <a:t> in </a:t>
            </a:r>
            <a:r>
              <a:rPr lang="en-US" err="1"/>
              <a:t>procesiranja</a:t>
            </a:r>
            <a:r>
              <a:rPr lang="en-US"/>
              <a:t> </a:t>
            </a:r>
            <a:r>
              <a:rPr lang="en-US" err="1"/>
              <a:t>simbolov</a:t>
            </a:r>
            <a:r>
              <a:rPr lang="en-US"/>
              <a:t>, </a:t>
            </a:r>
            <a:r>
              <a:rPr lang="en-US" err="1"/>
              <a:t>psihomotorične</a:t>
            </a:r>
            <a:r>
              <a:rPr lang="en-US"/>
              <a:t> </a:t>
            </a:r>
            <a:r>
              <a:rPr lang="en-US" err="1"/>
              <a:t>koordinacije</a:t>
            </a:r>
            <a:r>
              <a:rPr lang="en-US"/>
              <a:t> </a:t>
            </a:r>
            <a:r>
              <a:rPr lang="en-US" err="1"/>
              <a:t>ter</a:t>
            </a:r>
            <a:r>
              <a:rPr lang="en-US"/>
              <a:t> </a:t>
            </a:r>
            <a:r>
              <a:rPr lang="en-US" err="1"/>
              <a:t>prostorskega</a:t>
            </a:r>
            <a:r>
              <a:rPr lang="en-US"/>
              <a:t> in </a:t>
            </a:r>
            <a:r>
              <a:rPr lang="en-US" err="1"/>
              <a:t>časovnega</a:t>
            </a:r>
            <a:r>
              <a:rPr lang="en-US"/>
              <a:t> </a:t>
            </a:r>
            <a:r>
              <a:rPr lang="en-US" err="1"/>
              <a:t>zaznavanja</a:t>
            </a:r>
            <a:r>
              <a:rPr lang="en-US"/>
              <a:t>. Na </a:t>
            </a:r>
            <a:r>
              <a:rPr lang="en-US" err="1"/>
              <a:t>šolskih</a:t>
            </a:r>
            <a:r>
              <a:rPr lang="en-US"/>
              <a:t> </a:t>
            </a:r>
            <a:r>
              <a:rPr lang="en-US" err="1"/>
              <a:t>področjih</a:t>
            </a:r>
            <a:r>
              <a:rPr lang="en-US"/>
              <a:t> so </a:t>
            </a:r>
            <a:r>
              <a:rPr lang="en-US" err="1"/>
              <a:t>pogosti</a:t>
            </a:r>
            <a:r>
              <a:rPr lang="en-US"/>
              <a:t> </a:t>
            </a:r>
            <a:r>
              <a:rPr lang="en-US" err="1"/>
              <a:t>primanjkljaji</a:t>
            </a:r>
            <a:r>
              <a:rPr lang="en-US"/>
              <a:t> v </a:t>
            </a:r>
            <a:r>
              <a:rPr lang="en-US" err="1"/>
              <a:t>matematičnem</a:t>
            </a:r>
            <a:r>
              <a:rPr lang="en-US"/>
              <a:t> </a:t>
            </a:r>
            <a:r>
              <a:rPr lang="en-US" err="1"/>
              <a:t>rezoniranju</a:t>
            </a:r>
            <a:r>
              <a:rPr lang="en-US"/>
              <a:t> in </a:t>
            </a:r>
            <a:r>
              <a:rPr lang="en-US" err="1"/>
              <a:t>računanju</a:t>
            </a:r>
            <a:r>
              <a:rPr lang="en-US"/>
              <a:t>, </a:t>
            </a:r>
            <a:r>
              <a:rPr lang="en-US" err="1"/>
              <a:t>bralnem</a:t>
            </a:r>
            <a:r>
              <a:rPr lang="en-US"/>
              <a:t> </a:t>
            </a:r>
            <a:r>
              <a:rPr lang="en-US" err="1"/>
              <a:t>razumevanju</a:t>
            </a:r>
            <a:r>
              <a:rPr lang="en-US"/>
              <a:t> (</a:t>
            </a:r>
            <a:r>
              <a:rPr lang="en-US" err="1"/>
              <a:t>zaradi</a:t>
            </a:r>
            <a:r>
              <a:rPr lang="en-US"/>
              <a:t> </a:t>
            </a:r>
            <a:r>
              <a:rPr lang="en-US" err="1"/>
              <a:t>težav</a:t>
            </a:r>
            <a:r>
              <a:rPr lang="en-US"/>
              <a:t> z </a:t>
            </a:r>
            <a:r>
              <a:rPr lang="en-US" err="1"/>
              <a:t>razumevanjem</a:t>
            </a:r>
            <a:r>
              <a:rPr lang="en-US"/>
              <a:t> </a:t>
            </a:r>
            <a:r>
              <a:rPr lang="en-US" err="1"/>
              <a:t>pragmatičnega</a:t>
            </a:r>
            <a:r>
              <a:rPr lang="en-US"/>
              <a:t> </a:t>
            </a:r>
            <a:r>
              <a:rPr lang="en-US" err="1"/>
              <a:t>jezika</a:t>
            </a:r>
            <a:r>
              <a:rPr lang="en-US"/>
              <a:t>) </a:t>
            </a:r>
            <a:r>
              <a:rPr lang="en-US" err="1"/>
              <a:t>ter</a:t>
            </a:r>
            <a:r>
              <a:rPr lang="en-US"/>
              <a:t> </a:t>
            </a:r>
            <a:r>
              <a:rPr lang="en-US" err="1"/>
              <a:t>primanjkljaji</a:t>
            </a:r>
            <a:r>
              <a:rPr lang="en-US"/>
              <a:t> </a:t>
            </a:r>
            <a:r>
              <a:rPr lang="en-US" err="1"/>
              <a:t>specifičnih</a:t>
            </a:r>
            <a:r>
              <a:rPr lang="en-US"/>
              <a:t> </a:t>
            </a:r>
            <a:r>
              <a:rPr lang="en-US" err="1"/>
              <a:t>vidikov</a:t>
            </a:r>
            <a:r>
              <a:rPr lang="en-US"/>
              <a:t> </a:t>
            </a:r>
            <a:r>
              <a:rPr lang="en-US" err="1"/>
              <a:t>pisnega</a:t>
            </a:r>
            <a:r>
              <a:rPr lang="en-US"/>
              <a:t> </a:t>
            </a:r>
            <a:r>
              <a:rPr lang="en-US" err="1"/>
              <a:t>jezika</a:t>
            </a:r>
            <a:r>
              <a:rPr lang="en-US"/>
              <a:t> in </a:t>
            </a:r>
            <a:r>
              <a:rPr lang="en-US" err="1"/>
              <a:t>pisanja</a:t>
            </a:r>
            <a:r>
              <a:rPr lang="en-US"/>
              <a:t>). </a:t>
            </a:r>
          </a:p>
        </p:txBody>
      </p:sp>
    </p:spTree>
    <p:extLst>
      <p:ext uri="{BB962C8B-B14F-4D97-AF65-F5344CB8AC3E}">
        <p14:creationId xmlns:p14="http://schemas.microsoft.com/office/powerpoint/2010/main" val="2252346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2ba71c616ff_0_20"/>
          <p:cNvSpPr txBox="1">
            <a:spLocks noGrp="1"/>
          </p:cNvSpPr>
          <p:nvPr>
            <p:ph type="title"/>
          </p:nvPr>
        </p:nvSpPr>
        <p:spPr>
          <a:xfrm>
            <a:off x="838200" y="789074"/>
            <a:ext cx="10515600" cy="1249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2FE80"/>
              </a:buClr>
              <a:buSzPts val="4400"/>
              <a:buFont typeface="Montserrat"/>
              <a:buNone/>
            </a:pPr>
            <a:r>
              <a:rPr lang="sl-SI">
                <a:solidFill>
                  <a:srgbClr val="72FE80"/>
                </a:solidFill>
              </a:rPr>
              <a:t>/ </a:t>
            </a:r>
            <a:r>
              <a:rPr lang="sl-SI"/>
              <a:t>Motnje avtističnega spektra</a:t>
            </a:r>
            <a:endParaRPr/>
          </a:p>
        </p:txBody>
      </p:sp>
      <p:sp>
        <p:nvSpPr>
          <p:cNvPr id="262" name="Google Shape;262;g2ba71c616ff_0_20"/>
          <p:cNvSpPr txBox="1">
            <a:spLocks noGrp="1"/>
          </p:cNvSpPr>
          <p:nvPr>
            <p:ph type="body" idx="1"/>
          </p:nvPr>
        </p:nvSpPr>
        <p:spPr>
          <a:xfrm>
            <a:off x="511629" y="2257894"/>
            <a:ext cx="10515600" cy="1350001"/>
          </a:xfrm>
          <a:prstGeom prst="rect">
            <a:avLst/>
          </a:prstGeom>
          <a:noFill/>
          <a:ln>
            <a:noFill/>
          </a:ln>
        </p:spPr>
        <p:txBody>
          <a:bodyPr spcFirstLastPara="1" wrap="square" lIns="91425" tIns="45700" rIns="91425" bIns="45700" anchor="t" anchorCtr="0">
            <a:noAutofit/>
          </a:bodyPr>
          <a:lstStyle/>
          <a:p>
            <a:pPr marL="0" indent="0">
              <a:buNone/>
            </a:pPr>
            <a:r>
              <a:rPr lang="en-US" sz="2000" err="1"/>
              <a:t>Motnja</a:t>
            </a:r>
            <a:r>
              <a:rPr lang="en-US" sz="2000" dirty="0"/>
              <a:t> </a:t>
            </a:r>
            <a:r>
              <a:rPr lang="en-US" sz="2000" err="1"/>
              <a:t>avtističnega</a:t>
            </a:r>
            <a:r>
              <a:rPr lang="en-US" sz="2000" dirty="0"/>
              <a:t> </a:t>
            </a:r>
            <a:r>
              <a:rPr lang="en-US" sz="2000" err="1"/>
              <a:t>spektra</a:t>
            </a:r>
            <a:r>
              <a:rPr lang="en-US" sz="2000" dirty="0"/>
              <a:t> (MAS) </a:t>
            </a:r>
            <a:r>
              <a:rPr lang="en-US" sz="2000" err="1"/>
              <a:t>označuje</a:t>
            </a:r>
            <a:r>
              <a:rPr lang="en-US" sz="2000" dirty="0"/>
              <a:t> </a:t>
            </a:r>
            <a:r>
              <a:rPr lang="en-US" sz="2000" err="1"/>
              <a:t>specifičen</a:t>
            </a:r>
            <a:r>
              <a:rPr lang="en-US" sz="2000" dirty="0"/>
              <a:t> </a:t>
            </a:r>
            <a:r>
              <a:rPr lang="en-US" sz="2000" err="1"/>
              <a:t>način</a:t>
            </a:r>
            <a:r>
              <a:rPr lang="en-US" sz="2000" dirty="0"/>
              <a:t> </a:t>
            </a:r>
            <a:r>
              <a:rPr lang="en-US" sz="2000" err="1"/>
              <a:t>procesiranja</a:t>
            </a:r>
            <a:r>
              <a:rPr lang="en-US" sz="2000" dirty="0"/>
              <a:t> </a:t>
            </a:r>
            <a:r>
              <a:rPr lang="en-US" sz="2000" err="1"/>
              <a:t>informacij</a:t>
            </a:r>
            <a:r>
              <a:rPr lang="en-US" sz="2000" dirty="0"/>
              <a:t> v </a:t>
            </a:r>
            <a:r>
              <a:rPr lang="en-US" sz="2000" err="1"/>
              <a:t>možganih</a:t>
            </a:r>
            <a:r>
              <a:rPr lang="en-US" sz="2000" dirty="0"/>
              <a:t>.  </a:t>
            </a:r>
            <a:r>
              <a:rPr lang="en-US" sz="2000" err="1"/>
              <a:t>Gre</a:t>
            </a:r>
            <a:r>
              <a:rPr lang="en-US" sz="2000" dirty="0"/>
              <a:t> za </a:t>
            </a:r>
            <a:r>
              <a:rPr lang="en-US" sz="2000" err="1"/>
              <a:t>skupek</a:t>
            </a:r>
            <a:r>
              <a:rPr lang="en-US" sz="2000" dirty="0"/>
              <a:t> </a:t>
            </a:r>
            <a:r>
              <a:rPr lang="en-US" sz="2000" err="1"/>
              <a:t>različnih</a:t>
            </a:r>
            <a:r>
              <a:rPr lang="en-US" sz="2000" dirty="0"/>
              <a:t> </a:t>
            </a:r>
            <a:r>
              <a:rPr lang="en-US" sz="2000" err="1"/>
              <a:t>znakov</a:t>
            </a:r>
            <a:r>
              <a:rPr lang="en-US" sz="2000" dirty="0"/>
              <a:t>, ki se </a:t>
            </a:r>
            <a:r>
              <a:rPr lang="en-US" sz="2000" err="1"/>
              <a:t>kažejo</a:t>
            </a:r>
            <a:r>
              <a:rPr lang="en-US" sz="2000" dirty="0"/>
              <a:t> </a:t>
            </a:r>
            <a:r>
              <a:rPr lang="en-US" sz="2000" err="1"/>
              <a:t>na</a:t>
            </a:r>
            <a:r>
              <a:rPr lang="en-US" sz="2000" dirty="0"/>
              <a:t> </a:t>
            </a:r>
            <a:r>
              <a:rPr lang="en-US" sz="2000" err="1"/>
              <a:t>socialnem</a:t>
            </a:r>
            <a:r>
              <a:rPr lang="en-US" sz="2000" dirty="0"/>
              <a:t>, </a:t>
            </a:r>
            <a:r>
              <a:rPr lang="en-US" sz="2000" err="1"/>
              <a:t>govornem</a:t>
            </a:r>
            <a:r>
              <a:rPr lang="en-US" sz="2000" dirty="0"/>
              <a:t> in </a:t>
            </a:r>
            <a:r>
              <a:rPr lang="en-US" sz="2000" err="1"/>
              <a:t>vedenjskem</a:t>
            </a:r>
            <a:r>
              <a:rPr lang="en-US" sz="2000" dirty="0"/>
              <a:t> </a:t>
            </a:r>
            <a:r>
              <a:rPr lang="en-US" sz="2000" err="1"/>
              <a:t>področju</a:t>
            </a:r>
            <a:r>
              <a:rPr lang="en-US" sz="2000" dirty="0"/>
              <a:t>. Ob </a:t>
            </a:r>
            <a:r>
              <a:rPr lang="en-US" sz="2000" err="1"/>
              <a:t>tem</a:t>
            </a:r>
            <a:r>
              <a:rPr lang="en-US" sz="2000" dirty="0"/>
              <a:t> </a:t>
            </a:r>
            <a:r>
              <a:rPr lang="en-US" sz="2000" err="1"/>
              <a:t>besedo</a:t>
            </a:r>
            <a:r>
              <a:rPr lang="en-US" sz="2000" dirty="0"/>
              <a:t> </a:t>
            </a:r>
            <a:r>
              <a:rPr lang="en-US" sz="2000" err="1"/>
              <a:t>spekter</a:t>
            </a:r>
            <a:r>
              <a:rPr lang="en-US" sz="2000" dirty="0"/>
              <a:t> </a:t>
            </a:r>
            <a:r>
              <a:rPr lang="en-US" sz="2000" err="1"/>
              <a:t>uporabljamo</a:t>
            </a:r>
            <a:r>
              <a:rPr lang="en-US" sz="2000" dirty="0"/>
              <a:t> </a:t>
            </a:r>
            <a:r>
              <a:rPr lang="en-US" sz="2000" err="1"/>
              <a:t>zaradi</a:t>
            </a:r>
            <a:r>
              <a:rPr lang="en-US" sz="2000" dirty="0"/>
              <a:t> </a:t>
            </a:r>
            <a:r>
              <a:rPr lang="en-US" sz="2000" err="1"/>
              <a:t>različne</a:t>
            </a:r>
            <a:r>
              <a:rPr lang="en-US" sz="2000" dirty="0"/>
              <a:t> </a:t>
            </a:r>
            <a:r>
              <a:rPr lang="en-US" sz="2000" err="1"/>
              <a:t>izraženosti</a:t>
            </a:r>
            <a:r>
              <a:rPr lang="en-US" sz="2000" dirty="0"/>
              <a:t> </a:t>
            </a:r>
            <a:r>
              <a:rPr lang="en-US" sz="2000" err="1"/>
              <a:t>avtističnih</a:t>
            </a:r>
            <a:r>
              <a:rPr lang="en-US" sz="2000" dirty="0"/>
              <a:t> </a:t>
            </a:r>
            <a:r>
              <a:rPr lang="en-US" sz="2000" err="1"/>
              <a:t>znakov</a:t>
            </a:r>
            <a:r>
              <a:rPr lang="en-US" sz="2000" dirty="0"/>
              <a:t> </a:t>
            </a:r>
            <a:r>
              <a:rPr lang="en-US" sz="2000" err="1"/>
              <a:t>pri</a:t>
            </a:r>
            <a:r>
              <a:rPr lang="en-US" sz="2000" dirty="0"/>
              <a:t> </a:t>
            </a:r>
            <a:r>
              <a:rPr lang="en-US" sz="2000" err="1"/>
              <a:t>različnih</a:t>
            </a:r>
            <a:r>
              <a:rPr lang="en-US" sz="2000" dirty="0"/>
              <a:t> </a:t>
            </a:r>
            <a:r>
              <a:rPr lang="en-US" sz="2000" err="1"/>
              <a:t>posameznikih</a:t>
            </a:r>
            <a:r>
              <a:rPr lang="en-US" sz="2000" dirty="0"/>
              <a:t> – od </a:t>
            </a:r>
            <a:r>
              <a:rPr lang="en-US" sz="2000" err="1"/>
              <a:t>komaj</a:t>
            </a:r>
            <a:r>
              <a:rPr lang="en-US" sz="2000" dirty="0"/>
              <a:t> </a:t>
            </a:r>
            <a:r>
              <a:rPr lang="en-US" sz="2000" err="1"/>
              <a:t>zaznavnih</a:t>
            </a:r>
            <a:r>
              <a:rPr lang="en-US" sz="2000" dirty="0"/>
              <a:t> </a:t>
            </a:r>
            <a:r>
              <a:rPr lang="en-US" sz="2000" err="1"/>
              <a:t>blagih</a:t>
            </a:r>
            <a:r>
              <a:rPr lang="en-US" sz="2000" dirty="0"/>
              <a:t> </a:t>
            </a:r>
            <a:r>
              <a:rPr lang="en-US" sz="2000" err="1"/>
              <a:t>posebnosti</a:t>
            </a:r>
            <a:r>
              <a:rPr lang="en-US" sz="2000" dirty="0"/>
              <a:t> do </a:t>
            </a:r>
            <a:r>
              <a:rPr lang="en-US" sz="2000" err="1"/>
              <a:t>očitne</a:t>
            </a:r>
            <a:r>
              <a:rPr lang="en-US" sz="2000" dirty="0"/>
              <a:t> </a:t>
            </a:r>
            <a:r>
              <a:rPr lang="en-US" sz="2000" err="1"/>
              <a:t>težje</a:t>
            </a:r>
            <a:r>
              <a:rPr lang="en-US" sz="2000" dirty="0"/>
              <a:t> </a:t>
            </a:r>
            <a:r>
              <a:rPr lang="en-US" sz="2000" err="1"/>
              <a:t>oviranosti</a:t>
            </a:r>
            <a:r>
              <a:rPr lang="en-US" sz="2000" dirty="0"/>
              <a:t>. Na </a:t>
            </a:r>
            <a:r>
              <a:rPr lang="en-US" sz="2000" err="1"/>
              <a:t>podlagi</a:t>
            </a:r>
            <a:r>
              <a:rPr lang="en-US" sz="2000" dirty="0"/>
              <a:t> </a:t>
            </a:r>
            <a:r>
              <a:rPr lang="en-US" sz="2000" err="1"/>
              <a:t>tega</a:t>
            </a:r>
            <a:r>
              <a:rPr lang="en-US" sz="2000" dirty="0"/>
              <a:t> </a:t>
            </a:r>
            <a:r>
              <a:rPr lang="en-US" sz="2000" err="1"/>
              <a:t>lahko</a:t>
            </a:r>
            <a:r>
              <a:rPr lang="en-US" sz="2000" dirty="0"/>
              <a:t> </a:t>
            </a:r>
            <a:r>
              <a:rPr lang="en-US" sz="2000" err="1"/>
              <a:t>ločimo</a:t>
            </a:r>
            <a:r>
              <a:rPr lang="en-US" sz="2000" dirty="0"/>
              <a:t> </a:t>
            </a:r>
            <a:r>
              <a:rPr lang="en-US" sz="2000" err="1"/>
              <a:t>lažjo</a:t>
            </a:r>
            <a:r>
              <a:rPr lang="en-US" sz="2000" dirty="0"/>
              <a:t>, </a:t>
            </a:r>
            <a:r>
              <a:rPr lang="en-US" sz="2000" err="1"/>
              <a:t>zmerno</a:t>
            </a:r>
            <a:r>
              <a:rPr lang="en-US" sz="2000" dirty="0"/>
              <a:t> </a:t>
            </a:r>
            <a:r>
              <a:rPr lang="en-US" sz="2000" err="1"/>
              <a:t>ali</a:t>
            </a:r>
            <a:r>
              <a:rPr lang="en-US" sz="2000" dirty="0"/>
              <a:t> </a:t>
            </a:r>
            <a:r>
              <a:rPr lang="en-US" sz="2000" err="1"/>
              <a:t>težjo</a:t>
            </a:r>
            <a:r>
              <a:rPr lang="en-US" sz="2000" dirty="0"/>
              <a:t> </a:t>
            </a:r>
            <a:r>
              <a:rPr lang="en-US" sz="2000" err="1"/>
              <a:t>obliko</a:t>
            </a:r>
            <a:r>
              <a:rPr lang="en-US" sz="2000" dirty="0"/>
              <a:t> </a:t>
            </a:r>
            <a:r>
              <a:rPr lang="en-US" sz="2000" err="1"/>
              <a:t>avtizma</a:t>
            </a:r>
            <a:r>
              <a:rPr lang="en-US" sz="2000" dirty="0"/>
              <a:t>. Poleg </a:t>
            </a:r>
            <a:r>
              <a:rPr lang="en-US" sz="2000" err="1"/>
              <a:t>stopnje</a:t>
            </a:r>
            <a:r>
              <a:rPr lang="en-US" sz="2000" dirty="0"/>
              <a:t> </a:t>
            </a:r>
            <a:r>
              <a:rPr lang="en-US" sz="2000" err="1"/>
              <a:t>izraženosti</a:t>
            </a:r>
            <a:r>
              <a:rPr lang="en-US" sz="2000" dirty="0"/>
              <a:t> </a:t>
            </a:r>
            <a:r>
              <a:rPr lang="en-US" sz="2000" err="1"/>
              <a:t>težav</a:t>
            </a:r>
            <a:r>
              <a:rPr lang="en-US" sz="2000" dirty="0"/>
              <a:t> pa je </a:t>
            </a:r>
            <a:r>
              <a:rPr lang="en-US" sz="2000" err="1"/>
              <a:t>oviranost</a:t>
            </a:r>
            <a:r>
              <a:rPr lang="en-US" sz="2000" dirty="0"/>
              <a:t> </a:t>
            </a:r>
            <a:r>
              <a:rPr lang="en-US" sz="2000" err="1"/>
              <a:t>lahko</a:t>
            </a:r>
            <a:r>
              <a:rPr lang="en-US" sz="2000" dirty="0"/>
              <a:t> </a:t>
            </a:r>
            <a:r>
              <a:rPr lang="en-US" sz="2000" err="1"/>
              <a:t>prisotna</a:t>
            </a:r>
            <a:r>
              <a:rPr lang="en-US" sz="2000" dirty="0"/>
              <a:t> le </a:t>
            </a:r>
            <a:r>
              <a:rPr lang="en-US" sz="2000" err="1"/>
              <a:t>na</a:t>
            </a:r>
            <a:r>
              <a:rPr lang="en-US" sz="2000" dirty="0"/>
              <a:t> </a:t>
            </a:r>
            <a:r>
              <a:rPr lang="en-US" sz="2000" err="1"/>
              <a:t>nekaterih</a:t>
            </a:r>
            <a:r>
              <a:rPr lang="en-US" sz="2000" dirty="0"/>
              <a:t> </a:t>
            </a:r>
            <a:r>
              <a:rPr lang="en-US" sz="2000" err="1"/>
              <a:t>področjih</a:t>
            </a:r>
            <a:r>
              <a:rPr lang="en-US" sz="2000" dirty="0"/>
              <a:t>, </a:t>
            </a:r>
            <a:r>
              <a:rPr lang="en-US" sz="2000" err="1"/>
              <a:t>medtem</a:t>
            </a:r>
            <a:r>
              <a:rPr lang="en-US" sz="2000" dirty="0"/>
              <a:t> ko je </a:t>
            </a:r>
            <a:r>
              <a:rPr lang="en-US" sz="2000" err="1"/>
              <a:t>delovanje</a:t>
            </a:r>
            <a:r>
              <a:rPr lang="en-US" sz="2000" dirty="0"/>
              <a:t> </a:t>
            </a:r>
            <a:r>
              <a:rPr lang="en-US" sz="2000" err="1"/>
              <a:t>na</a:t>
            </a:r>
            <a:r>
              <a:rPr lang="en-US" sz="2000" dirty="0"/>
              <a:t> </a:t>
            </a:r>
            <a:r>
              <a:rPr lang="en-US" sz="2000" err="1"/>
              <a:t>drugih</a:t>
            </a:r>
            <a:r>
              <a:rPr lang="en-US" sz="2000" dirty="0"/>
              <a:t> </a:t>
            </a:r>
            <a:r>
              <a:rPr lang="en-US" sz="2000" err="1"/>
              <a:t>področjih</a:t>
            </a:r>
            <a:r>
              <a:rPr lang="en-US" sz="2000" dirty="0"/>
              <a:t> </a:t>
            </a:r>
            <a:r>
              <a:rPr lang="en-US" sz="2000" err="1"/>
              <a:t>primerljivo</a:t>
            </a:r>
            <a:r>
              <a:rPr lang="en-US" sz="2000" dirty="0"/>
              <a:t> z </a:t>
            </a:r>
            <a:r>
              <a:rPr lang="en-US" sz="2000" err="1"/>
              <a:t>vrstniki</a:t>
            </a:r>
            <a:r>
              <a:rPr lang="en-US" sz="2000" dirty="0"/>
              <a:t>. </a:t>
            </a:r>
            <a:r>
              <a:rPr lang="en-US" sz="2000" err="1"/>
              <a:t>Motnji</a:t>
            </a:r>
            <a:r>
              <a:rPr lang="en-US" sz="2000" dirty="0"/>
              <a:t> </a:t>
            </a:r>
            <a:r>
              <a:rPr lang="en-US" sz="2000" err="1"/>
              <a:t>avtističnega</a:t>
            </a:r>
            <a:r>
              <a:rPr lang="en-US" sz="2000" dirty="0"/>
              <a:t> </a:t>
            </a:r>
            <a:r>
              <a:rPr lang="en-US" sz="2000" err="1"/>
              <a:t>spektra</a:t>
            </a:r>
            <a:r>
              <a:rPr lang="en-US" sz="2000" dirty="0"/>
              <a:t> se </a:t>
            </a:r>
            <a:r>
              <a:rPr lang="en-US" sz="2000" err="1"/>
              <a:t>lahko</a:t>
            </a:r>
            <a:r>
              <a:rPr lang="en-US" sz="2000" dirty="0"/>
              <a:t> </a:t>
            </a:r>
            <a:r>
              <a:rPr lang="en-US" sz="2000" err="1"/>
              <a:t>pridružijo</a:t>
            </a:r>
            <a:r>
              <a:rPr lang="en-US" sz="2000" dirty="0"/>
              <a:t> </a:t>
            </a:r>
            <a:r>
              <a:rPr lang="en-US" sz="2000" err="1"/>
              <a:t>še</a:t>
            </a:r>
            <a:r>
              <a:rPr lang="en-US" sz="2000" dirty="0"/>
              <a:t> </a:t>
            </a:r>
            <a:r>
              <a:rPr lang="en-US" sz="2000" err="1"/>
              <a:t>druge</a:t>
            </a:r>
            <a:r>
              <a:rPr lang="en-US" sz="2000" dirty="0"/>
              <a:t> </a:t>
            </a:r>
            <a:r>
              <a:rPr lang="en-US" sz="2000" err="1"/>
              <a:t>težave</a:t>
            </a:r>
            <a:r>
              <a:rPr lang="en-US" sz="2000" dirty="0"/>
              <a:t> </a:t>
            </a:r>
            <a:r>
              <a:rPr lang="en-US" sz="2000" err="1"/>
              <a:t>kot</a:t>
            </a:r>
            <a:r>
              <a:rPr lang="en-US" sz="2000" dirty="0"/>
              <a:t> so </a:t>
            </a:r>
            <a:r>
              <a:rPr lang="en-US" sz="2000" err="1"/>
              <a:t>težave</a:t>
            </a:r>
            <a:r>
              <a:rPr lang="en-US" sz="2000" dirty="0"/>
              <a:t> v </a:t>
            </a:r>
            <a:r>
              <a:rPr lang="en-US" sz="2000" err="1"/>
              <a:t>vedenju</a:t>
            </a:r>
            <a:r>
              <a:rPr lang="en-US" sz="2000" dirty="0"/>
              <a:t> in </a:t>
            </a:r>
            <a:r>
              <a:rPr lang="en-US" sz="2000" err="1"/>
              <a:t>čustvovanju</a:t>
            </a:r>
            <a:r>
              <a:rPr lang="en-US" sz="2000" dirty="0"/>
              <a:t>, </a:t>
            </a:r>
            <a:r>
              <a:rPr lang="en-US" sz="2000" err="1"/>
              <a:t>specifične</a:t>
            </a:r>
            <a:r>
              <a:rPr lang="en-US" sz="2000" dirty="0"/>
              <a:t> </a:t>
            </a:r>
            <a:r>
              <a:rPr lang="en-US" sz="2000" err="1"/>
              <a:t>učne</a:t>
            </a:r>
            <a:r>
              <a:rPr lang="en-US" sz="2000" dirty="0"/>
              <a:t> </a:t>
            </a:r>
            <a:r>
              <a:rPr lang="en-US" sz="2000" err="1"/>
              <a:t>težave</a:t>
            </a:r>
            <a:r>
              <a:rPr lang="en-US" sz="2000" dirty="0"/>
              <a:t>, </a:t>
            </a:r>
            <a:r>
              <a:rPr lang="en-US" sz="2000" err="1"/>
              <a:t>motnja</a:t>
            </a:r>
            <a:r>
              <a:rPr lang="en-US" sz="2000" dirty="0"/>
              <a:t> v </a:t>
            </a:r>
            <a:r>
              <a:rPr lang="en-US" sz="2000" err="1"/>
              <a:t>duševnem</a:t>
            </a:r>
            <a:r>
              <a:rPr lang="en-US" sz="2000" dirty="0"/>
              <a:t> </a:t>
            </a:r>
            <a:r>
              <a:rPr lang="en-US" sz="2000" err="1"/>
              <a:t>razvoju</a:t>
            </a:r>
            <a:r>
              <a:rPr lang="en-US" sz="2000" dirty="0"/>
              <a:t> </a:t>
            </a:r>
            <a:r>
              <a:rPr lang="en-US" sz="2000" err="1"/>
              <a:t>ipd</a:t>
            </a:r>
            <a:r>
              <a:rPr lang="en-US" sz="2000" dirty="0"/>
              <a:t>.</a:t>
            </a:r>
          </a:p>
          <a:p>
            <a:pPr marL="0" indent="0">
              <a:buNone/>
            </a:pPr>
            <a:endParaRPr lang="en-US" sz="2000" dirty="0"/>
          </a:p>
          <a:p>
            <a:pPr marL="0" indent="0">
              <a:buNone/>
            </a:pPr>
            <a:r>
              <a:rPr lang="en-US" sz="2000" dirty="0"/>
              <a:t>https://www.zadusevnozdravje.si/dusevno-zdravje/pogoste-dusevne-tezave-in-motnje/motnje-avtisticnega-spektra/</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FBB45-8180-D6D3-2ECF-CF73EE5103E8}"/>
              </a:ext>
            </a:extLst>
          </p:cNvPr>
          <p:cNvSpPr>
            <a:spLocks noGrp="1"/>
          </p:cNvSpPr>
          <p:nvPr>
            <p:ph type="title"/>
          </p:nvPr>
        </p:nvSpPr>
        <p:spPr/>
        <p:txBody>
          <a:bodyPr/>
          <a:lstStyle/>
          <a:p>
            <a:r>
              <a:rPr lang="en-US" dirty="0" err="1"/>
              <a:t>Prilagoditve</a:t>
            </a:r>
          </a:p>
        </p:txBody>
      </p:sp>
      <p:sp>
        <p:nvSpPr>
          <p:cNvPr id="3" name="Text Placeholder 2">
            <a:extLst>
              <a:ext uri="{FF2B5EF4-FFF2-40B4-BE49-F238E27FC236}">
                <a16:creationId xmlns:a16="http://schemas.microsoft.com/office/drawing/2014/main" id="{875DD311-4210-1467-9C61-1BE9963B5F28}"/>
              </a:ext>
            </a:extLst>
          </p:cNvPr>
          <p:cNvSpPr>
            <a:spLocks noGrp="1"/>
          </p:cNvSpPr>
          <p:nvPr>
            <p:ph type="body" idx="1"/>
          </p:nvPr>
        </p:nvSpPr>
        <p:spPr/>
        <p:txBody>
          <a:bodyPr/>
          <a:lstStyle/>
          <a:p>
            <a:pPr marL="114300" indent="0">
              <a:buNone/>
            </a:pPr>
            <a:r>
              <a:rPr lang="en-US" dirty="0"/>
              <a:t>Pri </a:t>
            </a:r>
            <a:r>
              <a:rPr lang="en-US" err="1"/>
              <a:t>mladih</a:t>
            </a:r>
            <a:r>
              <a:rPr lang="en-US" dirty="0"/>
              <a:t> z </a:t>
            </a:r>
            <a:r>
              <a:rPr lang="en-US" err="1"/>
              <a:t>avtizmom</a:t>
            </a:r>
            <a:r>
              <a:rPr lang="en-US" dirty="0"/>
              <a:t> </a:t>
            </a:r>
            <a:r>
              <a:rPr lang="en-US" err="1"/>
              <a:t>ugotavljamo</a:t>
            </a:r>
            <a:r>
              <a:rPr lang="en-US" dirty="0"/>
              <a:t> </a:t>
            </a:r>
            <a:r>
              <a:rPr lang="en-US" err="1"/>
              <a:t>širok</a:t>
            </a:r>
            <a:r>
              <a:rPr lang="en-US" dirty="0"/>
              <a:t> </a:t>
            </a:r>
            <a:r>
              <a:rPr lang="en-US" err="1"/>
              <a:t>spekter</a:t>
            </a:r>
            <a:r>
              <a:rPr lang="en-US" dirty="0"/>
              <a:t> </a:t>
            </a:r>
            <a:r>
              <a:rPr lang="en-US" err="1"/>
              <a:t>posebnosti</a:t>
            </a:r>
            <a:r>
              <a:rPr lang="en-US" dirty="0"/>
              <a:t>, ki </a:t>
            </a:r>
            <a:r>
              <a:rPr lang="en-US" err="1"/>
              <a:t>jih</a:t>
            </a:r>
            <a:r>
              <a:rPr lang="en-US" dirty="0"/>
              <a:t> je </a:t>
            </a:r>
            <a:r>
              <a:rPr lang="en-US" err="1"/>
              <a:t>potrebno</a:t>
            </a:r>
            <a:r>
              <a:rPr lang="en-US" dirty="0"/>
              <a:t> </a:t>
            </a:r>
            <a:r>
              <a:rPr lang="en-US" err="1"/>
              <a:t>upoštevati</a:t>
            </a:r>
            <a:r>
              <a:rPr lang="en-US" dirty="0"/>
              <a:t>, ko </a:t>
            </a:r>
            <a:r>
              <a:rPr lang="en-US" err="1"/>
              <a:t>načrtujemo</a:t>
            </a:r>
            <a:r>
              <a:rPr lang="en-US" dirty="0"/>
              <a:t> </a:t>
            </a:r>
            <a:r>
              <a:rPr lang="en-US" err="1"/>
              <a:t>prilagoditve</a:t>
            </a:r>
            <a:r>
              <a:rPr lang="en-US" dirty="0"/>
              <a:t> </a:t>
            </a:r>
            <a:r>
              <a:rPr lang="en-US" err="1"/>
              <a:t>učnega</a:t>
            </a:r>
            <a:r>
              <a:rPr lang="en-US" dirty="0"/>
              <a:t> </a:t>
            </a:r>
            <a:r>
              <a:rPr lang="en-US" err="1"/>
              <a:t>okolja</a:t>
            </a:r>
            <a:r>
              <a:rPr lang="en-US" dirty="0"/>
              <a:t>. </a:t>
            </a:r>
            <a:r>
              <a:rPr lang="en-US" err="1"/>
              <a:t>Mladi</a:t>
            </a:r>
            <a:r>
              <a:rPr lang="en-US" dirty="0"/>
              <a:t> z </a:t>
            </a:r>
            <a:r>
              <a:rPr lang="en-US" err="1"/>
              <a:t>avtizmom</a:t>
            </a:r>
            <a:r>
              <a:rPr lang="en-US" dirty="0"/>
              <a:t> so </a:t>
            </a:r>
            <a:r>
              <a:rPr lang="en-US" err="1"/>
              <a:t>si</a:t>
            </a:r>
            <a:r>
              <a:rPr lang="en-US" dirty="0"/>
              <a:t> med </a:t>
            </a:r>
            <a:r>
              <a:rPr lang="en-US" err="1"/>
              <a:t>seboj</a:t>
            </a:r>
            <a:r>
              <a:rPr lang="en-US" dirty="0"/>
              <a:t> </a:t>
            </a:r>
            <a:r>
              <a:rPr lang="en-US" err="1"/>
              <a:t>zelo</a:t>
            </a:r>
            <a:r>
              <a:rPr lang="en-US" dirty="0"/>
              <a:t> </a:t>
            </a:r>
            <a:r>
              <a:rPr lang="en-US" err="1"/>
              <a:t>različni</a:t>
            </a:r>
            <a:r>
              <a:rPr lang="en-US" dirty="0"/>
              <a:t>, </a:t>
            </a:r>
            <a:r>
              <a:rPr lang="en-US" err="1"/>
              <a:t>zato</a:t>
            </a:r>
            <a:r>
              <a:rPr lang="en-US" dirty="0"/>
              <a:t> je </a:t>
            </a:r>
            <a:r>
              <a:rPr lang="en-US" err="1"/>
              <a:t>nemogoče</a:t>
            </a:r>
            <a:r>
              <a:rPr lang="en-US" dirty="0"/>
              <a:t> </a:t>
            </a:r>
            <a:r>
              <a:rPr lang="en-US" err="1"/>
              <a:t>podati</a:t>
            </a:r>
            <a:r>
              <a:rPr lang="en-US" dirty="0"/>
              <a:t> </a:t>
            </a:r>
            <a:r>
              <a:rPr lang="en-US" err="1"/>
              <a:t>smernice</a:t>
            </a:r>
            <a:r>
              <a:rPr lang="en-US" dirty="0"/>
              <a:t> za </a:t>
            </a:r>
            <a:r>
              <a:rPr lang="en-US" err="1"/>
              <a:t>prilagoditve</a:t>
            </a:r>
            <a:r>
              <a:rPr lang="en-US" dirty="0"/>
              <a:t>, ki bi </a:t>
            </a:r>
            <a:r>
              <a:rPr lang="en-US" err="1"/>
              <a:t>veljale</a:t>
            </a:r>
            <a:r>
              <a:rPr lang="en-US" dirty="0"/>
              <a:t> za </a:t>
            </a:r>
            <a:r>
              <a:rPr lang="en-US" err="1"/>
              <a:t>vse</a:t>
            </a:r>
            <a:r>
              <a:rPr lang="en-US" dirty="0"/>
              <a:t> </a:t>
            </a:r>
            <a:r>
              <a:rPr lang="en-US" err="1"/>
              <a:t>učence</a:t>
            </a:r>
            <a:r>
              <a:rPr lang="en-US" dirty="0"/>
              <a:t>. Za </a:t>
            </a:r>
            <a:r>
              <a:rPr lang="en-US" err="1"/>
              <a:t>vsakega</a:t>
            </a:r>
            <a:r>
              <a:rPr lang="en-US" dirty="0"/>
              <a:t> </a:t>
            </a:r>
            <a:r>
              <a:rPr lang="en-US" err="1"/>
              <a:t>mladostnika</a:t>
            </a:r>
            <a:r>
              <a:rPr lang="en-US" dirty="0"/>
              <a:t> z </a:t>
            </a:r>
            <a:r>
              <a:rPr lang="en-US" err="1"/>
              <a:t>avtizmom</a:t>
            </a:r>
            <a:r>
              <a:rPr lang="en-US" dirty="0"/>
              <a:t> je </a:t>
            </a:r>
            <a:r>
              <a:rPr lang="en-US" err="1"/>
              <a:t>izjemno</a:t>
            </a:r>
            <a:r>
              <a:rPr lang="en-US" dirty="0"/>
              <a:t> </a:t>
            </a:r>
            <a:r>
              <a:rPr lang="en-US" err="1"/>
              <a:t>pomembna</a:t>
            </a:r>
            <a:r>
              <a:rPr lang="en-US" dirty="0"/>
              <a:t> </a:t>
            </a:r>
            <a:r>
              <a:rPr lang="en-US" err="1"/>
              <a:t>individualizacija</a:t>
            </a:r>
            <a:r>
              <a:rPr lang="en-US" dirty="0"/>
              <a:t> </a:t>
            </a:r>
            <a:r>
              <a:rPr lang="en-US" err="1"/>
              <a:t>ter</a:t>
            </a:r>
            <a:r>
              <a:rPr lang="en-US" dirty="0"/>
              <a:t> </a:t>
            </a:r>
            <a:r>
              <a:rPr lang="en-US" err="1"/>
              <a:t>izbor</a:t>
            </a:r>
            <a:r>
              <a:rPr lang="en-US" dirty="0"/>
              <a:t> in </a:t>
            </a:r>
            <a:r>
              <a:rPr lang="en-US" err="1"/>
              <a:t>uporaba</a:t>
            </a:r>
            <a:r>
              <a:rPr lang="en-US" dirty="0"/>
              <a:t> </a:t>
            </a:r>
            <a:r>
              <a:rPr lang="en-US" err="1"/>
              <a:t>tistih</a:t>
            </a:r>
            <a:r>
              <a:rPr lang="en-US" dirty="0"/>
              <a:t> </a:t>
            </a:r>
            <a:r>
              <a:rPr lang="en-US" err="1"/>
              <a:t>prilagoditev</a:t>
            </a:r>
            <a:r>
              <a:rPr lang="en-US" dirty="0"/>
              <a:t>, ki so </a:t>
            </a:r>
            <a:r>
              <a:rPr lang="en-US" err="1"/>
              <a:t>zanj</a:t>
            </a:r>
            <a:r>
              <a:rPr lang="en-US" dirty="0"/>
              <a:t> </a:t>
            </a:r>
            <a:r>
              <a:rPr lang="en-US" err="1"/>
              <a:t>smiselne</a:t>
            </a:r>
            <a:r>
              <a:rPr lang="en-US" dirty="0"/>
              <a:t>. </a:t>
            </a:r>
            <a:endParaRPr lang="en-US"/>
          </a:p>
        </p:txBody>
      </p:sp>
    </p:spTree>
    <p:extLst>
      <p:ext uri="{BB962C8B-B14F-4D97-AF65-F5344CB8AC3E}">
        <p14:creationId xmlns:p14="http://schemas.microsoft.com/office/powerpoint/2010/main" val="1767338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042B2E-F234-85E6-77D8-CEB5304B2BF7}"/>
              </a:ext>
            </a:extLst>
          </p:cNvPr>
          <p:cNvSpPr>
            <a:spLocks noGrp="1"/>
          </p:cNvSpPr>
          <p:nvPr>
            <p:ph type="body" idx="1"/>
          </p:nvPr>
        </p:nvSpPr>
        <p:spPr/>
        <p:txBody>
          <a:bodyPr>
            <a:normAutofit fontScale="77500" lnSpcReduction="20000"/>
          </a:bodyPr>
          <a:lstStyle/>
          <a:p>
            <a:r>
              <a:rPr lang="en-US" dirty="0" err="1"/>
              <a:t>Mladi</a:t>
            </a:r>
            <a:r>
              <a:rPr lang="en-US" dirty="0"/>
              <a:t> z </a:t>
            </a:r>
            <a:r>
              <a:rPr lang="en-US" dirty="0" err="1"/>
              <a:t>avtizmom</a:t>
            </a:r>
            <a:r>
              <a:rPr lang="en-US" dirty="0"/>
              <a:t> se </a:t>
            </a:r>
            <a:r>
              <a:rPr lang="en-US" dirty="0" err="1"/>
              <a:t>najbolje</a:t>
            </a:r>
            <a:r>
              <a:rPr lang="en-US" dirty="0"/>
              <a:t> </a:t>
            </a:r>
            <a:r>
              <a:rPr lang="en-US" dirty="0" err="1"/>
              <a:t>počutijo</a:t>
            </a:r>
            <a:r>
              <a:rPr lang="en-US" dirty="0"/>
              <a:t> v </a:t>
            </a:r>
            <a:r>
              <a:rPr lang="en-US" dirty="0" err="1"/>
              <a:t>strukturiranem</a:t>
            </a:r>
            <a:r>
              <a:rPr lang="en-US" dirty="0"/>
              <a:t> in </a:t>
            </a:r>
            <a:r>
              <a:rPr lang="en-US" dirty="0" err="1"/>
              <a:t>urejenem</a:t>
            </a:r>
            <a:r>
              <a:rPr lang="en-US" dirty="0"/>
              <a:t> </a:t>
            </a:r>
            <a:r>
              <a:rPr lang="en-US" dirty="0" err="1"/>
              <a:t>okolju</a:t>
            </a:r>
            <a:r>
              <a:rPr lang="en-US" dirty="0"/>
              <a:t>. V </a:t>
            </a:r>
            <a:r>
              <a:rPr lang="en-US" dirty="0" err="1"/>
              <a:t>okolju</a:t>
            </a:r>
            <a:r>
              <a:rPr lang="en-US" dirty="0"/>
              <a:t>, ki se ne </a:t>
            </a:r>
            <a:r>
              <a:rPr lang="en-US" dirty="0" err="1"/>
              <a:t>spreminja</a:t>
            </a:r>
            <a:r>
              <a:rPr lang="en-US" dirty="0"/>
              <a:t> </a:t>
            </a:r>
            <a:r>
              <a:rPr lang="en-US" dirty="0" err="1"/>
              <a:t>preveč</a:t>
            </a:r>
            <a:r>
              <a:rPr lang="en-US" dirty="0"/>
              <a:t>, se </a:t>
            </a:r>
            <a:r>
              <a:rPr lang="en-US" dirty="0" err="1"/>
              <a:t>počutijo</a:t>
            </a:r>
            <a:r>
              <a:rPr lang="en-US" dirty="0"/>
              <a:t> </a:t>
            </a:r>
            <a:r>
              <a:rPr lang="en-US" dirty="0" err="1"/>
              <a:t>varne</a:t>
            </a:r>
            <a:r>
              <a:rPr lang="en-US" dirty="0"/>
              <a:t>. </a:t>
            </a:r>
            <a:r>
              <a:rPr lang="en-US" dirty="0" err="1"/>
              <a:t>Vsaka</a:t>
            </a:r>
            <a:r>
              <a:rPr lang="en-US" dirty="0"/>
              <a:t> </a:t>
            </a:r>
            <a:r>
              <a:rPr lang="en-US" dirty="0" err="1"/>
              <a:t>še</a:t>
            </a:r>
            <a:r>
              <a:rPr lang="en-US" dirty="0"/>
              <a:t> </a:t>
            </a:r>
            <a:r>
              <a:rPr lang="en-US" dirty="0" err="1"/>
              <a:t>tako</a:t>
            </a:r>
            <a:r>
              <a:rPr lang="en-US" dirty="0"/>
              <a:t> </a:t>
            </a:r>
            <a:r>
              <a:rPr lang="en-US" dirty="0" err="1"/>
              <a:t>majhna</a:t>
            </a:r>
            <a:r>
              <a:rPr lang="en-US" dirty="0"/>
              <a:t> </a:t>
            </a:r>
            <a:r>
              <a:rPr lang="en-US" dirty="0" err="1"/>
              <a:t>sprememba</a:t>
            </a:r>
            <a:r>
              <a:rPr lang="en-US" dirty="0"/>
              <a:t> v </a:t>
            </a:r>
            <a:r>
              <a:rPr lang="en-US" dirty="0" err="1"/>
              <a:t>prostoru</a:t>
            </a:r>
            <a:r>
              <a:rPr lang="en-US" dirty="0"/>
              <a:t> je </a:t>
            </a:r>
            <a:r>
              <a:rPr lang="en-US" dirty="0" err="1"/>
              <a:t>lahko</a:t>
            </a:r>
            <a:r>
              <a:rPr lang="en-US" dirty="0"/>
              <a:t> </a:t>
            </a:r>
            <a:r>
              <a:rPr lang="en-US" dirty="0" err="1"/>
              <a:t>zanje</a:t>
            </a:r>
            <a:r>
              <a:rPr lang="en-US" dirty="0"/>
              <a:t> </a:t>
            </a:r>
            <a:r>
              <a:rPr lang="en-US" dirty="0" err="1"/>
              <a:t>izredno</a:t>
            </a:r>
            <a:r>
              <a:rPr lang="en-US" dirty="0"/>
              <a:t> </a:t>
            </a:r>
            <a:r>
              <a:rPr lang="en-US" dirty="0" err="1"/>
              <a:t>moteča</a:t>
            </a:r>
            <a:r>
              <a:rPr lang="en-US" dirty="0"/>
              <a:t>. Ne </a:t>
            </a:r>
            <a:r>
              <a:rPr lang="en-US" dirty="0" err="1"/>
              <a:t>gre</a:t>
            </a:r>
            <a:r>
              <a:rPr lang="en-US" dirty="0"/>
              <a:t> za to, da bi </a:t>
            </a:r>
            <a:r>
              <a:rPr lang="en-US" dirty="0" err="1"/>
              <a:t>bili</a:t>
            </a:r>
            <a:r>
              <a:rPr lang="en-US" dirty="0"/>
              <a:t> </a:t>
            </a:r>
            <a:r>
              <a:rPr lang="en-US" dirty="0" err="1"/>
              <a:t>pretirano</a:t>
            </a:r>
            <a:r>
              <a:rPr lang="en-US" dirty="0"/>
              <a:t> </a:t>
            </a:r>
            <a:r>
              <a:rPr lang="en-US" dirty="0" err="1"/>
              <a:t>natančni</a:t>
            </a:r>
            <a:r>
              <a:rPr lang="en-US" dirty="0"/>
              <a:t> in </a:t>
            </a:r>
            <a:r>
              <a:rPr lang="en-US" dirty="0" err="1"/>
              <a:t>zahtevni</a:t>
            </a:r>
            <a:r>
              <a:rPr lang="en-US" dirty="0"/>
              <a:t>, </a:t>
            </a:r>
            <a:r>
              <a:rPr lang="en-US" dirty="0" err="1"/>
              <a:t>pač</a:t>
            </a:r>
            <a:r>
              <a:rPr lang="en-US" dirty="0"/>
              <a:t> pa za to, da </a:t>
            </a:r>
            <a:r>
              <a:rPr lang="en-US" dirty="0" err="1"/>
              <a:t>si</a:t>
            </a:r>
            <a:r>
              <a:rPr lang="en-US" dirty="0"/>
              <a:t> </a:t>
            </a:r>
            <a:r>
              <a:rPr lang="en-US" dirty="0" err="1"/>
              <a:t>sprememb</a:t>
            </a:r>
            <a:r>
              <a:rPr lang="en-US" dirty="0"/>
              <a:t> ne </a:t>
            </a:r>
            <a:r>
              <a:rPr lang="en-US" dirty="0" err="1"/>
              <a:t>znajo</a:t>
            </a:r>
            <a:r>
              <a:rPr lang="en-US" dirty="0"/>
              <a:t> </a:t>
            </a:r>
            <a:r>
              <a:rPr lang="en-US" dirty="0" err="1"/>
              <a:t>razlagati</a:t>
            </a:r>
            <a:r>
              <a:rPr lang="en-US" dirty="0"/>
              <a:t> in ne </a:t>
            </a:r>
            <a:r>
              <a:rPr lang="en-US" dirty="0" err="1"/>
              <a:t>znajo</a:t>
            </a:r>
            <a:r>
              <a:rPr lang="en-US" dirty="0"/>
              <a:t> </a:t>
            </a:r>
            <a:r>
              <a:rPr lang="en-US" dirty="0" err="1"/>
              <a:t>presoditi</a:t>
            </a:r>
            <a:r>
              <a:rPr lang="en-US" dirty="0"/>
              <a:t>, </a:t>
            </a:r>
            <a:r>
              <a:rPr lang="en-US" dirty="0" err="1"/>
              <a:t>ali</a:t>
            </a:r>
            <a:r>
              <a:rPr lang="en-US" dirty="0"/>
              <a:t> so </a:t>
            </a:r>
            <a:r>
              <a:rPr lang="en-US" dirty="0" err="1"/>
              <a:t>pomembne</a:t>
            </a:r>
            <a:r>
              <a:rPr lang="en-US" dirty="0"/>
              <a:t> </a:t>
            </a:r>
            <a:r>
              <a:rPr lang="en-US" dirty="0" err="1"/>
              <a:t>ali</a:t>
            </a:r>
            <a:r>
              <a:rPr lang="en-US" dirty="0"/>
              <a:t> ne. Zato </a:t>
            </a:r>
            <a:r>
              <a:rPr lang="en-US" dirty="0" err="1"/>
              <a:t>lahko</a:t>
            </a:r>
            <a:r>
              <a:rPr lang="en-US" dirty="0"/>
              <a:t> </a:t>
            </a:r>
            <a:r>
              <a:rPr lang="en-US" dirty="0" err="1"/>
              <a:t>postanejo</a:t>
            </a:r>
            <a:r>
              <a:rPr lang="en-US" dirty="0"/>
              <a:t> </a:t>
            </a:r>
            <a:r>
              <a:rPr lang="en-US" dirty="0" err="1"/>
              <a:t>negotovi</a:t>
            </a:r>
            <a:r>
              <a:rPr lang="en-US" dirty="0"/>
              <a:t>, </a:t>
            </a:r>
            <a:r>
              <a:rPr lang="en-US" dirty="0" err="1"/>
              <a:t>zmedeni</a:t>
            </a:r>
            <a:r>
              <a:rPr lang="en-US" dirty="0"/>
              <a:t> in ne </a:t>
            </a:r>
            <a:r>
              <a:rPr lang="en-US" dirty="0" err="1"/>
              <a:t>zmorejo</a:t>
            </a:r>
            <a:r>
              <a:rPr lang="en-US" dirty="0"/>
              <a:t> </a:t>
            </a:r>
            <a:r>
              <a:rPr lang="en-US" dirty="0" err="1"/>
              <a:t>slediti</a:t>
            </a:r>
            <a:r>
              <a:rPr lang="en-US" dirty="0"/>
              <a:t> </a:t>
            </a:r>
            <a:r>
              <a:rPr lang="en-US" dirty="0" err="1"/>
              <a:t>šolskemu</a:t>
            </a:r>
            <a:r>
              <a:rPr lang="en-US" dirty="0"/>
              <a:t> </a:t>
            </a:r>
            <a:r>
              <a:rPr lang="en-US" dirty="0" err="1"/>
              <a:t>delu</a:t>
            </a:r>
            <a:r>
              <a:rPr lang="en-US" dirty="0"/>
              <a:t>. </a:t>
            </a:r>
            <a:r>
              <a:rPr lang="en-US" dirty="0" err="1"/>
              <a:t>Mladi</a:t>
            </a:r>
            <a:r>
              <a:rPr lang="en-US" dirty="0"/>
              <a:t> z </a:t>
            </a:r>
            <a:r>
              <a:rPr lang="en-US" dirty="0" err="1"/>
              <a:t>avtizmom</a:t>
            </a:r>
            <a:r>
              <a:rPr lang="en-US" dirty="0"/>
              <a:t> </a:t>
            </a:r>
            <a:r>
              <a:rPr lang="en-US" dirty="0" err="1"/>
              <a:t>potrebujejo</a:t>
            </a:r>
            <a:r>
              <a:rPr lang="en-US" dirty="0"/>
              <a:t> </a:t>
            </a:r>
            <a:r>
              <a:rPr lang="en-US" dirty="0" err="1"/>
              <a:t>natančne</a:t>
            </a:r>
            <a:r>
              <a:rPr lang="en-US" dirty="0"/>
              <a:t> </a:t>
            </a:r>
            <a:r>
              <a:rPr lang="en-US" dirty="0" err="1"/>
              <a:t>informacije</a:t>
            </a:r>
            <a:r>
              <a:rPr lang="en-US" dirty="0"/>
              <a:t> o </a:t>
            </a:r>
            <a:r>
              <a:rPr lang="en-US" dirty="0" err="1"/>
              <a:t>tem</a:t>
            </a:r>
            <a:r>
              <a:rPr lang="en-US" dirty="0"/>
              <a:t>, </a:t>
            </a:r>
            <a:r>
              <a:rPr lang="en-US" dirty="0" err="1"/>
              <a:t>kako</a:t>
            </a:r>
            <a:r>
              <a:rPr lang="en-US" dirty="0"/>
              <a:t> </a:t>
            </a:r>
            <a:r>
              <a:rPr lang="en-US" dirty="0" err="1"/>
              <a:t>si</a:t>
            </a:r>
            <a:r>
              <a:rPr lang="en-US" dirty="0"/>
              <a:t> </a:t>
            </a:r>
            <a:r>
              <a:rPr lang="en-US" dirty="0" err="1"/>
              <a:t>bodo</a:t>
            </a:r>
            <a:r>
              <a:rPr lang="en-US" dirty="0"/>
              <a:t> </a:t>
            </a:r>
            <a:r>
              <a:rPr lang="en-US" dirty="0" err="1"/>
              <a:t>aktivnosti</a:t>
            </a:r>
            <a:r>
              <a:rPr lang="en-US" dirty="0"/>
              <a:t> </a:t>
            </a:r>
            <a:r>
              <a:rPr lang="en-US" dirty="0" err="1"/>
              <a:t>sledile</a:t>
            </a:r>
            <a:r>
              <a:rPr lang="en-US" dirty="0"/>
              <a:t>, </a:t>
            </a:r>
            <a:r>
              <a:rPr lang="en-US" dirty="0" err="1"/>
              <a:t>zato</a:t>
            </a:r>
            <a:r>
              <a:rPr lang="en-US" dirty="0"/>
              <a:t> </a:t>
            </a:r>
            <a:r>
              <a:rPr lang="en-US" dirty="0" err="1"/>
              <a:t>vsako</a:t>
            </a:r>
            <a:r>
              <a:rPr lang="en-US" dirty="0"/>
              <a:t> </a:t>
            </a:r>
            <a:r>
              <a:rPr lang="en-US" dirty="0" err="1"/>
              <a:t>aktivnost</a:t>
            </a:r>
            <a:r>
              <a:rPr lang="en-US" dirty="0"/>
              <a:t> </a:t>
            </a:r>
            <a:r>
              <a:rPr lang="en-US" dirty="0" err="1"/>
              <a:t>napovejte</a:t>
            </a:r>
            <a:r>
              <a:rPr lang="en-US" dirty="0"/>
              <a:t> </a:t>
            </a:r>
            <a:r>
              <a:rPr lang="en-US" dirty="0" err="1"/>
              <a:t>ter</a:t>
            </a:r>
            <a:r>
              <a:rPr lang="en-US" dirty="0"/>
              <a:t> </a:t>
            </a:r>
            <a:r>
              <a:rPr lang="en-US" dirty="0" err="1"/>
              <a:t>jih</a:t>
            </a:r>
            <a:r>
              <a:rPr lang="en-US" dirty="0"/>
              <a:t> </a:t>
            </a:r>
            <a:r>
              <a:rPr lang="en-US" dirty="0" err="1"/>
              <a:t>informirajte</a:t>
            </a:r>
            <a:r>
              <a:rPr lang="en-US" dirty="0"/>
              <a:t>, </a:t>
            </a:r>
            <a:r>
              <a:rPr lang="en-US" dirty="0" err="1"/>
              <a:t>kaj</a:t>
            </a:r>
            <a:r>
              <a:rPr lang="en-US" dirty="0"/>
              <a:t> </a:t>
            </a:r>
            <a:r>
              <a:rPr lang="en-US" dirty="0" err="1"/>
              <a:t>bo</a:t>
            </a:r>
            <a:r>
              <a:rPr lang="en-US" dirty="0"/>
              <a:t> po </a:t>
            </a:r>
            <a:r>
              <a:rPr lang="en-US" dirty="0" err="1"/>
              <a:t>njej</a:t>
            </a:r>
            <a:r>
              <a:rPr lang="en-US" dirty="0"/>
              <a:t> </a:t>
            </a:r>
            <a:r>
              <a:rPr lang="en-US" dirty="0" err="1"/>
              <a:t>sledilo</a:t>
            </a:r>
            <a:r>
              <a:rPr lang="en-US" dirty="0"/>
              <a:t>. Kadar ne </a:t>
            </a:r>
            <a:r>
              <a:rPr lang="en-US" dirty="0" err="1"/>
              <a:t>vedo</a:t>
            </a:r>
            <a:r>
              <a:rPr lang="en-US" dirty="0"/>
              <a:t>, </a:t>
            </a:r>
            <a:r>
              <a:rPr lang="en-US" dirty="0" err="1"/>
              <a:t>kaj</a:t>
            </a:r>
            <a:r>
              <a:rPr lang="en-US" dirty="0"/>
              <a:t> </a:t>
            </a:r>
            <a:r>
              <a:rPr lang="en-US" dirty="0" err="1"/>
              <a:t>bo</a:t>
            </a:r>
            <a:r>
              <a:rPr lang="en-US" dirty="0"/>
              <a:t> </a:t>
            </a:r>
            <a:r>
              <a:rPr lang="en-US" dirty="0" err="1"/>
              <a:t>sledilo</a:t>
            </a:r>
            <a:r>
              <a:rPr lang="en-US" dirty="0"/>
              <a:t> </a:t>
            </a:r>
            <a:r>
              <a:rPr lang="en-US" dirty="0" err="1"/>
              <a:t>določeni</a:t>
            </a:r>
            <a:r>
              <a:rPr lang="en-US" dirty="0"/>
              <a:t> </a:t>
            </a:r>
            <a:r>
              <a:rPr lang="en-US" dirty="0" err="1"/>
              <a:t>aktivnosti</a:t>
            </a:r>
            <a:r>
              <a:rPr lang="en-US" dirty="0"/>
              <a:t>, se </a:t>
            </a:r>
            <a:r>
              <a:rPr lang="en-US" dirty="0" err="1"/>
              <a:t>lahko</a:t>
            </a:r>
            <a:r>
              <a:rPr lang="en-US" dirty="0"/>
              <a:t> </a:t>
            </a:r>
            <a:r>
              <a:rPr lang="en-US" dirty="0" err="1"/>
              <a:t>pojavijo</a:t>
            </a:r>
            <a:r>
              <a:rPr lang="en-US" dirty="0"/>
              <a:t> </a:t>
            </a:r>
            <a:r>
              <a:rPr lang="en-US" dirty="0" err="1"/>
              <a:t>strahovi</a:t>
            </a:r>
            <a:r>
              <a:rPr lang="en-US" dirty="0"/>
              <a:t>, </a:t>
            </a:r>
            <a:r>
              <a:rPr lang="en-US" dirty="0" err="1"/>
              <a:t>izbruhi</a:t>
            </a:r>
            <a:r>
              <a:rPr lang="en-US" dirty="0"/>
              <a:t> </a:t>
            </a:r>
            <a:r>
              <a:rPr lang="en-US" dirty="0" err="1"/>
              <a:t>jeze</a:t>
            </a:r>
            <a:r>
              <a:rPr lang="en-US" dirty="0"/>
              <a:t>, </a:t>
            </a:r>
            <a:r>
              <a:rPr lang="en-US" dirty="0" err="1"/>
              <a:t>odklanjanje</a:t>
            </a:r>
            <a:r>
              <a:rPr lang="en-US" dirty="0"/>
              <a:t> </a:t>
            </a:r>
            <a:r>
              <a:rPr lang="en-US" dirty="0" err="1"/>
              <a:t>aktivnosti</a:t>
            </a:r>
            <a:r>
              <a:rPr lang="en-US" dirty="0"/>
              <a:t>. </a:t>
            </a:r>
            <a:r>
              <a:rPr lang="en-US" dirty="0" err="1"/>
              <a:t>Zaželeno</a:t>
            </a:r>
            <a:r>
              <a:rPr lang="en-US" dirty="0"/>
              <a:t> je, da se </a:t>
            </a:r>
            <a:r>
              <a:rPr lang="en-US" dirty="0" err="1"/>
              <a:t>aktivnosti</a:t>
            </a:r>
            <a:r>
              <a:rPr lang="en-US" dirty="0"/>
              <a:t> </a:t>
            </a:r>
            <a:r>
              <a:rPr lang="en-US" dirty="0" err="1"/>
              <a:t>ustrezno</a:t>
            </a:r>
            <a:r>
              <a:rPr lang="en-US" dirty="0"/>
              <a:t> </a:t>
            </a:r>
            <a:r>
              <a:rPr lang="en-US" dirty="0" err="1"/>
              <a:t>izmenjujejo</a:t>
            </a:r>
            <a:r>
              <a:rPr lang="en-US" dirty="0"/>
              <a:t>. </a:t>
            </a:r>
            <a:r>
              <a:rPr lang="en-US" dirty="0" err="1"/>
              <a:t>Bolj</a:t>
            </a:r>
            <a:r>
              <a:rPr lang="en-US" dirty="0"/>
              <a:t> </a:t>
            </a:r>
            <a:r>
              <a:rPr lang="en-US" dirty="0" err="1"/>
              <a:t>zahtevnim</a:t>
            </a:r>
            <a:r>
              <a:rPr lang="en-US" dirty="0"/>
              <a:t> </a:t>
            </a:r>
            <a:r>
              <a:rPr lang="en-US" dirty="0" err="1"/>
              <a:t>nalogam</a:t>
            </a:r>
            <a:r>
              <a:rPr lang="en-US" dirty="0"/>
              <a:t> </a:t>
            </a:r>
            <a:r>
              <a:rPr lang="en-US" dirty="0" err="1"/>
              <a:t>naj</a:t>
            </a:r>
            <a:r>
              <a:rPr lang="en-US" dirty="0"/>
              <a:t> </a:t>
            </a:r>
            <a:r>
              <a:rPr lang="en-US" dirty="0" err="1"/>
              <a:t>sledijo</a:t>
            </a:r>
            <a:r>
              <a:rPr lang="en-US" dirty="0"/>
              <a:t> </a:t>
            </a:r>
            <a:r>
              <a:rPr lang="en-US" dirty="0" err="1"/>
              <a:t>sprostitvene</a:t>
            </a:r>
            <a:r>
              <a:rPr lang="en-US" dirty="0"/>
              <a:t>. Po </a:t>
            </a:r>
            <a:r>
              <a:rPr lang="en-US" dirty="0" err="1"/>
              <a:t>dejavnostih</a:t>
            </a:r>
            <a:r>
              <a:rPr lang="en-US" dirty="0"/>
              <a:t>, za </a:t>
            </a:r>
            <a:r>
              <a:rPr lang="en-US" dirty="0" err="1"/>
              <a:t>katere</a:t>
            </a:r>
            <a:r>
              <a:rPr lang="en-US" dirty="0"/>
              <a:t> so </a:t>
            </a:r>
            <a:r>
              <a:rPr lang="en-US" dirty="0" err="1"/>
              <a:t>mladi</a:t>
            </a:r>
            <a:r>
              <a:rPr lang="en-US" dirty="0"/>
              <a:t> z </a:t>
            </a:r>
            <a:r>
              <a:rPr lang="en-US" dirty="0" err="1"/>
              <a:t>avtizmom</a:t>
            </a:r>
            <a:r>
              <a:rPr lang="en-US" dirty="0"/>
              <a:t> </a:t>
            </a:r>
            <a:r>
              <a:rPr lang="en-US" dirty="0" err="1"/>
              <a:t>manj</a:t>
            </a:r>
            <a:r>
              <a:rPr lang="en-US" dirty="0"/>
              <a:t> </a:t>
            </a:r>
            <a:r>
              <a:rPr lang="en-US" dirty="0" err="1"/>
              <a:t>motivirani</a:t>
            </a:r>
            <a:r>
              <a:rPr lang="en-US" dirty="0"/>
              <a:t> </a:t>
            </a:r>
            <a:r>
              <a:rPr lang="en-US" dirty="0" err="1"/>
              <a:t>ali</a:t>
            </a:r>
            <a:r>
              <a:rPr lang="en-US" dirty="0"/>
              <a:t> se </a:t>
            </a:r>
            <a:r>
              <a:rPr lang="en-US" dirty="0" err="1"/>
              <a:t>jih</a:t>
            </a:r>
            <a:r>
              <a:rPr lang="en-US" dirty="0"/>
              <a:t> s </a:t>
            </a:r>
            <a:r>
              <a:rPr lang="en-US" dirty="0" err="1"/>
              <a:t>težavo</a:t>
            </a:r>
            <a:r>
              <a:rPr lang="en-US" dirty="0"/>
              <a:t> </a:t>
            </a:r>
            <a:r>
              <a:rPr lang="en-US" dirty="0" err="1"/>
              <a:t>lotevajo</a:t>
            </a:r>
            <a:r>
              <a:rPr lang="en-US" dirty="0"/>
              <a:t>, </a:t>
            </a:r>
            <a:r>
              <a:rPr lang="en-US" dirty="0" err="1"/>
              <a:t>naj</a:t>
            </a:r>
            <a:r>
              <a:rPr lang="en-US" dirty="0"/>
              <a:t> </a:t>
            </a:r>
            <a:r>
              <a:rPr lang="en-US" dirty="0" err="1"/>
              <a:t>sledijo</a:t>
            </a:r>
            <a:r>
              <a:rPr lang="en-US" dirty="0"/>
              <a:t> </a:t>
            </a:r>
            <a:r>
              <a:rPr lang="en-US" dirty="0" err="1"/>
              <a:t>dejavnosti</a:t>
            </a:r>
            <a:r>
              <a:rPr lang="en-US" dirty="0"/>
              <a:t>, ki </a:t>
            </a:r>
            <a:r>
              <a:rPr lang="en-US" dirty="0" err="1"/>
              <a:t>jih</a:t>
            </a:r>
            <a:r>
              <a:rPr lang="en-US" dirty="0"/>
              <a:t> </a:t>
            </a:r>
            <a:r>
              <a:rPr lang="en-US" dirty="0" err="1"/>
              <a:t>imajo</a:t>
            </a:r>
            <a:r>
              <a:rPr lang="en-US" dirty="0"/>
              <a:t> </a:t>
            </a:r>
            <a:r>
              <a:rPr lang="en-US" dirty="0" err="1"/>
              <a:t>radi</a:t>
            </a:r>
            <a:r>
              <a:rPr lang="en-US" dirty="0"/>
              <a:t> oz. so </a:t>
            </a:r>
            <a:r>
              <a:rPr lang="en-US" dirty="0" err="1"/>
              <a:t>pri</a:t>
            </a:r>
            <a:r>
              <a:rPr lang="en-US" dirty="0"/>
              <a:t> </a:t>
            </a:r>
            <a:r>
              <a:rPr lang="en-US" dirty="0" err="1"/>
              <a:t>njih</a:t>
            </a:r>
            <a:r>
              <a:rPr lang="en-US" dirty="0"/>
              <a:t> </a:t>
            </a:r>
            <a:r>
              <a:rPr lang="en-US" dirty="0" err="1"/>
              <a:t>uspešnejši</a:t>
            </a:r>
            <a:r>
              <a:rPr lang="en-US" dirty="0"/>
              <a:t>.</a:t>
            </a:r>
          </a:p>
        </p:txBody>
      </p:sp>
    </p:spTree>
    <p:extLst>
      <p:ext uri="{BB962C8B-B14F-4D97-AF65-F5344CB8AC3E}">
        <p14:creationId xmlns:p14="http://schemas.microsoft.com/office/powerpoint/2010/main" val="1497243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17B017-5F97-C581-0E90-63666FF51332}"/>
              </a:ext>
            </a:extLst>
          </p:cNvPr>
          <p:cNvSpPr>
            <a:spLocks noGrp="1"/>
          </p:cNvSpPr>
          <p:nvPr>
            <p:ph type="body" idx="1"/>
          </p:nvPr>
        </p:nvSpPr>
        <p:spPr>
          <a:xfrm>
            <a:off x="707571" y="1169323"/>
            <a:ext cx="10515600" cy="3940839"/>
          </a:xfrm>
        </p:spPr>
        <p:txBody>
          <a:bodyPr>
            <a:normAutofit fontScale="92500"/>
          </a:bodyPr>
          <a:lstStyle/>
          <a:p>
            <a:pPr marL="114300" indent="0">
              <a:buNone/>
            </a:pPr>
            <a:r>
              <a:rPr lang="en-US" err="1"/>
              <a:t>Mladi</a:t>
            </a:r>
            <a:r>
              <a:rPr lang="en-US" dirty="0"/>
              <a:t> z </a:t>
            </a:r>
            <a:r>
              <a:rPr lang="en-US" err="1"/>
              <a:t>avtizmom</a:t>
            </a:r>
            <a:r>
              <a:rPr lang="en-US" dirty="0"/>
              <a:t> </a:t>
            </a:r>
            <a:r>
              <a:rPr lang="en-US" err="1"/>
              <a:t>potrebujejo</a:t>
            </a:r>
            <a:r>
              <a:rPr lang="en-US" dirty="0"/>
              <a:t> </a:t>
            </a:r>
            <a:r>
              <a:rPr lang="en-US" err="1"/>
              <a:t>dovolj</a:t>
            </a:r>
            <a:r>
              <a:rPr lang="en-US" dirty="0"/>
              <a:t> </a:t>
            </a:r>
            <a:r>
              <a:rPr lang="en-US" err="1"/>
              <a:t>časa</a:t>
            </a:r>
            <a:r>
              <a:rPr lang="en-US" dirty="0"/>
              <a:t> </a:t>
            </a:r>
            <a:r>
              <a:rPr lang="en-US" err="1"/>
              <a:t>pri</a:t>
            </a:r>
            <a:r>
              <a:rPr lang="en-US" dirty="0"/>
              <a:t> </a:t>
            </a:r>
            <a:r>
              <a:rPr lang="en-US" err="1"/>
              <a:t>pripravi</a:t>
            </a:r>
            <a:r>
              <a:rPr lang="en-US" dirty="0"/>
              <a:t> </a:t>
            </a:r>
            <a:r>
              <a:rPr lang="en-US" err="1"/>
              <a:t>na</a:t>
            </a:r>
            <a:r>
              <a:rPr lang="en-US" dirty="0"/>
              <a:t> </a:t>
            </a:r>
            <a:r>
              <a:rPr lang="en-US" err="1"/>
              <a:t>uro</a:t>
            </a:r>
            <a:r>
              <a:rPr lang="en-US" dirty="0"/>
              <a:t>, </a:t>
            </a:r>
            <a:r>
              <a:rPr lang="en-US" err="1"/>
              <a:t>organizaciji</a:t>
            </a:r>
            <a:r>
              <a:rPr lang="en-US" dirty="0"/>
              <a:t> </a:t>
            </a:r>
            <a:r>
              <a:rPr lang="en-US" err="1"/>
              <a:t>delovne</a:t>
            </a:r>
            <a:r>
              <a:rPr lang="en-US" dirty="0"/>
              <a:t> </a:t>
            </a:r>
            <a:r>
              <a:rPr lang="en-US" err="1"/>
              <a:t>površine</a:t>
            </a:r>
            <a:r>
              <a:rPr lang="en-US" dirty="0"/>
              <a:t>, </a:t>
            </a:r>
            <a:r>
              <a:rPr lang="en-US" err="1"/>
              <a:t>pri</a:t>
            </a:r>
            <a:r>
              <a:rPr lang="en-US" dirty="0"/>
              <a:t> </a:t>
            </a:r>
            <a:r>
              <a:rPr lang="en-US" err="1"/>
              <a:t>pripravi</a:t>
            </a:r>
            <a:r>
              <a:rPr lang="en-US" dirty="0"/>
              <a:t> </a:t>
            </a:r>
            <a:r>
              <a:rPr lang="en-US" err="1"/>
              <a:t>pripomočkov</a:t>
            </a:r>
            <a:r>
              <a:rPr lang="en-US" dirty="0"/>
              <a:t> </a:t>
            </a:r>
            <a:r>
              <a:rPr lang="en-US" err="1"/>
              <a:t>ter</a:t>
            </a:r>
            <a:r>
              <a:rPr lang="en-US" dirty="0"/>
              <a:t> </a:t>
            </a:r>
            <a:r>
              <a:rPr lang="en-US" err="1"/>
              <a:t>pri</a:t>
            </a:r>
            <a:r>
              <a:rPr lang="en-US" dirty="0"/>
              <a:t> </a:t>
            </a:r>
            <a:r>
              <a:rPr lang="en-US" err="1"/>
              <a:t>določitvi</a:t>
            </a:r>
            <a:r>
              <a:rPr lang="en-US" dirty="0"/>
              <a:t> </a:t>
            </a:r>
            <a:r>
              <a:rPr lang="en-US" err="1"/>
              <a:t>vrstnega</a:t>
            </a:r>
            <a:r>
              <a:rPr lang="en-US" dirty="0"/>
              <a:t> </a:t>
            </a:r>
            <a:r>
              <a:rPr lang="en-US" err="1"/>
              <a:t>reda</a:t>
            </a:r>
            <a:r>
              <a:rPr lang="en-US" dirty="0"/>
              <a:t> </a:t>
            </a:r>
            <a:r>
              <a:rPr lang="en-US" err="1"/>
              <a:t>nalog</a:t>
            </a:r>
            <a:r>
              <a:rPr lang="en-US" dirty="0"/>
              <a:t>. </a:t>
            </a:r>
            <a:r>
              <a:rPr lang="en-US" err="1"/>
              <a:t>Ponavadi</a:t>
            </a:r>
            <a:r>
              <a:rPr lang="en-US" dirty="0"/>
              <a:t> </a:t>
            </a:r>
            <a:r>
              <a:rPr lang="en-US" err="1"/>
              <a:t>slabo</a:t>
            </a:r>
            <a:r>
              <a:rPr lang="en-US" dirty="0"/>
              <a:t> </a:t>
            </a:r>
            <a:r>
              <a:rPr lang="en-US" err="1"/>
              <a:t>reagirajo</a:t>
            </a:r>
            <a:r>
              <a:rPr lang="en-US" dirty="0"/>
              <a:t> </a:t>
            </a:r>
            <a:r>
              <a:rPr lang="en-US" err="1"/>
              <a:t>na</a:t>
            </a:r>
            <a:r>
              <a:rPr lang="en-US" dirty="0"/>
              <a:t> </a:t>
            </a:r>
            <a:r>
              <a:rPr lang="en-US" err="1"/>
              <a:t>časovne</a:t>
            </a:r>
            <a:r>
              <a:rPr lang="en-US" dirty="0"/>
              <a:t> </a:t>
            </a:r>
            <a:r>
              <a:rPr lang="en-US" err="1"/>
              <a:t>pritiske</a:t>
            </a:r>
            <a:r>
              <a:rPr lang="en-US" dirty="0"/>
              <a:t>. Prav </a:t>
            </a:r>
            <a:r>
              <a:rPr lang="en-US" err="1"/>
              <a:t>tako</a:t>
            </a:r>
            <a:r>
              <a:rPr lang="en-US" dirty="0"/>
              <a:t> </a:t>
            </a:r>
            <a:r>
              <a:rPr lang="en-US" err="1"/>
              <a:t>potrebujejo</a:t>
            </a:r>
            <a:r>
              <a:rPr lang="en-US" dirty="0"/>
              <a:t> </a:t>
            </a:r>
            <a:r>
              <a:rPr lang="en-US" err="1"/>
              <a:t>podaljšan</a:t>
            </a:r>
            <a:r>
              <a:rPr lang="en-US" dirty="0"/>
              <a:t> </a:t>
            </a:r>
            <a:r>
              <a:rPr lang="en-US" err="1"/>
              <a:t>čas</a:t>
            </a:r>
            <a:r>
              <a:rPr lang="en-US" dirty="0"/>
              <a:t> v </a:t>
            </a:r>
            <a:r>
              <a:rPr lang="en-US" err="1"/>
              <a:t>vseh</a:t>
            </a:r>
            <a:r>
              <a:rPr lang="en-US" dirty="0"/>
              <a:t> </a:t>
            </a:r>
            <a:r>
              <a:rPr lang="en-US" err="1"/>
              <a:t>fazah</a:t>
            </a:r>
            <a:r>
              <a:rPr lang="en-US" dirty="0"/>
              <a:t> </a:t>
            </a:r>
            <a:r>
              <a:rPr lang="en-US" err="1"/>
              <a:t>učenja</a:t>
            </a:r>
            <a:r>
              <a:rPr lang="en-US" dirty="0"/>
              <a:t> in </a:t>
            </a:r>
            <a:r>
              <a:rPr lang="en-US" err="1"/>
              <a:t>jasno</a:t>
            </a:r>
            <a:r>
              <a:rPr lang="en-US" dirty="0"/>
              <a:t> </a:t>
            </a:r>
            <a:r>
              <a:rPr lang="en-US" err="1"/>
              <a:t>časovno</a:t>
            </a:r>
            <a:r>
              <a:rPr lang="en-US" dirty="0"/>
              <a:t> </a:t>
            </a:r>
            <a:r>
              <a:rPr lang="en-US" err="1"/>
              <a:t>opredeljenost</a:t>
            </a:r>
            <a:r>
              <a:rPr lang="en-US" dirty="0"/>
              <a:t>. Z dobro </a:t>
            </a:r>
            <a:r>
              <a:rPr lang="en-US" err="1"/>
              <a:t>podanimi</a:t>
            </a:r>
            <a:r>
              <a:rPr lang="en-US" dirty="0"/>
              <a:t> </a:t>
            </a:r>
            <a:r>
              <a:rPr lang="en-US" err="1"/>
              <a:t>vizualnimi</a:t>
            </a:r>
            <a:r>
              <a:rPr lang="en-US" dirty="0"/>
              <a:t> </a:t>
            </a:r>
            <a:r>
              <a:rPr lang="en-US" err="1"/>
              <a:t>navodili</a:t>
            </a:r>
            <a:r>
              <a:rPr lang="en-US" dirty="0"/>
              <a:t> </a:t>
            </a:r>
            <a:r>
              <a:rPr lang="en-US" err="1"/>
              <a:t>boste</a:t>
            </a:r>
            <a:r>
              <a:rPr lang="en-US" dirty="0"/>
              <a:t> </a:t>
            </a:r>
            <a:r>
              <a:rPr lang="en-US" err="1"/>
              <a:t>skrajšali</a:t>
            </a:r>
            <a:r>
              <a:rPr lang="en-US" dirty="0"/>
              <a:t> </a:t>
            </a:r>
            <a:r>
              <a:rPr lang="en-US" err="1"/>
              <a:t>čas</a:t>
            </a:r>
            <a:r>
              <a:rPr lang="en-US" dirty="0"/>
              <a:t>, ki ga </a:t>
            </a:r>
            <a:r>
              <a:rPr lang="en-US" err="1"/>
              <a:t>mladi</a:t>
            </a:r>
            <a:r>
              <a:rPr lang="en-US" dirty="0"/>
              <a:t> z </a:t>
            </a:r>
            <a:r>
              <a:rPr lang="en-US" err="1"/>
              <a:t>avtizmom</a:t>
            </a:r>
            <a:r>
              <a:rPr lang="en-US" dirty="0"/>
              <a:t> </a:t>
            </a:r>
            <a:r>
              <a:rPr lang="en-US" err="1"/>
              <a:t>potrebujejo</a:t>
            </a:r>
            <a:r>
              <a:rPr lang="en-US" dirty="0"/>
              <a:t> za </a:t>
            </a:r>
            <a:r>
              <a:rPr lang="en-US" err="1"/>
              <a:t>razumevanje</a:t>
            </a:r>
            <a:r>
              <a:rPr lang="en-US" dirty="0"/>
              <a:t> </a:t>
            </a:r>
            <a:r>
              <a:rPr lang="en-US" err="1"/>
              <a:t>navodil</a:t>
            </a:r>
            <a:r>
              <a:rPr lang="en-US" dirty="0"/>
              <a:t> in </a:t>
            </a:r>
            <a:r>
              <a:rPr lang="en-US" err="1"/>
              <a:t>izvedbo</a:t>
            </a:r>
            <a:r>
              <a:rPr lang="en-US" dirty="0"/>
              <a:t> </a:t>
            </a:r>
            <a:r>
              <a:rPr lang="en-US" err="1"/>
              <a:t>aktivnosti</a:t>
            </a:r>
            <a:r>
              <a:rPr lang="en-US" dirty="0"/>
              <a:t>. </a:t>
            </a:r>
            <a:r>
              <a:rPr lang="en-US" err="1"/>
              <a:t>Predstavljenih</a:t>
            </a:r>
            <a:r>
              <a:rPr lang="en-US" dirty="0"/>
              <a:t> </a:t>
            </a:r>
            <a:r>
              <a:rPr lang="en-US" err="1"/>
              <a:t>urnikov</a:t>
            </a:r>
            <a:r>
              <a:rPr lang="en-US" dirty="0"/>
              <a:t> se je </a:t>
            </a:r>
            <a:r>
              <a:rPr lang="en-US" err="1"/>
              <a:t>treba</a:t>
            </a:r>
            <a:r>
              <a:rPr lang="en-US" dirty="0"/>
              <a:t> </a:t>
            </a:r>
            <a:r>
              <a:rPr lang="en-US" err="1"/>
              <a:t>strogo</a:t>
            </a:r>
            <a:r>
              <a:rPr lang="en-US" dirty="0"/>
              <a:t> </a:t>
            </a:r>
            <a:r>
              <a:rPr lang="en-US" err="1"/>
              <a:t>držati</a:t>
            </a:r>
            <a:r>
              <a:rPr lang="en-US" dirty="0"/>
              <a:t>; </a:t>
            </a:r>
            <a:r>
              <a:rPr lang="en-US" err="1"/>
              <a:t>vse</a:t>
            </a:r>
            <a:r>
              <a:rPr lang="en-US" dirty="0"/>
              <a:t> </a:t>
            </a:r>
            <a:r>
              <a:rPr lang="en-US" err="1"/>
              <a:t>spremembe</a:t>
            </a:r>
            <a:r>
              <a:rPr lang="en-US" dirty="0"/>
              <a:t> </a:t>
            </a:r>
            <a:r>
              <a:rPr lang="en-US" err="1"/>
              <a:t>naj</a:t>
            </a:r>
            <a:r>
              <a:rPr lang="en-US" dirty="0"/>
              <a:t> </a:t>
            </a:r>
            <a:r>
              <a:rPr lang="en-US" err="1"/>
              <a:t>bodo</a:t>
            </a:r>
            <a:r>
              <a:rPr lang="en-US" dirty="0"/>
              <a:t> </a:t>
            </a:r>
            <a:r>
              <a:rPr lang="en-US" err="1"/>
              <a:t>pravočasno</a:t>
            </a:r>
            <a:r>
              <a:rPr lang="en-US" dirty="0"/>
              <a:t> </a:t>
            </a:r>
            <a:r>
              <a:rPr lang="en-US" err="1"/>
              <a:t>najavljene</a:t>
            </a:r>
            <a:r>
              <a:rPr lang="en-US" dirty="0"/>
              <a:t> in </a:t>
            </a:r>
            <a:r>
              <a:rPr lang="en-US" err="1"/>
              <a:t>pojasnjene</a:t>
            </a:r>
            <a:r>
              <a:rPr lang="en-US" dirty="0"/>
              <a:t>.</a:t>
            </a:r>
            <a:endParaRPr lang="en-US"/>
          </a:p>
        </p:txBody>
      </p:sp>
    </p:spTree>
    <p:extLst>
      <p:ext uri="{BB962C8B-B14F-4D97-AF65-F5344CB8AC3E}">
        <p14:creationId xmlns:p14="http://schemas.microsoft.com/office/powerpoint/2010/main" val="1434959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18DBD8-1411-D045-FF47-D5E5DA14AC7A}"/>
              </a:ext>
            </a:extLst>
          </p:cNvPr>
          <p:cNvSpPr>
            <a:spLocks noGrp="1"/>
          </p:cNvSpPr>
          <p:nvPr>
            <p:ph type="body" idx="1"/>
          </p:nvPr>
        </p:nvSpPr>
        <p:spPr/>
        <p:txBody>
          <a:bodyPr/>
          <a:lstStyle/>
          <a:p>
            <a:pPr marL="114300" indent="0">
              <a:buNone/>
            </a:pPr>
            <a:r>
              <a:rPr lang="en-US" dirty="0"/>
              <a:t>V </a:t>
            </a:r>
            <a:r>
              <a:rPr lang="en-US" err="1"/>
              <a:t>kolikor</a:t>
            </a:r>
            <a:r>
              <a:rPr lang="en-US" dirty="0"/>
              <a:t> je </a:t>
            </a:r>
            <a:r>
              <a:rPr lang="en-US" err="1"/>
              <a:t>mogoče</a:t>
            </a:r>
            <a:r>
              <a:rPr lang="en-US" dirty="0"/>
              <a:t>, so </a:t>
            </a:r>
            <a:r>
              <a:rPr lang="en-US" err="1"/>
              <a:t>zaželene</a:t>
            </a:r>
            <a:r>
              <a:rPr lang="en-US" dirty="0"/>
              <a:t> </a:t>
            </a:r>
            <a:r>
              <a:rPr lang="en-US" err="1"/>
              <a:t>medpredmetne</a:t>
            </a:r>
            <a:r>
              <a:rPr lang="en-US" dirty="0"/>
              <a:t> </a:t>
            </a:r>
            <a:r>
              <a:rPr lang="en-US" err="1"/>
              <a:t>povezave</a:t>
            </a:r>
            <a:r>
              <a:rPr lang="en-US" dirty="0"/>
              <a:t> in </a:t>
            </a:r>
            <a:r>
              <a:rPr lang="en-US" err="1"/>
              <a:t>strnjeno</a:t>
            </a:r>
            <a:r>
              <a:rPr lang="en-US" dirty="0"/>
              <a:t> </a:t>
            </a:r>
            <a:r>
              <a:rPr lang="en-US" err="1"/>
              <a:t>obravnavanje</a:t>
            </a:r>
            <a:r>
              <a:rPr lang="en-US" dirty="0"/>
              <a:t> </a:t>
            </a:r>
            <a:r>
              <a:rPr lang="en-US" err="1"/>
              <a:t>učne</a:t>
            </a:r>
            <a:r>
              <a:rPr lang="en-US" dirty="0"/>
              <a:t> </a:t>
            </a:r>
            <a:r>
              <a:rPr lang="en-US" err="1"/>
              <a:t>snovi</a:t>
            </a:r>
            <a:r>
              <a:rPr lang="en-US" dirty="0"/>
              <a:t>, </a:t>
            </a:r>
            <a:r>
              <a:rPr lang="en-US" err="1"/>
              <a:t>kar</a:t>
            </a:r>
            <a:r>
              <a:rPr lang="en-US" dirty="0"/>
              <a:t> je za </a:t>
            </a:r>
            <a:r>
              <a:rPr lang="en-US" err="1"/>
              <a:t>mlade</a:t>
            </a:r>
            <a:r>
              <a:rPr lang="en-US" dirty="0"/>
              <a:t> z </a:t>
            </a:r>
            <a:r>
              <a:rPr lang="en-US" err="1"/>
              <a:t>avtizmom</a:t>
            </a:r>
            <a:r>
              <a:rPr lang="en-US" dirty="0"/>
              <a:t> </a:t>
            </a:r>
            <a:r>
              <a:rPr lang="en-US" err="1"/>
              <a:t>zelo</a:t>
            </a:r>
            <a:r>
              <a:rPr lang="en-US" dirty="0"/>
              <a:t> </a:t>
            </a:r>
            <a:r>
              <a:rPr lang="en-US" err="1"/>
              <a:t>učinkovito</a:t>
            </a:r>
            <a:r>
              <a:rPr lang="en-US" dirty="0"/>
              <a:t> in </a:t>
            </a:r>
            <a:r>
              <a:rPr lang="en-US" err="1"/>
              <a:t>smiselno</a:t>
            </a:r>
            <a:r>
              <a:rPr lang="en-US" dirty="0"/>
              <a:t> </a:t>
            </a:r>
            <a:r>
              <a:rPr lang="en-US" err="1"/>
              <a:t>zaradi</a:t>
            </a:r>
            <a:r>
              <a:rPr lang="en-US" dirty="0"/>
              <a:t> </a:t>
            </a:r>
            <a:r>
              <a:rPr lang="en-US" err="1"/>
              <a:t>generalizacije</a:t>
            </a:r>
            <a:r>
              <a:rPr lang="en-US" dirty="0"/>
              <a:t> </a:t>
            </a:r>
            <a:r>
              <a:rPr lang="en-US" err="1"/>
              <a:t>znanja</a:t>
            </a:r>
            <a:r>
              <a:rPr lang="en-US" dirty="0"/>
              <a:t>. </a:t>
            </a:r>
            <a:r>
              <a:rPr lang="en-US" err="1"/>
              <a:t>Načrtujte</a:t>
            </a:r>
            <a:r>
              <a:rPr lang="en-US" dirty="0"/>
              <a:t> </a:t>
            </a:r>
            <a:r>
              <a:rPr lang="en-US" err="1"/>
              <a:t>tematske</a:t>
            </a:r>
            <a:r>
              <a:rPr lang="en-US" dirty="0"/>
              <a:t> </a:t>
            </a:r>
            <a:r>
              <a:rPr lang="en-US" err="1"/>
              <a:t>sklope</a:t>
            </a:r>
            <a:r>
              <a:rPr lang="en-US" dirty="0"/>
              <a:t> in </a:t>
            </a:r>
            <a:r>
              <a:rPr lang="en-US" err="1"/>
              <a:t>jih</a:t>
            </a:r>
            <a:r>
              <a:rPr lang="en-US" dirty="0"/>
              <a:t>, </a:t>
            </a:r>
            <a:r>
              <a:rPr lang="en-US" err="1"/>
              <a:t>če</a:t>
            </a:r>
            <a:r>
              <a:rPr lang="en-US" dirty="0"/>
              <a:t> se le da, </a:t>
            </a:r>
            <a:r>
              <a:rPr lang="en-US" err="1"/>
              <a:t>obravnavajte</a:t>
            </a:r>
            <a:r>
              <a:rPr lang="en-US" dirty="0"/>
              <a:t> </a:t>
            </a:r>
            <a:r>
              <a:rPr lang="en-US" err="1"/>
              <a:t>pri</a:t>
            </a:r>
            <a:r>
              <a:rPr lang="en-US" dirty="0"/>
              <a:t> </a:t>
            </a:r>
            <a:r>
              <a:rPr lang="en-US" err="1"/>
              <a:t>vseh</a:t>
            </a:r>
            <a:r>
              <a:rPr lang="en-US" dirty="0"/>
              <a:t> </a:t>
            </a:r>
            <a:r>
              <a:rPr lang="en-US" err="1"/>
              <a:t>predmetih</a:t>
            </a:r>
            <a:r>
              <a:rPr lang="en-US" dirty="0"/>
              <a:t> </a:t>
            </a:r>
            <a:r>
              <a:rPr lang="en-US" err="1"/>
              <a:t>hkrati</a:t>
            </a:r>
            <a:r>
              <a:rPr lang="en-US" dirty="0"/>
              <a:t>. V </a:t>
            </a:r>
            <a:r>
              <a:rPr lang="en-US" err="1"/>
              <a:t>sodelovanju</a:t>
            </a:r>
            <a:r>
              <a:rPr lang="en-US" dirty="0"/>
              <a:t> s </a:t>
            </a:r>
            <a:r>
              <a:rPr lang="en-US" err="1"/>
              <a:t>starši</a:t>
            </a:r>
            <a:r>
              <a:rPr lang="en-US" dirty="0"/>
              <a:t> </a:t>
            </a:r>
            <a:r>
              <a:rPr lang="en-US" err="1"/>
              <a:t>povezujte</a:t>
            </a:r>
            <a:r>
              <a:rPr lang="en-US" dirty="0"/>
              <a:t> </a:t>
            </a:r>
            <a:r>
              <a:rPr lang="en-US" err="1"/>
              <a:t>učne</a:t>
            </a:r>
            <a:r>
              <a:rPr lang="en-US" dirty="0"/>
              <a:t> </a:t>
            </a:r>
            <a:r>
              <a:rPr lang="en-US" err="1"/>
              <a:t>vsebine</a:t>
            </a:r>
            <a:r>
              <a:rPr lang="en-US" dirty="0"/>
              <a:t> z </a:t>
            </a:r>
            <a:r>
              <a:rPr lang="en-US" err="1"/>
              <a:t>aktivnostmi</a:t>
            </a:r>
            <a:r>
              <a:rPr lang="en-US" dirty="0"/>
              <a:t> </a:t>
            </a:r>
            <a:r>
              <a:rPr lang="en-US" err="1"/>
              <a:t>doma</a:t>
            </a:r>
            <a:r>
              <a:rPr lang="en-US" dirty="0"/>
              <a:t>.</a:t>
            </a:r>
            <a:endParaRPr lang="en-US"/>
          </a:p>
        </p:txBody>
      </p:sp>
    </p:spTree>
    <p:extLst>
      <p:ext uri="{BB962C8B-B14F-4D97-AF65-F5344CB8AC3E}">
        <p14:creationId xmlns:p14="http://schemas.microsoft.com/office/powerpoint/2010/main" val="732697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320A-7F74-B963-ADD1-C100F84C2E98}"/>
              </a:ext>
            </a:extLst>
          </p:cNvPr>
          <p:cNvSpPr>
            <a:spLocks noGrp="1"/>
          </p:cNvSpPr>
          <p:nvPr>
            <p:ph type="title"/>
          </p:nvPr>
        </p:nvSpPr>
        <p:spPr/>
        <p:txBody>
          <a:bodyPr/>
          <a:lstStyle/>
          <a:p>
            <a:r>
              <a:rPr lang="en-US" dirty="0"/>
              <a:t>PIKTOGRAMI</a:t>
            </a:r>
          </a:p>
        </p:txBody>
      </p:sp>
      <p:sp>
        <p:nvSpPr>
          <p:cNvPr id="3" name="Text Placeholder 2">
            <a:extLst>
              <a:ext uri="{FF2B5EF4-FFF2-40B4-BE49-F238E27FC236}">
                <a16:creationId xmlns:a16="http://schemas.microsoft.com/office/drawing/2014/main" id="{6602826F-698A-8226-9454-20B77889460E}"/>
              </a:ext>
            </a:extLst>
          </p:cNvPr>
          <p:cNvSpPr>
            <a:spLocks noGrp="1"/>
          </p:cNvSpPr>
          <p:nvPr>
            <p:ph type="body" idx="1"/>
          </p:nvPr>
        </p:nvSpPr>
        <p:spPr/>
        <p:txBody>
          <a:bodyPr/>
          <a:lstStyle/>
          <a:p>
            <a:pPr marL="114300" indent="0">
              <a:buNone/>
            </a:pPr>
            <a:r>
              <a:rPr lang="en-US" dirty="0"/>
              <a:t>Za </a:t>
            </a:r>
            <a:r>
              <a:rPr lang="en-US" dirty="0" err="1"/>
              <a:t>boljšo</a:t>
            </a:r>
            <a:r>
              <a:rPr lang="en-US" dirty="0"/>
              <a:t> </a:t>
            </a:r>
            <a:r>
              <a:rPr lang="en-US" dirty="0" err="1"/>
              <a:t>orientacijo</a:t>
            </a:r>
            <a:r>
              <a:rPr lang="en-US" dirty="0"/>
              <a:t> po </a:t>
            </a:r>
            <a:r>
              <a:rPr lang="en-US" dirty="0" err="1"/>
              <a:t>šoli</a:t>
            </a:r>
            <a:r>
              <a:rPr lang="en-US" dirty="0"/>
              <a:t> je za </a:t>
            </a:r>
            <a:r>
              <a:rPr lang="en-US" dirty="0" err="1"/>
              <a:t>mlade</a:t>
            </a:r>
            <a:r>
              <a:rPr lang="en-US" dirty="0"/>
              <a:t> z </a:t>
            </a:r>
            <a:r>
              <a:rPr lang="en-US" dirty="0" err="1"/>
              <a:t>avtizmom</a:t>
            </a:r>
            <a:r>
              <a:rPr lang="en-US" dirty="0"/>
              <a:t> </a:t>
            </a:r>
            <a:r>
              <a:rPr lang="en-US" dirty="0" err="1"/>
              <a:t>zelo</a:t>
            </a:r>
            <a:r>
              <a:rPr lang="en-US" dirty="0"/>
              <a:t> </a:t>
            </a:r>
            <a:r>
              <a:rPr lang="en-US" dirty="0" err="1"/>
              <a:t>učinkovita</a:t>
            </a:r>
            <a:r>
              <a:rPr lang="en-US" dirty="0"/>
              <a:t> </a:t>
            </a:r>
            <a:r>
              <a:rPr lang="en-US" dirty="0" err="1"/>
              <a:t>uporaba</a:t>
            </a:r>
            <a:r>
              <a:rPr lang="en-US" dirty="0"/>
              <a:t> </a:t>
            </a:r>
            <a:r>
              <a:rPr lang="en-US" dirty="0" err="1"/>
              <a:t>piktogramov</a:t>
            </a:r>
            <a:r>
              <a:rPr lang="en-US" dirty="0"/>
              <a:t> </a:t>
            </a:r>
            <a:r>
              <a:rPr lang="en-US" dirty="0" err="1"/>
              <a:t>oziroma</a:t>
            </a:r>
            <a:r>
              <a:rPr lang="en-US" dirty="0"/>
              <a:t> </a:t>
            </a:r>
            <a:r>
              <a:rPr lang="en-US" dirty="0" err="1"/>
              <a:t>simbolov</a:t>
            </a:r>
            <a:r>
              <a:rPr lang="en-US" dirty="0"/>
              <a:t>. </a:t>
            </a:r>
            <a:r>
              <a:rPr lang="en-US" dirty="0" err="1"/>
              <a:t>Piktogrami</a:t>
            </a:r>
            <a:r>
              <a:rPr lang="en-US" dirty="0"/>
              <a:t> so </a:t>
            </a:r>
            <a:r>
              <a:rPr lang="en-US" dirty="0" err="1"/>
              <a:t>posebne</a:t>
            </a:r>
            <a:r>
              <a:rPr lang="en-US" dirty="0"/>
              <a:t> </a:t>
            </a:r>
            <a:r>
              <a:rPr lang="en-US" dirty="0" err="1"/>
              <a:t>sličice</a:t>
            </a:r>
            <a:r>
              <a:rPr lang="en-US" dirty="0"/>
              <a:t>, ki </a:t>
            </a:r>
            <a:r>
              <a:rPr lang="en-US" dirty="0" err="1"/>
              <a:t>jih</a:t>
            </a:r>
            <a:r>
              <a:rPr lang="en-US" dirty="0"/>
              <a:t> </a:t>
            </a:r>
            <a:r>
              <a:rPr lang="en-US" dirty="0" err="1"/>
              <a:t>namestite</a:t>
            </a:r>
            <a:r>
              <a:rPr lang="en-US" dirty="0"/>
              <a:t> </a:t>
            </a:r>
            <a:r>
              <a:rPr lang="en-US" dirty="0" err="1"/>
              <a:t>na</a:t>
            </a:r>
            <a:r>
              <a:rPr lang="en-US" dirty="0"/>
              <a:t> </a:t>
            </a:r>
            <a:r>
              <a:rPr lang="en-US" dirty="0" err="1"/>
              <a:t>vrata</a:t>
            </a:r>
            <a:r>
              <a:rPr lang="en-US" dirty="0"/>
              <a:t> </a:t>
            </a:r>
            <a:r>
              <a:rPr lang="en-US" dirty="0" err="1"/>
              <a:t>ali</a:t>
            </a:r>
            <a:r>
              <a:rPr lang="en-US" dirty="0"/>
              <a:t> </a:t>
            </a:r>
            <a:r>
              <a:rPr lang="en-US" dirty="0" err="1"/>
              <a:t>stene</a:t>
            </a:r>
            <a:r>
              <a:rPr lang="en-US" dirty="0"/>
              <a:t> in </a:t>
            </a:r>
            <a:r>
              <a:rPr lang="en-US" dirty="0" err="1"/>
              <a:t>označujejo</a:t>
            </a:r>
            <a:r>
              <a:rPr lang="en-US" dirty="0"/>
              <a:t> </a:t>
            </a:r>
            <a:r>
              <a:rPr lang="en-US" dirty="0" err="1"/>
              <a:t>dogajanje</a:t>
            </a:r>
            <a:r>
              <a:rPr lang="en-US" dirty="0"/>
              <a:t> v </a:t>
            </a:r>
            <a:r>
              <a:rPr lang="en-US" dirty="0" err="1"/>
              <a:t>posameznih</a:t>
            </a:r>
            <a:r>
              <a:rPr lang="en-US" dirty="0"/>
              <a:t> </a:t>
            </a:r>
            <a:r>
              <a:rPr lang="en-US" dirty="0" err="1"/>
              <a:t>delih</a:t>
            </a:r>
            <a:r>
              <a:rPr lang="en-US" dirty="0"/>
              <a:t> </a:t>
            </a:r>
            <a:r>
              <a:rPr lang="en-US" dirty="0" err="1"/>
              <a:t>šole</a:t>
            </a:r>
            <a:r>
              <a:rPr lang="en-US" dirty="0"/>
              <a:t>. </a:t>
            </a:r>
            <a:r>
              <a:rPr lang="en-US" dirty="0" err="1"/>
              <a:t>Npr</a:t>
            </a:r>
            <a:r>
              <a:rPr lang="en-US" dirty="0"/>
              <a:t>. </a:t>
            </a:r>
            <a:r>
              <a:rPr lang="en-US" dirty="0" err="1"/>
              <a:t>piktogram</a:t>
            </a:r>
            <a:r>
              <a:rPr lang="en-US" dirty="0"/>
              <a:t> je </a:t>
            </a:r>
            <a:r>
              <a:rPr lang="en-US" dirty="0" err="1"/>
              <a:t>lahko</a:t>
            </a:r>
            <a:r>
              <a:rPr lang="en-US" dirty="0"/>
              <a:t> </a:t>
            </a:r>
            <a:r>
              <a:rPr lang="en-US" dirty="0" err="1"/>
              <a:t>obešen</a:t>
            </a:r>
            <a:r>
              <a:rPr lang="en-US" dirty="0"/>
              <a:t> </a:t>
            </a:r>
            <a:r>
              <a:rPr lang="en-US" dirty="0" err="1"/>
              <a:t>na</a:t>
            </a:r>
            <a:r>
              <a:rPr lang="en-US" dirty="0"/>
              <a:t> </a:t>
            </a:r>
            <a:r>
              <a:rPr lang="en-US" dirty="0" err="1"/>
              <a:t>vratih</a:t>
            </a:r>
            <a:r>
              <a:rPr lang="en-US" dirty="0"/>
              <a:t> </a:t>
            </a:r>
            <a:r>
              <a:rPr lang="en-US" dirty="0" err="1"/>
              <a:t>jedilnice</a:t>
            </a:r>
            <a:r>
              <a:rPr lang="en-US" dirty="0"/>
              <a:t>, </a:t>
            </a:r>
            <a:r>
              <a:rPr lang="en-US" dirty="0" err="1"/>
              <a:t>knjižnice</a:t>
            </a:r>
            <a:r>
              <a:rPr lang="en-US" dirty="0"/>
              <a:t>, </a:t>
            </a:r>
            <a:r>
              <a:rPr lang="en-US" dirty="0" err="1"/>
              <a:t>kabineta</a:t>
            </a:r>
            <a:r>
              <a:rPr lang="en-US" dirty="0"/>
              <a:t>, </a:t>
            </a:r>
            <a:r>
              <a:rPr lang="en-US" dirty="0" err="1"/>
              <a:t>telovadnice</a:t>
            </a:r>
            <a:r>
              <a:rPr lang="en-US" dirty="0"/>
              <a:t> </a:t>
            </a:r>
            <a:r>
              <a:rPr lang="en-US" dirty="0" err="1"/>
              <a:t>ipd</a:t>
            </a:r>
          </a:p>
        </p:txBody>
      </p:sp>
    </p:spTree>
    <p:extLst>
      <p:ext uri="{BB962C8B-B14F-4D97-AF65-F5344CB8AC3E}">
        <p14:creationId xmlns:p14="http://schemas.microsoft.com/office/powerpoint/2010/main" val="4079670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ba71c616ff_0_25"/>
          <p:cNvSpPr txBox="1">
            <a:spLocks noGrp="1"/>
          </p:cNvSpPr>
          <p:nvPr>
            <p:ph type="title"/>
          </p:nvPr>
        </p:nvSpPr>
        <p:spPr>
          <a:xfrm>
            <a:off x="838200" y="78907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2FE80"/>
              </a:buClr>
              <a:buSzPts val="4400"/>
              <a:buFont typeface="Montserrat"/>
              <a:buNone/>
            </a:pPr>
            <a:r>
              <a:rPr lang="sl-SI">
                <a:solidFill>
                  <a:srgbClr val="72FE80"/>
                </a:solidFill>
              </a:rPr>
              <a:t>/ </a:t>
            </a:r>
            <a:r>
              <a:rPr lang="sl-SI"/>
              <a:t>Čustvene in vedenjske motnje</a:t>
            </a:r>
            <a:endParaRPr/>
          </a:p>
        </p:txBody>
      </p:sp>
      <p:sp>
        <p:nvSpPr>
          <p:cNvPr id="268" name="Google Shape;268;g2ba71c616ff_0_25"/>
          <p:cNvSpPr txBox="1">
            <a:spLocks noGrp="1"/>
          </p:cNvSpPr>
          <p:nvPr>
            <p:ph type="body" idx="1"/>
          </p:nvPr>
        </p:nvSpPr>
        <p:spPr>
          <a:xfrm>
            <a:off x="838200" y="2236123"/>
            <a:ext cx="10515600" cy="3940800"/>
          </a:xfrm>
          <a:prstGeom prst="rect">
            <a:avLst/>
          </a:prstGeom>
          <a:noFill/>
          <a:ln>
            <a:noFill/>
          </a:ln>
        </p:spPr>
        <p:txBody>
          <a:bodyPr spcFirstLastPara="1" wrap="square" lIns="91425" tIns="45700" rIns="91425" bIns="45700" anchor="t" anchorCtr="0">
            <a:normAutofit/>
          </a:bodyPr>
          <a:lstStyle/>
          <a:p>
            <a:pPr marL="228600" indent="-241300">
              <a:buSzPts val="2800"/>
            </a:pPr>
            <a:r>
              <a:rPr lang="en-US" dirty="0" err="1"/>
              <a:t>Čustvene</a:t>
            </a:r>
            <a:r>
              <a:rPr lang="en-US" dirty="0"/>
              <a:t> in </a:t>
            </a:r>
            <a:r>
              <a:rPr lang="en-US" dirty="0" err="1"/>
              <a:t>vedenjske</a:t>
            </a:r>
            <a:r>
              <a:rPr lang="en-US" dirty="0"/>
              <a:t> </a:t>
            </a:r>
            <a:r>
              <a:rPr lang="en-US" dirty="0" err="1"/>
              <a:t>motnje</a:t>
            </a:r>
            <a:r>
              <a:rPr lang="en-US" dirty="0"/>
              <a:t>, </a:t>
            </a:r>
            <a:r>
              <a:rPr lang="en-US" dirty="0" err="1"/>
              <a:t>katerih</a:t>
            </a:r>
            <a:r>
              <a:rPr lang="en-US" dirty="0"/>
              <a:t> </a:t>
            </a:r>
            <a:r>
              <a:rPr lang="en-US" dirty="0" err="1"/>
              <a:t>pogoste</a:t>
            </a:r>
            <a:r>
              <a:rPr lang="en-US" dirty="0"/>
              <a:t> </a:t>
            </a:r>
            <a:r>
              <a:rPr lang="en-US" dirty="0" err="1"/>
              <a:t>posledice</a:t>
            </a:r>
            <a:r>
              <a:rPr lang="en-US" dirty="0"/>
              <a:t> so </a:t>
            </a:r>
            <a:r>
              <a:rPr lang="en-US" dirty="0" err="1"/>
              <a:t>težave</a:t>
            </a:r>
            <a:r>
              <a:rPr lang="en-US" dirty="0"/>
              <a:t> v </a:t>
            </a:r>
            <a:r>
              <a:rPr lang="en-US" dirty="0" err="1"/>
              <a:t>socialni</a:t>
            </a:r>
            <a:r>
              <a:rPr lang="en-US" dirty="0"/>
              <a:t> </a:t>
            </a:r>
            <a:r>
              <a:rPr lang="en-US" dirty="0" err="1"/>
              <a:t>integraciji</a:t>
            </a:r>
            <a:r>
              <a:rPr lang="en-US" dirty="0"/>
              <a:t> </a:t>
            </a:r>
            <a:r>
              <a:rPr lang="en-US" dirty="0" err="1"/>
              <a:t>razporejamo</a:t>
            </a:r>
            <a:r>
              <a:rPr lang="en-US" dirty="0"/>
              <a:t> v </a:t>
            </a:r>
            <a:r>
              <a:rPr lang="en-US" dirty="0" err="1"/>
              <a:t>spekter</a:t>
            </a:r>
            <a:r>
              <a:rPr lang="en-US" dirty="0"/>
              <a:t>. </a:t>
            </a:r>
            <a:r>
              <a:rPr lang="en-US" dirty="0" err="1"/>
              <a:t>Praviloma</a:t>
            </a:r>
            <a:r>
              <a:rPr lang="en-US" dirty="0"/>
              <a:t> se </a:t>
            </a:r>
            <a:r>
              <a:rPr lang="en-US" dirty="0" err="1"/>
              <a:t>pojavljajo</a:t>
            </a:r>
            <a:r>
              <a:rPr lang="en-US" dirty="0"/>
              <a:t> </a:t>
            </a:r>
            <a:r>
              <a:rPr lang="en-US" dirty="0" err="1"/>
              <a:t>skupaj</a:t>
            </a:r>
            <a:r>
              <a:rPr lang="en-US" dirty="0"/>
              <a:t> s </a:t>
            </a:r>
            <a:r>
              <a:rPr lang="en-US" dirty="0" err="1"/>
              <a:t>primanjkljaji</a:t>
            </a:r>
            <a:r>
              <a:rPr lang="en-US" dirty="0"/>
              <a:t>/ </a:t>
            </a:r>
            <a:r>
              <a:rPr lang="en-US" dirty="0" err="1"/>
              <a:t>motnjami</a:t>
            </a:r>
            <a:r>
              <a:rPr lang="en-US" dirty="0"/>
              <a:t> </a:t>
            </a:r>
            <a:r>
              <a:rPr lang="en-US" dirty="0" err="1"/>
              <a:t>na</a:t>
            </a:r>
            <a:r>
              <a:rPr lang="en-US" dirty="0"/>
              <a:t> </a:t>
            </a:r>
            <a:r>
              <a:rPr lang="en-US" dirty="0" err="1"/>
              <a:t>drugih</a:t>
            </a:r>
            <a:r>
              <a:rPr lang="en-US" dirty="0"/>
              <a:t> </a:t>
            </a:r>
            <a:r>
              <a:rPr lang="en-US" dirty="0" err="1"/>
              <a:t>področjih</a:t>
            </a:r>
            <a:r>
              <a:rPr lang="en-US" dirty="0"/>
              <a:t> – </a:t>
            </a:r>
            <a:r>
              <a:rPr lang="en-US" dirty="0" err="1"/>
              <a:t>npr</a:t>
            </a:r>
            <a:r>
              <a:rPr lang="en-US" dirty="0"/>
              <a:t>. </a:t>
            </a:r>
            <a:r>
              <a:rPr lang="en-US" dirty="0" err="1"/>
              <a:t>motnjami</a:t>
            </a:r>
            <a:r>
              <a:rPr lang="en-US" dirty="0"/>
              <a:t> </a:t>
            </a:r>
            <a:r>
              <a:rPr lang="en-US" dirty="0" err="1"/>
              <a:t>pozornosti</a:t>
            </a:r>
            <a:r>
              <a:rPr lang="en-US" dirty="0"/>
              <a:t> in </a:t>
            </a:r>
            <a:r>
              <a:rPr lang="en-US" dirty="0" err="1"/>
              <a:t>hiperaktivnosti</a:t>
            </a:r>
            <a:r>
              <a:rPr lang="en-US" dirty="0"/>
              <a:t>, </a:t>
            </a:r>
            <a:r>
              <a:rPr lang="en-US" dirty="0" err="1"/>
              <a:t>primanjkljaji</a:t>
            </a:r>
            <a:r>
              <a:rPr lang="en-US" dirty="0"/>
              <a:t> </a:t>
            </a:r>
            <a:r>
              <a:rPr lang="en-US" dirty="0" err="1"/>
              <a:t>na</a:t>
            </a:r>
            <a:r>
              <a:rPr lang="en-US" dirty="0"/>
              <a:t> </a:t>
            </a:r>
            <a:r>
              <a:rPr lang="en-US" dirty="0" err="1"/>
              <a:t>posameznih</a:t>
            </a:r>
            <a:r>
              <a:rPr lang="en-US" dirty="0"/>
              <a:t> </a:t>
            </a:r>
            <a:r>
              <a:rPr lang="en-US" dirty="0" err="1"/>
              <a:t>področjih</a:t>
            </a:r>
            <a:r>
              <a:rPr lang="en-US" dirty="0"/>
              <a:t> </a:t>
            </a:r>
            <a:r>
              <a:rPr lang="en-US" dirty="0" err="1"/>
              <a:t>učenja</a:t>
            </a:r>
            <a:r>
              <a:rPr lang="en-US" dirty="0"/>
              <a:t>, </a:t>
            </a:r>
            <a:r>
              <a:rPr lang="en-US" dirty="0" err="1"/>
              <a:t>govorno-jezikovnimi</a:t>
            </a:r>
            <a:r>
              <a:rPr lang="en-US" dirty="0"/>
              <a:t> </a:t>
            </a:r>
            <a:r>
              <a:rPr lang="en-US" dirty="0" err="1"/>
              <a:t>motnjami</a:t>
            </a:r>
            <a:r>
              <a:rPr lang="en-US" dirty="0"/>
              <a:t>, </a:t>
            </a:r>
            <a:r>
              <a:rPr lang="en-US" dirty="0" err="1"/>
              <a:t>motnjami</a:t>
            </a:r>
            <a:r>
              <a:rPr lang="en-US" dirty="0"/>
              <a:t> </a:t>
            </a:r>
            <a:r>
              <a:rPr lang="en-US" dirty="0" err="1"/>
              <a:t>avtističnega</a:t>
            </a:r>
            <a:r>
              <a:rPr lang="en-US" dirty="0"/>
              <a:t> </a:t>
            </a:r>
            <a:r>
              <a:rPr lang="en-US" dirty="0" err="1"/>
              <a:t>spektra</a:t>
            </a:r>
            <a:r>
              <a:rPr lang="en-US" dirty="0"/>
              <a:t> </a:t>
            </a:r>
            <a:r>
              <a:rPr lang="en-US" dirty="0" err="1"/>
              <a:t>idr</a:t>
            </a:r>
            <a:r>
              <a:rPr lang="en-US" dirty="0"/>
              <a:t>.. </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40272-176E-7488-1B06-BDF8F3605AA6}"/>
              </a:ext>
            </a:extLst>
          </p:cNvPr>
          <p:cNvSpPr>
            <a:spLocks noGrp="1"/>
          </p:cNvSpPr>
          <p:nvPr>
            <p:ph type="title"/>
          </p:nvPr>
        </p:nvSpPr>
        <p:spPr/>
        <p:txBody>
          <a:bodyPr/>
          <a:lstStyle/>
          <a:p>
            <a:r>
              <a:rPr lang="en-US" dirty="0"/>
              <a:t>GLEDE NA STOPNJO IZRAŽENOSTI LOČIMO:</a:t>
            </a:r>
          </a:p>
        </p:txBody>
      </p:sp>
      <p:sp>
        <p:nvSpPr>
          <p:cNvPr id="3" name="Text Placeholder 2">
            <a:extLst>
              <a:ext uri="{FF2B5EF4-FFF2-40B4-BE49-F238E27FC236}">
                <a16:creationId xmlns:a16="http://schemas.microsoft.com/office/drawing/2014/main" id="{B0CDB349-AD84-78E6-FBA6-6DD4D0DE3EB8}"/>
              </a:ext>
            </a:extLst>
          </p:cNvPr>
          <p:cNvSpPr>
            <a:spLocks noGrp="1"/>
          </p:cNvSpPr>
          <p:nvPr>
            <p:ph type="body" idx="1"/>
          </p:nvPr>
        </p:nvSpPr>
        <p:spPr/>
        <p:txBody>
          <a:bodyPr>
            <a:normAutofit fontScale="85000" lnSpcReduction="20000"/>
          </a:bodyPr>
          <a:lstStyle/>
          <a:p>
            <a:r>
              <a:rPr lang="en-US" b="1" dirty="0"/>
              <a:t>VIII/2 a </a:t>
            </a:r>
            <a:r>
              <a:rPr lang="en-US" b="1" dirty="0" err="1"/>
              <a:t>Otrok</a:t>
            </a:r>
            <a:r>
              <a:rPr lang="en-US" b="1" dirty="0"/>
              <a:t> z </a:t>
            </a:r>
            <a:r>
              <a:rPr lang="en-US" b="1" dirty="0" err="1"/>
              <a:t>lažjimi</a:t>
            </a:r>
            <a:r>
              <a:rPr lang="en-US" b="1" dirty="0"/>
              <a:t> </a:t>
            </a:r>
            <a:r>
              <a:rPr lang="en-US" b="1" dirty="0" err="1"/>
              <a:t>oblikami</a:t>
            </a:r>
            <a:r>
              <a:rPr lang="en-US" b="1" dirty="0"/>
              <a:t> </a:t>
            </a:r>
            <a:r>
              <a:rPr lang="en-US" b="1" dirty="0" err="1"/>
              <a:t>vedenjskih</a:t>
            </a:r>
            <a:r>
              <a:rPr lang="en-US" b="1" dirty="0"/>
              <a:t> </a:t>
            </a:r>
            <a:r>
              <a:rPr lang="en-US" b="1" dirty="0" err="1"/>
              <a:t>motenj</a:t>
            </a:r>
            <a:r>
              <a:rPr lang="en-US" b="1" dirty="0"/>
              <a:t>:</a:t>
            </a:r>
            <a:r>
              <a:rPr lang="en-US" dirty="0"/>
              <a:t> </a:t>
            </a:r>
            <a:r>
              <a:rPr lang="en-US" dirty="0" err="1"/>
              <a:t>moteče</a:t>
            </a:r>
            <a:r>
              <a:rPr lang="en-US" dirty="0"/>
              <a:t> </a:t>
            </a:r>
            <a:r>
              <a:rPr lang="en-US" dirty="0" err="1"/>
              <a:t>vedenje</a:t>
            </a:r>
            <a:r>
              <a:rPr lang="en-US" dirty="0"/>
              <a:t>, ki </a:t>
            </a:r>
            <a:r>
              <a:rPr lang="en-US" dirty="0" err="1"/>
              <a:t>vpliva</a:t>
            </a:r>
            <a:r>
              <a:rPr lang="en-US" dirty="0"/>
              <a:t> </a:t>
            </a:r>
            <a:r>
              <a:rPr lang="en-US" dirty="0" err="1"/>
              <a:t>na</a:t>
            </a:r>
            <a:r>
              <a:rPr lang="en-US" dirty="0"/>
              <a:t> </a:t>
            </a:r>
            <a:r>
              <a:rPr lang="en-US" dirty="0" err="1"/>
              <a:t>pomembna</a:t>
            </a:r>
            <a:r>
              <a:rPr lang="en-US" dirty="0"/>
              <a:t> </a:t>
            </a:r>
            <a:r>
              <a:rPr lang="en-US" dirty="0" err="1"/>
              <a:t>področja</a:t>
            </a:r>
            <a:r>
              <a:rPr lang="en-US" dirty="0"/>
              <a:t> </a:t>
            </a:r>
            <a:r>
              <a:rPr lang="en-US" dirty="0" err="1"/>
              <a:t>otrokovega</a:t>
            </a:r>
            <a:r>
              <a:rPr lang="en-US" dirty="0"/>
              <a:t> </a:t>
            </a:r>
            <a:r>
              <a:rPr lang="en-US" dirty="0" err="1"/>
              <a:t>delovanja</a:t>
            </a:r>
            <a:r>
              <a:rPr lang="en-US" dirty="0"/>
              <a:t>, </a:t>
            </a:r>
            <a:r>
              <a:rPr lang="en-US" dirty="0" err="1"/>
              <a:t>šolo</a:t>
            </a:r>
            <a:r>
              <a:rPr lang="en-US" dirty="0"/>
              <a:t> in </a:t>
            </a:r>
            <a:r>
              <a:rPr lang="en-US" dirty="0" err="1"/>
              <a:t>družinsko</a:t>
            </a:r>
            <a:r>
              <a:rPr lang="en-US" dirty="0"/>
              <a:t> </a:t>
            </a:r>
            <a:r>
              <a:rPr lang="en-US" dirty="0" err="1"/>
              <a:t>okolje</a:t>
            </a:r>
            <a:r>
              <a:rPr lang="en-US" dirty="0"/>
              <a:t>. </a:t>
            </a:r>
            <a:r>
              <a:rPr lang="en-US" dirty="0" err="1"/>
              <a:t>Motnje</a:t>
            </a:r>
            <a:r>
              <a:rPr lang="en-US" dirty="0"/>
              <a:t> se </a:t>
            </a:r>
            <a:r>
              <a:rPr lang="en-US" dirty="0" err="1"/>
              <a:t>kažejo</a:t>
            </a:r>
            <a:r>
              <a:rPr lang="en-US" dirty="0"/>
              <a:t> </a:t>
            </a:r>
            <a:r>
              <a:rPr lang="en-US" dirty="0" err="1"/>
              <a:t>kot</a:t>
            </a:r>
            <a:r>
              <a:rPr lang="en-US" dirty="0"/>
              <a:t> </a:t>
            </a:r>
            <a:r>
              <a:rPr lang="en-US" dirty="0" err="1"/>
              <a:t>impulzivnost</a:t>
            </a:r>
            <a:r>
              <a:rPr lang="en-US" dirty="0"/>
              <a:t>, </a:t>
            </a:r>
            <a:r>
              <a:rPr lang="en-US" dirty="0" err="1"/>
              <a:t>razdražljivost</a:t>
            </a:r>
            <a:r>
              <a:rPr lang="en-US" dirty="0"/>
              <a:t>, </a:t>
            </a:r>
            <a:r>
              <a:rPr lang="en-US" dirty="0" err="1"/>
              <a:t>zamujanje</a:t>
            </a:r>
            <a:r>
              <a:rPr lang="en-US" dirty="0"/>
              <a:t> </a:t>
            </a:r>
            <a:r>
              <a:rPr lang="en-US" dirty="0" err="1"/>
              <a:t>pouka</a:t>
            </a:r>
            <a:r>
              <a:rPr lang="en-US" dirty="0"/>
              <a:t>, </a:t>
            </a:r>
            <a:r>
              <a:rPr lang="en-US" dirty="0" err="1"/>
              <a:t>izogibanje</a:t>
            </a:r>
            <a:r>
              <a:rPr lang="en-US" dirty="0"/>
              <a:t> </a:t>
            </a:r>
            <a:r>
              <a:rPr lang="en-US" dirty="0" err="1"/>
              <a:t>šolskim</a:t>
            </a:r>
            <a:r>
              <a:rPr lang="en-US" dirty="0"/>
              <a:t> </a:t>
            </a:r>
            <a:r>
              <a:rPr lang="en-US" dirty="0" err="1"/>
              <a:t>obveznostim</a:t>
            </a:r>
            <a:r>
              <a:rPr lang="en-US" dirty="0"/>
              <a:t>, </a:t>
            </a:r>
            <a:r>
              <a:rPr lang="en-US" dirty="0" err="1"/>
              <a:t>uporniško</a:t>
            </a:r>
            <a:r>
              <a:rPr lang="en-US" dirty="0"/>
              <a:t> in </a:t>
            </a:r>
            <a:r>
              <a:rPr lang="en-US" dirty="0" err="1"/>
              <a:t>provokativno</a:t>
            </a:r>
            <a:r>
              <a:rPr lang="en-US" dirty="0"/>
              <a:t> </a:t>
            </a:r>
            <a:r>
              <a:rPr lang="en-US" dirty="0" err="1"/>
              <a:t>vedenje</a:t>
            </a:r>
            <a:r>
              <a:rPr lang="en-US" dirty="0"/>
              <a:t>. </a:t>
            </a:r>
          </a:p>
          <a:p>
            <a:r>
              <a:rPr lang="en-US" b="1" dirty="0"/>
              <a:t>VIII/2 b </a:t>
            </a:r>
            <a:r>
              <a:rPr lang="en-US" b="1" err="1"/>
              <a:t>Otrok</a:t>
            </a:r>
            <a:r>
              <a:rPr lang="en-US" b="1" dirty="0"/>
              <a:t> s </a:t>
            </a:r>
            <a:r>
              <a:rPr lang="en-US" b="1" err="1"/>
              <a:t>težjimi</a:t>
            </a:r>
            <a:r>
              <a:rPr lang="en-US" b="1" dirty="0"/>
              <a:t> </a:t>
            </a:r>
            <a:r>
              <a:rPr lang="en-US" b="1" err="1"/>
              <a:t>oblikami</a:t>
            </a:r>
            <a:r>
              <a:rPr lang="en-US" b="1" dirty="0"/>
              <a:t> </a:t>
            </a:r>
            <a:r>
              <a:rPr lang="en-US" b="1" err="1"/>
              <a:t>vedenjskih</a:t>
            </a:r>
            <a:r>
              <a:rPr lang="en-US" b="1" dirty="0"/>
              <a:t> </a:t>
            </a:r>
            <a:r>
              <a:rPr lang="en-US" b="1" err="1"/>
              <a:t>motenj</a:t>
            </a:r>
            <a:r>
              <a:rPr lang="en-US" b="1" dirty="0"/>
              <a:t>:</a:t>
            </a:r>
            <a:r>
              <a:rPr lang="en-US" dirty="0"/>
              <a:t> </a:t>
            </a:r>
            <a:r>
              <a:rPr lang="en-US" err="1"/>
              <a:t>izstopajoče</a:t>
            </a:r>
            <a:r>
              <a:rPr lang="en-US" dirty="0"/>
              <a:t> </a:t>
            </a:r>
            <a:r>
              <a:rPr lang="en-US" err="1"/>
              <a:t>vedenje</a:t>
            </a:r>
            <a:r>
              <a:rPr lang="en-US" dirty="0"/>
              <a:t>, za </a:t>
            </a:r>
            <a:r>
              <a:rPr lang="en-US" err="1"/>
              <a:t>katerega</a:t>
            </a:r>
            <a:r>
              <a:rPr lang="en-US" dirty="0"/>
              <a:t> je </a:t>
            </a:r>
            <a:r>
              <a:rPr lang="en-US" err="1"/>
              <a:t>značilen</a:t>
            </a:r>
            <a:r>
              <a:rPr lang="en-US" dirty="0"/>
              <a:t> </a:t>
            </a:r>
            <a:r>
              <a:rPr lang="en-US" err="1"/>
              <a:t>vzorec</a:t>
            </a:r>
            <a:r>
              <a:rPr lang="en-US" dirty="0"/>
              <a:t> </a:t>
            </a:r>
            <a:r>
              <a:rPr lang="en-US" err="1"/>
              <a:t>agresivnega</a:t>
            </a:r>
            <a:r>
              <a:rPr lang="en-US" dirty="0"/>
              <a:t>, </a:t>
            </a:r>
            <a:r>
              <a:rPr lang="en-US" err="1"/>
              <a:t>destruktivnega</a:t>
            </a:r>
            <a:r>
              <a:rPr lang="en-US" dirty="0"/>
              <a:t> </a:t>
            </a:r>
            <a:r>
              <a:rPr lang="en-US" err="1"/>
              <a:t>ali</a:t>
            </a:r>
            <a:r>
              <a:rPr lang="en-US" dirty="0"/>
              <a:t> </a:t>
            </a:r>
            <a:r>
              <a:rPr lang="en-US" err="1"/>
              <a:t>predrznega</a:t>
            </a:r>
            <a:r>
              <a:rPr lang="en-US" dirty="0"/>
              <a:t> </a:t>
            </a:r>
            <a:r>
              <a:rPr lang="en-US" err="1"/>
              <a:t>vedenja</a:t>
            </a:r>
            <a:r>
              <a:rPr lang="en-US" dirty="0"/>
              <a:t> oz. </a:t>
            </a:r>
            <a:r>
              <a:rPr lang="en-US" err="1"/>
              <a:t>kršitve</a:t>
            </a:r>
            <a:r>
              <a:rPr lang="en-US" dirty="0"/>
              <a:t> </a:t>
            </a:r>
            <a:r>
              <a:rPr lang="en-US" err="1"/>
              <a:t>starosti</a:t>
            </a:r>
            <a:r>
              <a:rPr lang="en-US" dirty="0"/>
              <a:t> </a:t>
            </a:r>
            <a:r>
              <a:rPr lang="en-US" err="1"/>
              <a:t>ustreznih</a:t>
            </a:r>
            <a:r>
              <a:rPr lang="en-US" dirty="0"/>
              <a:t> </a:t>
            </a:r>
            <a:r>
              <a:rPr lang="en-US" err="1"/>
              <a:t>družbenih</a:t>
            </a:r>
            <a:r>
              <a:rPr lang="en-US" dirty="0"/>
              <a:t> </a:t>
            </a:r>
            <a:r>
              <a:rPr lang="en-US" err="1"/>
              <a:t>pričakovanj</a:t>
            </a:r>
            <a:r>
              <a:rPr lang="en-US" dirty="0"/>
              <a:t>. Sem </a:t>
            </a:r>
            <a:r>
              <a:rPr lang="en-US" err="1"/>
              <a:t>sodi</a:t>
            </a:r>
            <a:r>
              <a:rPr lang="en-US" dirty="0"/>
              <a:t> </a:t>
            </a:r>
            <a:r>
              <a:rPr lang="en-US" err="1"/>
              <a:t>napadalnost</a:t>
            </a:r>
            <a:r>
              <a:rPr lang="en-US" dirty="0"/>
              <a:t>, </a:t>
            </a:r>
            <a:r>
              <a:rPr lang="en-US" err="1"/>
              <a:t>ustrahovanje</a:t>
            </a:r>
            <a:r>
              <a:rPr lang="en-US" dirty="0"/>
              <a:t>, </a:t>
            </a:r>
            <a:r>
              <a:rPr lang="en-US" err="1"/>
              <a:t>krutost</a:t>
            </a:r>
            <a:r>
              <a:rPr lang="en-US" dirty="0"/>
              <a:t>, </a:t>
            </a:r>
            <a:r>
              <a:rPr lang="en-US" err="1"/>
              <a:t>uničevalna</a:t>
            </a:r>
            <a:r>
              <a:rPr lang="en-US" dirty="0"/>
              <a:t> </a:t>
            </a:r>
            <a:r>
              <a:rPr lang="en-US" err="1"/>
              <a:t>težnja</a:t>
            </a:r>
            <a:r>
              <a:rPr lang="en-US" dirty="0"/>
              <a:t> do </a:t>
            </a:r>
            <a:r>
              <a:rPr lang="en-US" err="1"/>
              <a:t>lastnine</a:t>
            </a:r>
            <a:r>
              <a:rPr lang="en-US" dirty="0"/>
              <a:t>, </a:t>
            </a:r>
            <a:r>
              <a:rPr lang="en-US" err="1"/>
              <a:t>kraje</a:t>
            </a:r>
            <a:r>
              <a:rPr lang="en-US" dirty="0"/>
              <a:t>, </a:t>
            </a:r>
            <a:r>
              <a:rPr lang="en-US" err="1"/>
              <a:t>laganje</a:t>
            </a:r>
            <a:r>
              <a:rPr lang="en-US" dirty="0"/>
              <a:t>, </a:t>
            </a:r>
            <a:r>
              <a:rPr lang="en-US" err="1"/>
              <a:t>izostajanje</a:t>
            </a:r>
            <a:r>
              <a:rPr lang="en-US" dirty="0"/>
              <a:t> </a:t>
            </a:r>
            <a:r>
              <a:rPr lang="en-US" err="1"/>
              <a:t>iz</a:t>
            </a:r>
            <a:r>
              <a:rPr lang="en-US" dirty="0"/>
              <a:t> </a:t>
            </a:r>
            <a:r>
              <a:rPr lang="en-US" err="1"/>
              <a:t>šole</a:t>
            </a:r>
            <a:r>
              <a:rPr lang="en-US" dirty="0"/>
              <a:t>, </a:t>
            </a:r>
            <a:r>
              <a:rPr lang="en-US" err="1"/>
              <a:t>pobegi</a:t>
            </a:r>
            <a:r>
              <a:rPr lang="en-US" dirty="0"/>
              <a:t> od </a:t>
            </a:r>
            <a:r>
              <a:rPr lang="en-US" err="1"/>
              <a:t>doma</a:t>
            </a:r>
            <a:r>
              <a:rPr lang="en-US" dirty="0"/>
              <a:t>, </a:t>
            </a:r>
            <a:r>
              <a:rPr lang="en-US" err="1"/>
              <a:t>pogosta</a:t>
            </a:r>
            <a:r>
              <a:rPr lang="en-US" dirty="0"/>
              <a:t> in </a:t>
            </a:r>
            <a:r>
              <a:rPr lang="en-US" err="1"/>
              <a:t>huda</a:t>
            </a:r>
            <a:r>
              <a:rPr lang="en-US" dirty="0"/>
              <a:t> </a:t>
            </a:r>
            <a:r>
              <a:rPr lang="en-US" err="1"/>
              <a:t>togota</a:t>
            </a:r>
            <a:r>
              <a:rPr lang="en-US" dirty="0"/>
              <a:t>. </a:t>
            </a:r>
            <a:r>
              <a:rPr lang="en-US" err="1"/>
              <a:t>Motnja</a:t>
            </a:r>
            <a:r>
              <a:rPr lang="en-US" dirty="0"/>
              <a:t> je </a:t>
            </a:r>
            <a:r>
              <a:rPr lang="en-US" err="1"/>
              <a:t>tem</a:t>
            </a:r>
            <a:r>
              <a:rPr lang="en-US" dirty="0"/>
              <a:t> </a:t>
            </a:r>
            <a:r>
              <a:rPr lang="en-US" err="1"/>
              <a:t>bolj</a:t>
            </a:r>
            <a:r>
              <a:rPr lang="en-US" dirty="0"/>
              <a:t> </a:t>
            </a:r>
            <a:r>
              <a:rPr lang="en-US" err="1"/>
              <a:t>resna</a:t>
            </a:r>
            <a:r>
              <a:rPr lang="en-US" dirty="0"/>
              <a:t>, </a:t>
            </a:r>
            <a:r>
              <a:rPr lang="en-US" err="1"/>
              <a:t>čim</a:t>
            </a:r>
            <a:r>
              <a:rPr lang="en-US" dirty="0"/>
              <a:t> </a:t>
            </a:r>
            <a:r>
              <a:rPr lang="en-US" err="1"/>
              <a:t>več</a:t>
            </a:r>
            <a:r>
              <a:rPr lang="en-US" dirty="0"/>
              <a:t> </a:t>
            </a:r>
            <a:r>
              <a:rPr lang="en-US" err="1"/>
              <a:t>oblik</a:t>
            </a:r>
            <a:r>
              <a:rPr lang="en-US" dirty="0"/>
              <a:t> </a:t>
            </a:r>
            <a:r>
              <a:rPr lang="en-US" err="1"/>
              <a:t>odklonskega</a:t>
            </a:r>
            <a:r>
              <a:rPr lang="en-US" dirty="0"/>
              <a:t> </a:t>
            </a:r>
            <a:r>
              <a:rPr lang="en-US" err="1"/>
              <a:t>vedenja</a:t>
            </a:r>
            <a:r>
              <a:rPr lang="en-US" dirty="0"/>
              <a:t> </a:t>
            </a:r>
            <a:r>
              <a:rPr lang="en-US" err="1"/>
              <a:t>kaže</a:t>
            </a:r>
            <a:r>
              <a:rPr lang="en-US" dirty="0"/>
              <a:t> </a:t>
            </a:r>
            <a:r>
              <a:rPr lang="en-US" err="1"/>
              <a:t>otrok</a:t>
            </a:r>
            <a:r>
              <a:rPr lang="en-US" dirty="0"/>
              <a:t> in </a:t>
            </a:r>
            <a:r>
              <a:rPr lang="en-US" err="1"/>
              <a:t>čim</a:t>
            </a:r>
            <a:r>
              <a:rPr lang="en-US" dirty="0"/>
              <a:t> </a:t>
            </a:r>
            <a:r>
              <a:rPr lang="en-US" err="1"/>
              <a:t>manj</a:t>
            </a:r>
            <a:r>
              <a:rPr lang="en-US" dirty="0"/>
              <a:t> </a:t>
            </a:r>
            <a:r>
              <a:rPr lang="en-US" err="1"/>
              <a:t>spodbudno</a:t>
            </a:r>
            <a:r>
              <a:rPr lang="en-US" dirty="0"/>
              <a:t> je </a:t>
            </a:r>
            <a:r>
              <a:rPr lang="en-US" err="1"/>
              <a:t>otrokovo</a:t>
            </a:r>
            <a:r>
              <a:rPr lang="en-US" dirty="0"/>
              <a:t> </a:t>
            </a:r>
            <a:r>
              <a:rPr lang="en-US" err="1"/>
              <a:t>ožje</a:t>
            </a:r>
            <a:r>
              <a:rPr lang="en-US" dirty="0"/>
              <a:t> in </a:t>
            </a:r>
            <a:r>
              <a:rPr lang="en-US" err="1"/>
              <a:t>širše</a:t>
            </a:r>
            <a:r>
              <a:rPr lang="en-US" dirty="0"/>
              <a:t> </a:t>
            </a:r>
            <a:r>
              <a:rPr lang="en-US" err="1"/>
              <a:t>okolje</a:t>
            </a:r>
            <a:r>
              <a:rPr lang="en-US" dirty="0"/>
              <a:t>. </a:t>
            </a:r>
            <a:endParaRPr lang="en-US"/>
          </a:p>
        </p:txBody>
      </p:sp>
    </p:spTree>
    <p:extLst>
      <p:ext uri="{BB962C8B-B14F-4D97-AF65-F5344CB8AC3E}">
        <p14:creationId xmlns:p14="http://schemas.microsoft.com/office/powerpoint/2010/main" val="88553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E73D23C4-D422-C319-373A-9DFE7A648BFE}"/>
              </a:ext>
            </a:extLst>
          </p:cNvPr>
          <p:cNvSpPr>
            <a:spLocks noGrp="1"/>
          </p:cNvSpPr>
          <p:nvPr>
            <p:ph type="body" idx="1"/>
          </p:nvPr>
        </p:nvSpPr>
        <p:spPr>
          <a:xfrm>
            <a:off x="610980" y="1309550"/>
            <a:ext cx="10515600" cy="1500187"/>
          </a:xfrm>
        </p:spPr>
        <p:txBody>
          <a:bodyPr>
            <a:noAutofit/>
          </a:bodyPr>
          <a:lstStyle/>
          <a:p>
            <a:r>
              <a:rPr lang="sl-SI" dirty="0"/>
              <a:t>Vzgoja in izobraževanje otrok s posebnimi potrebami temeljita na načelih enakih možnosti s hkratnim upoštevanjem različnosti otrok, inkluzije, sodelovanja staršev, individualiziranega načina dela in vseh drugih pogojev za zagotavljanje najboljšega razvoja posameznega otroka.</a:t>
            </a:r>
          </a:p>
        </p:txBody>
      </p:sp>
    </p:spTree>
    <p:extLst>
      <p:ext uri="{BB962C8B-B14F-4D97-AF65-F5344CB8AC3E}">
        <p14:creationId xmlns:p14="http://schemas.microsoft.com/office/powerpoint/2010/main" val="4087904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ba71c616ff_0_25"/>
          <p:cNvSpPr txBox="1">
            <a:spLocks noGrp="1"/>
          </p:cNvSpPr>
          <p:nvPr>
            <p:ph type="title"/>
          </p:nvPr>
        </p:nvSpPr>
        <p:spPr>
          <a:xfrm>
            <a:off x="838200" y="789074"/>
            <a:ext cx="10515600" cy="1325700"/>
          </a:xfrm>
          <a:prstGeom prst="rect">
            <a:avLst/>
          </a:prstGeom>
          <a:noFill/>
          <a:ln>
            <a:noFill/>
          </a:ln>
        </p:spPr>
        <p:txBody>
          <a:bodyPr spcFirstLastPara="1" wrap="square" lIns="91425" tIns="45700" rIns="91425" bIns="45700" anchor="ctr" anchorCtr="0">
            <a:normAutofit/>
          </a:bodyPr>
          <a:lstStyle/>
          <a:p>
            <a:pPr>
              <a:buClr>
                <a:srgbClr val="72FE80"/>
              </a:buClr>
              <a:buSzPts val="4400"/>
            </a:pPr>
            <a:r>
              <a:rPr lang="sl-SI" dirty="0">
                <a:solidFill>
                  <a:srgbClr val="72FE80"/>
                </a:solidFill>
              </a:rPr>
              <a:t>/ </a:t>
            </a:r>
            <a:r>
              <a:rPr lang="sl-SI" b="0" dirty="0">
                <a:solidFill>
                  <a:srgbClr val="72FE80"/>
                </a:solidFill>
              </a:rPr>
              <a:t>Učinkovite strategije poučevanja za učence s PPPU </a:t>
            </a:r>
            <a:endParaRPr/>
          </a:p>
        </p:txBody>
      </p:sp>
      <p:sp>
        <p:nvSpPr>
          <p:cNvPr id="268" name="Google Shape;268;g2ba71c616ff_0_25"/>
          <p:cNvSpPr txBox="1">
            <a:spLocks noGrp="1"/>
          </p:cNvSpPr>
          <p:nvPr>
            <p:ph type="body" idx="1"/>
          </p:nvPr>
        </p:nvSpPr>
        <p:spPr>
          <a:xfrm>
            <a:off x="838200" y="2236123"/>
            <a:ext cx="10515600" cy="3940800"/>
          </a:xfrm>
          <a:prstGeom prst="rect">
            <a:avLst/>
          </a:prstGeom>
          <a:noFill/>
          <a:ln>
            <a:noFill/>
          </a:ln>
        </p:spPr>
        <p:txBody>
          <a:bodyPr spcFirstLastPara="1" wrap="square" lIns="91425" tIns="45700" rIns="91425" bIns="45700" anchor="t" anchorCtr="0">
            <a:normAutofit/>
          </a:bodyPr>
          <a:lstStyle/>
          <a:p>
            <a:pPr marL="228600" indent="-241300">
              <a:buSzPts val="2800"/>
            </a:pPr>
            <a:endParaRPr lang="en-US" dirty="0"/>
          </a:p>
        </p:txBody>
      </p:sp>
    </p:spTree>
    <p:extLst>
      <p:ext uri="{BB962C8B-B14F-4D97-AF65-F5344CB8AC3E}">
        <p14:creationId xmlns:p14="http://schemas.microsoft.com/office/powerpoint/2010/main" val="674294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9"/>
          <p:cNvSpPr txBox="1">
            <a:spLocks noGrp="1"/>
          </p:cNvSpPr>
          <p:nvPr>
            <p:ph type="title"/>
          </p:nvPr>
        </p:nvSpPr>
        <p:spPr>
          <a:xfrm>
            <a:off x="838200" y="789074"/>
            <a:ext cx="64262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2FE80"/>
              </a:buClr>
              <a:buSzPts val="4400"/>
              <a:buFont typeface="Montserrat"/>
              <a:buNone/>
            </a:pPr>
            <a:r>
              <a:rPr lang="sl-SI">
                <a:solidFill>
                  <a:srgbClr val="72FE80"/>
                </a:solidFill>
              </a:rPr>
              <a:t>/ </a:t>
            </a:r>
            <a:r>
              <a:rPr lang="sl-SI"/>
              <a:t>Tabela 1</a:t>
            </a:r>
            <a:endParaRPr/>
          </a:p>
        </p:txBody>
      </p:sp>
      <p:graphicFrame>
        <p:nvGraphicFramePr>
          <p:cNvPr id="274" name="Google Shape;274;p9"/>
          <p:cNvGraphicFramePr/>
          <p:nvPr/>
        </p:nvGraphicFramePr>
        <p:xfrm>
          <a:off x="838200" y="2114637"/>
          <a:ext cx="5724950" cy="2027550"/>
        </p:xfrm>
        <a:graphic>
          <a:graphicData uri="http://schemas.openxmlformats.org/drawingml/2006/table">
            <a:tbl>
              <a:tblPr firstRow="1" bandRow="1">
                <a:noFill/>
                <a:tableStyleId>{89198642-8708-4517-AF49-E4FB213FAF51}</a:tableStyleId>
              </a:tblPr>
              <a:tblGrid>
                <a:gridCol w="2862475">
                  <a:extLst>
                    <a:ext uri="{9D8B030D-6E8A-4147-A177-3AD203B41FA5}">
                      <a16:colId xmlns:a16="http://schemas.microsoft.com/office/drawing/2014/main" val="20000"/>
                    </a:ext>
                  </a:extLst>
                </a:gridCol>
                <a:gridCol w="2862475">
                  <a:extLst>
                    <a:ext uri="{9D8B030D-6E8A-4147-A177-3AD203B41FA5}">
                      <a16:colId xmlns:a16="http://schemas.microsoft.com/office/drawing/2014/main" val="20001"/>
                    </a:ext>
                  </a:extLst>
                </a:gridCol>
              </a:tblGrid>
              <a:tr h="216000">
                <a:tc>
                  <a:txBody>
                    <a:bodyPr/>
                    <a:lstStyle/>
                    <a:p>
                      <a:pPr marL="0" marR="0" lvl="0" indent="0" algn="l" rtl="0">
                        <a:spcBef>
                          <a:spcPts val="0"/>
                        </a:spcBef>
                        <a:spcAft>
                          <a:spcPts val="0"/>
                        </a:spcAft>
                        <a:buNone/>
                      </a:pPr>
                      <a:endParaRPr sz="1000" b="0" u="none" strike="noStrike" cap="none"/>
                    </a:p>
                  </a:txBody>
                  <a:tcPr marL="91450" marR="91450" marT="45725" marB="45725" anchor="ctr">
                    <a:solidFill>
                      <a:schemeClr val="lt2"/>
                    </a:solidFill>
                  </a:tcPr>
                </a:tc>
                <a:tc>
                  <a:txBody>
                    <a:bodyPr/>
                    <a:lstStyle/>
                    <a:p>
                      <a:pPr marL="0" marR="0" lvl="0" indent="0" algn="l" rtl="0">
                        <a:spcBef>
                          <a:spcPts val="0"/>
                        </a:spcBef>
                        <a:spcAft>
                          <a:spcPts val="0"/>
                        </a:spcAft>
                        <a:buNone/>
                      </a:pPr>
                      <a:endParaRPr sz="1000" b="0" u="none" strike="noStrike" cap="none"/>
                    </a:p>
                  </a:txBody>
                  <a:tcPr marL="91450" marR="91450" marT="45725" marB="45725" anchor="ctr"/>
                </a:tc>
                <a:extLst>
                  <a:ext uri="{0D108BD9-81ED-4DB2-BD59-A6C34878D82A}">
                    <a16:rowId xmlns:a16="http://schemas.microsoft.com/office/drawing/2014/main" val="10000"/>
                  </a:ext>
                </a:extLst>
              </a:tr>
              <a:tr h="216000">
                <a:tc>
                  <a:txBody>
                    <a:bodyPr/>
                    <a:lstStyle/>
                    <a:p>
                      <a:pPr marL="0" marR="0" lvl="0" indent="0" algn="l" rtl="0">
                        <a:spcBef>
                          <a:spcPts val="0"/>
                        </a:spcBef>
                        <a:spcAft>
                          <a:spcPts val="0"/>
                        </a:spcAft>
                        <a:buNone/>
                      </a:pPr>
                      <a:endParaRPr sz="1000" b="0" u="none" strike="noStrike" cap="none"/>
                    </a:p>
                  </a:txBody>
                  <a:tcPr marL="91450" marR="91450" marT="45725" marB="45725" anchor="ctr">
                    <a:solidFill>
                      <a:schemeClr val="lt2"/>
                    </a:solidFill>
                  </a:tcPr>
                </a:tc>
                <a:tc>
                  <a:txBody>
                    <a:bodyPr/>
                    <a:lstStyle/>
                    <a:p>
                      <a:pPr marL="0" marR="0" lvl="0" indent="0" algn="l" rtl="0">
                        <a:spcBef>
                          <a:spcPts val="0"/>
                        </a:spcBef>
                        <a:spcAft>
                          <a:spcPts val="0"/>
                        </a:spcAft>
                        <a:buNone/>
                      </a:pPr>
                      <a:endParaRPr sz="1000" b="0" u="none" strike="noStrike" cap="none"/>
                    </a:p>
                  </a:txBody>
                  <a:tcPr marL="91450" marR="91450" marT="45725" marB="45725" anchor="ctr"/>
                </a:tc>
                <a:extLst>
                  <a:ext uri="{0D108BD9-81ED-4DB2-BD59-A6C34878D82A}">
                    <a16:rowId xmlns:a16="http://schemas.microsoft.com/office/drawing/2014/main" val="10001"/>
                  </a:ext>
                </a:extLst>
              </a:tr>
              <a:tr h="216000">
                <a:tc>
                  <a:txBody>
                    <a:bodyPr/>
                    <a:lstStyle/>
                    <a:p>
                      <a:pPr marL="0" marR="0" lvl="0" indent="0" algn="l" rtl="0">
                        <a:spcBef>
                          <a:spcPts val="0"/>
                        </a:spcBef>
                        <a:spcAft>
                          <a:spcPts val="0"/>
                        </a:spcAft>
                        <a:buNone/>
                      </a:pPr>
                      <a:endParaRPr sz="1000" b="0" u="none" strike="noStrike" cap="none"/>
                    </a:p>
                  </a:txBody>
                  <a:tcPr marL="91450" marR="91450" marT="45725" marB="45725" anchor="ctr">
                    <a:solidFill>
                      <a:schemeClr val="lt2"/>
                    </a:solidFill>
                  </a:tcPr>
                </a:tc>
                <a:tc>
                  <a:txBody>
                    <a:bodyPr/>
                    <a:lstStyle/>
                    <a:p>
                      <a:pPr marL="0" marR="0" lvl="0" indent="0" algn="l" rtl="0">
                        <a:spcBef>
                          <a:spcPts val="0"/>
                        </a:spcBef>
                        <a:spcAft>
                          <a:spcPts val="0"/>
                        </a:spcAft>
                        <a:buNone/>
                      </a:pPr>
                      <a:endParaRPr sz="1000" b="0" u="none" strike="noStrike" cap="none"/>
                    </a:p>
                  </a:txBody>
                  <a:tcPr marL="91450" marR="91450" marT="45725" marB="45725" anchor="ctr"/>
                </a:tc>
                <a:extLst>
                  <a:ext uri="{0D108BD9-81ED-4DB2-BD59-A6C34878D82A}">
                    <a16:rowId xmlns:a16="http://schemas.microsoft.com/office/drawing/2014/main" val="10002"/>
                  </a:ext>
                </a:extLst>
              </a:tr>
              <a:tr h="216000">
                <a:tc>
                  <a:txBody>
                    <a:bodyPr/>
                    <a:lstStyle/>
                    <a:p>
                      <a:pPr marL="0" marR="0" lvl="0" indent="0" algn="l" rtl="0">
                        <a:spcBef>
                          <a:spcPts val="0"/>
                        </a:spcBef>
                        <a:spcAft>
                          <a:spcPts val="0"/>
                        </a:spcAft>
                        <a:buNone/>
                      </a:pPr>
                      <a:endParaRPr sz="1000" b="0" u="none" strike="noStrike" cap="none">
                        <a:latin typeface="Montserrat"/>
                        <a:ea typeface="Montserrat"/>
                        <a:cs typeface="Montserrat"/>
                        <a:sym typeface="Montserrat"/>
                      </a:endParaRPr>
                    </a:p>
                  </a:txBody>
                  <a:tcPr marL="68575" marR="68575" marT="0" marB="0" anchor="ctr">
                    <a:solidFill>
                      <a:schemeClr val="lt2"/>
                    </a:solidFill>
                  </a:tcPr>
                </a:tc>
                <a:tc>
                  <a:txBody>
                    <a:bodyPr/>
                    <a:lstStyle/>
                    <a:p>
                      <a:pPr marL="0" marR="0" lvl="0" indent="0" algn="l" rtl="0">
                        <a:spcBef>
                          <a:spcPts val="0"/>
                        </a:spcBef>
                        <a:spcAft>
                          <a:spcPts val="0"/>
                        </a:spcAft>
                        <a:buNone/>
                      </a:pPr>
                      <a:endParaRPr sz="1000" b="0" u="none" strike="noStrike" cap="none">
                        <a:latin typeface="Montserrat"/>
                        <a:ea typeface="Montserrat"/>
                        <a:cs typeface="Montserrat"/>
                        <a:sym typeface="Montserrat"/>
                      </a:endParaRPr>
                    </a:p>
                  </a:txBody>
                  <a:tcPr marL="68575" marR="68575" marT="0" marB="0" anchor="ctr"/>
                </a:tc>
                <a:extLst>
                  <a:ext uri="{0D108BD9-81ED-4DB2-BD59-A6C34878D82A}">
                    <a16:rowId xmlns:a16="http://schemas.microsoft.com/office/drawing/2014/main" val="10003"/>
                  </a:ext>
                </a:extLst>
              </a:tr>
              <a:tr h="216000">
                <a:tc>
                  <a:txBody>
                    <a:bodyPr/>
                    <a:lstStyle/>
                    <a:p>
                      <a:pPr marL="0" marR="0" lvl="0" indent="0" algn="l" rtl="0">
                        <a:spcBef>
                          <a:spcPts val="0"/>
                        </a:spcBef>
                        <a:spcAft>
                          <a:spcPts val="0"/>
                        </a:spcAft>
                        <a:buNone/>
                      </a:pPr>
                      <a:endParaRPr sz="1000" b="0" u="none" strike="noStrike" cap="none">
                        <a:latin typeface="Montserrat"/>
                        <a:ea typeface="Montserrat"/>
                        <a:cs typeface="Montserrat"/>
                        <a:sym typeface="Montserrat"/>
                      </a:endParaRPr>
                    </a:p>
                  </a:txBody>
                  <a:tcPr marL="68575" marR="68575" marT="0" marB="0" anchor="ctr">
                    <a:solidFill>
                      <a:schemeClr val="lt2"/>
                    </a:solidFill>
                  </a:tcPr>
                </a:tc>
                <a:tc>
                  <a:txBody>
                    <a:bodyPr/>
                    <a:lstStyle/>
                    <a:p>
                      <a:pPr marL="0" marR="0" lvl="0" indent="0" algn="l" rtl="0">
                        <a:spcBef>
                          <a:spcPts val="0"/>
                        </a:spcBef>
                        <a:spcAft>
                          <a:spcPts val="0"/>
                        </a:spcAft>
                        <a:buNone/>
                      </a:pPr>
                      <a:endParaRPr sz="1000" b="0" u="none" strike="noStrike" cap="none">
                        <a:latin typeface="Montserrat"/>
                        <a:ea typeface="Montserrat"/>
                        <a:cs typeface="Montserrat"/>
                        <a:sym typeface="Montserrat"/>
                      </a:endParaRPr>
                    </a:p>
                  </a:txBody>
                  <a:tcPr marL="68575" marR="68575" marT="0" marB="0" anchor="ctr"/>
                </a:tc>
                <a:extLst>
                  <a:ext uri="{0D108BD9-81ED-4DB2-BD59-A6C34878D82A}">
                    <a16:rowId xmlns:a16="http://schemas.microsoft.com/office/drawing/2014/main" val="10004"/>
                  </a:ext>
                </a:extLst>
              </a:tr>
              <a:tr h="216000">
                <a:tc>
                  <a:txBody>
                    <a:bodyPr/>
                    <a:lstStyle/>
                    <a:p>
                      <a:pPr marL="0" marR="0" lvl="0" indent="0" algn="l" rtl="0">
                        <a:spcBef>
                          <a:spcPts val="0"/>
                        </a:spcBef>
                        <a:spcAft>
                          <a:spcPts val="0"/>
                        </a:spcAft>
                        <a:buNone/>
                      </a:pPr>
                      <a:endParaRPr sz="1000" b="0" u="none" strike="noStrike" cap="none">
                        <a:latin typeface="Montserrat"/>
                        <a:ea typeface="Montserrat"/>
                        <a:cs typeface="Montserrat"/>
                        <a:sym typeface="Montserrat"/>
                      </a:endParaRPr>
                    </a:p>
                  </a:txBody>
                  <a:tcPr marL="68575" marR="68575" marT="0" marB="0" anchor="ctr">
                    <a:solidFill>
                      <a:schemeClr val="lt2"/>
                    </a:solidFill>
                  </a:tcPr>
                </a:tc>
                <a:tc>
                  <a:txBody>
                    <a:bodyPr/>
                    <a:lstStyle/>
                    <a:p>
                      <a:pPr marL="0" marR="0" lvl="0" indent="0" algn="l" rtl="0">
                        <a:spcBef>
                          <a:spcPts val="0"/>
                        </a:spcBef>
                        <a:spcAft>
                          <a:spcPts val="0"/>
                        </a:spcAft>
                        <a:buNone/>
                      </a:pPr>
                      <a:endParaRPr sz="1000" b="0" u="none" strike="noStrike" cap="none">
                        <a:latin typeface="Montserrat"/>
                        <a:ea typeface="Montserrat"/>
                        <a:cs typeface="Montserrat"/>
                        <a:sym typeface="Montserrat"/>
                      </a:endParaRPr>
                    </a:p>
                  </a:txBody>
                  <a:tcPr marL="68575" marR="68575" marT="0" marB="0" anchor="ctr"/>
                </a:tc>
                <a:extLst>
                  <a:ext uri="{0D108BD9-81ED-4DB2-BD59-A6C34878D82A}">
                    <a16:rowId xmlns:a16="http://schemas.microsoft.com/office/drawing/2014/main" val="10005"/>
                  </a:ext>
                </a:extLst>
              </a:tr>
              <a:tr h="216000">
                <a:tc>
                  <a:txBody>
                    <a:bodyPr/>
                    <a:lstStyle/>
                    <a:p>
                      <a:pPr marL="0" marR="0" lvl="0" indent="0" algn="l" rtl="0">
                        <a:spcBef>
                          <a:spcPts val="0"/>
                        </a:spcBef>
                        <a:spcAft>
                          <a:spcPts val="0"/>
                        </a:spcAft>
                        <a:buNone/>
                      </a:pPr>
                      <a:endParaRPr sz="1000" b="0" u="none" strike="noStrike" cap="none">
                        <a:latin typeface="Montserrat"/>
                        <a:ea typeface="Montserrat"/>
                        <a:cs typeface="Montserrat"/>
                        <a:sym typeface="Montserrat"/>
                      </a:endParaRPr>
                    </a:p>
                  </a:txBody>
                  <a:tcPr marL="68575" marR="68575" marT="0" marB="0" anchor="ctr">
                    <a:solidFill>
                      <a:schemeClr val="lt2"/>
                    </a:solidFill>
                  </a:tcPr>
                </a:tc>
                <a:tc>
                  <a:txBody>
                    <a:bodyPr/>
                    <a:lstStyle/>
                    <a:p>
                      <a:pPr marL="0" marR="0" lvl="0" indent="0" algn="l" rtl="0">
                        <a:spcBef>
                          <a:spcPts val="0"/>
                        </a:spcBef>
                        <a:spcAft>
                          <a:spcPts val="0"/>
                        </a:spcAft>
                        <a:buNone/>
                      </a:pPr>
                      <a:endParaRPr sz="1000" b="0" u="none" strike="noStrike" cap="none">
                        <a:latin typeface="Montserrat"/>
                        <a:ea typeface="Montserrat"/>
                        <a:cs typeface="Montserrat"/>
                        <a:sym typeface="Montserrat"/>
                      </a:endParaRPr>
                    </a:p>
                  </a:txBody>
                  <a:tcPr marL="68575" marR="68575" marT="0" marB="0" anchor="ctr"/>
                </a:tc>
                <a:extLst>
                  <a:ext uri="{0D108BD9-81ED-4DB2-BD59-A6C34878D82A}">
                    <a16:rowId xmlns:a16="http://schemas.microsoft.com/office/drawing/2014/main" val="10006"/>
                  </a:ext>
                </a:extLst>
              </a:tr>
              <a:tr h="216000">
                <a:tc>
                  <a:txBody>
                    <a:bodyPr/>
                    <a:lstStyle/>
                    <a:p>
                      <a:pPr marL="0" marR="0" lvl="0" indent="0" algn="l" rtl="0">
                        <a:spcBef>
                          <a:spcPts val="0"/>
                        </a:spcBef>
                        <a:spcAft>
                          <a:spcPts val="0"/>
                        </a:spcAft>
                        <a:buNone/>
                      </a:pPr>
                      <a:endParaRPr sz="1000" b="0" u="none" strike="noStrike" cap="none">
                        <a:latin typeface="Montserrat"/>
                        <a:ea typeface="Montserrat"/>
                        <a:cs typeface="Montserrat"/>
                        <a:sym typeface="Montserrat"/>
                      </a:endParaRPr>
                    </a:p>
                  </a:txBody>
                  <a:tcPr marL="68575" marR="68575" marT="0" marB="0" anchor="ctr">
                    <a:solidFill>
                      <a:schemeClr val="lt2"/>
                    </a:solidFill>
                  </a:tcPr>
                </a:tc>
                <a:tc>
                  <a:txBody>
                    <a:bodyPr/>
                    <a:lstStyle/>
                    <a:p>
                      <a:pPr marL="0" marR="0" lvl="0" indent="0" algn="l" rtl="0">
                        <a:spcBef>
                          <a:spcPts val="0"/>
                        </a:spcBef>
                        <a:spcAft>
                          <a:spcPts val="0"/>
                        </a:spcAft>
                        <a:buNone/>
                      </a:pPr>
                      <a:endParaRPr sz="1000" b="0" u="none" strike="noStrike" cap="none">
                        <a:latin typeface="Montserrat"/>
                        <a:ea typeface="Montserrat"/>
                        <a:cs typeface="Montserrat"/>
                        <a:sym typeface="Montserrat"/>
                      </a:endParaRPr>
                    </a:p>
                  </a:txBody>
                  <a:tcPr marL="68575" marR="68575" marT="0" marB="0" anchor="ctr"/>
                </a:tc>
                <a:extLst>
                  <a:ext uri="{0D108BD9-81ED-4DB2-BD59-A6C34878D82A}">
                    <a16:rowId xmlns:a16="http://schemas.microsoft.com/office/drawing/2014/main" val="10007"/>
                  </a:ext>
                </a:extLst>
              </a:tr>
              <a:tr h="216000">
                <a:tc>
                  <a:txBody>
                    <a:bodyPr/>
                    <a:lstStyle/>
                    <a:p>
                      <a:pPr marL="0" marR="0" lvl="0" indent="0" algn="l" rtl="0">
                        <a:spcBef>
                          <a:spcPts val="0"/>
                        </a:spcBef>
                        <a:spcAft>
                          <a:spcPts val="0"/>
                        </a:spcAft>
                        <a:buNone/>
                      </a:pPr>
                      <a:endParaRPr sz="1000" b="0" u="none" strike="noStrike" cap="none">
                        <a:latin typeface="Montserrat"/>
                        <a:ea typeface="Montserrat"/>
                        <a:cs typeface="Montserrat"/>
                        <a:sym typeface="Montserrat"/>
                      </a:endParaRPr>
                    </a:p>
                  </a:txBody>
                  <a:tcPr marL="68575" marR="68575" marT="0" marB="0" anchor="ctr">
                    <a:solidFill>
                      <a:schemeClr val="lt2"/>
                    </a:solidFill>
                  </a:tcPr>
                </a:tc>
                <a:tc>
                  <a:txBody>
                    <a:bodyPr/>
                    <a:lstStyle/>
                    <a:p>
                      <a:pPr marL="0" marR="0" lvl="0" indent="0" algn="l" rtl="0">
                        <a:spcBef>
                          <a:spcPts val="0"/>
                        </a:spcBef>
                        <a:spcAft>
                          <a:spcPts val="0"/>
                        </a:spcAft>
                        <a:buNone/>
                      </a:pPr>
                      <a:endParaRPr sz="1000" b="0" u="none" strike="noStrike" cap="none">
                        <a:latin typeface="Montserrat"/>
                        <a:ea typeface="Montserrat"/>
                        <a:cs typeface="Montserrat"/>
                        <a:sym typeface="Montserrat"/>
                      </a:endParaRPr>
                    </a:p>
                  </a:txBody>
                  <a:tcPr marL="68575" marR="68575" marT="0" marB="0"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0"/>
          <p:cNvSpPr txBox="1">
            <a:spLocks noGrp="1"/>
          </p:cNvSpPr>
          <p:nvPr>
            <p:ph type="title"/>
          </p:nvPr>
        </p:nvSpPr>
        <p:spPr>
          <a:xfrm>
            <a:off x="838200" y="789074"/>
            <a:ext cx="64262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72FE80"/>
              </a:buClr>
              <a:buSzPct val="100000"/>
              <a:buFont typeface="Montserrat"/>
              <a:buNone/>
            </a:pPr>
            <a:r>
              <a:rPr lang="sl-SI">
                <a:solidFill>
                  <a:srgbClr val="72FE80"/>
                </a:solidFill>
              </a:rPr>
              <a:t>/</a:t>
            </a:r>
            <a:r>
              <a:rPr lang="sl-SI"/>
              <a:t> </a:t>
            </a:r>
            <a:r>
              <a:rPr lang="sl-SI" b="0"/>
              <a:t>Šolanje otrok s posebnimi potrebami (OPP)- </a:t>
            </a:r>
            <a:endParaRPr/>
          </a:p>
        </p:txBody>
      </p:sp>
      <p:sp>
        <p:nvSpPr>
          <p:cNvPr id="280" name="Google Shape;280;p10"/>
          <p:cNvSpPr txBox="1"/>
          <p:nvPr/>
        </p:nvSpPr>
        <p:spPr>
          <a:xfrm>
            <a:off x="58125" y="2470050"/>
            <a:ext cx="6672000" cy="341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2400"/>
              </a:spcBef>
              <a:spcAft>
                <a:spcPts val="0"/>
              </a:spcAft>
              <a:buNone/>
            </a:pPr>
            <a:r>
              <a:rPr lang="sl-SI" sz="1100">
                <a:solidFill>
                  <a:schemeClr val="dk1"/>
                </a:solidFill>
                <a:highlight>
                  <a:srgbClr val="FFFFFF"/>
                </a:highlight>
              </a:rPr>
              <a:t> PROGRAMI IN IZVAJANJE VZGOJE IN IZOBRAŽEVANJA OTROK S POSEBNIMI POTREBAMI</a:t>
            </a:r>
            <a:endParaRPr sz="1100">
              <a:solidFill>
                <a:schemeClr val="dk1"/>
              </a:solidFill>
              <a:highlight>
                <a:srgbClr val="FFFFFF"/>
              </a:highlight>
            </a:endParaRPr>
          </a:p>
          <a:p>
            <a:pPr marL="0" lvl="0" indent="0" algn="ctr" rtl="0">
              <a:lnSpc>
                <a:spcPct val="115000"/>
              </a:lnSpc>
              <a:spcBef>
                <a:spcPts val="2400"/>
              </a:spcBef>
              <a:spcAft>
                <a:spcPts val="0"/>
              </a:spcAft>
              <a:buNone/>
            </a:pPr>
            <a:r>
              <a:rPr lang="sl-SI" sz="1100" b="1">
                <a:solidFill>
                  <a:schemeClr val="dk1"/>
                </a:solidFill>
                <a:highlight>
                  <a:srgbClr val="FFFFFF"/>
                </a:highlight>
              </a:rPr>
              <a:t>5. člen</a:t>
            </a:r>
            <a:endParaRPr sz="1100" b="1">
              <a:solidFill>
                <a:schemeClr val="dk1"/>
              </a:solidFill>
              <a:highlight>
                <a:srgbClr val="FFFFFF"/>
              </a:highlight>
            </a:endParaRPr>
          </a:p>
          <a:p>
            <a:pPr marL="0" lvl="0" indent="0" algn="ctr" rtl="0">
              <a:lnSpc>
                <a:spcPct val="115000"/>
              </a:lnSpc>
              <a:spcBef>
                <a:spcPts val="0"/>
              </a:spcBef>
              <a:spcAft>
                <a:spcPts val="0"/>
              </a:spcAft>
              <a:buNone/>
            </a:pPr>
            <a:r>
              <a:rPr lang="sl-SI" sz="1100" b="1">
                <a:solidFill>
                  <a:schemeClr val="dk1"/>
                </a:solidFill>
                <a:highlight>
                  <a:srgbClr val="FFFFFF"/>
                </a:highlight>
              </a:rPr>
              <a:t>(vrste programov)</a:t>
            </a:r>
            <a:endParaRPr sz="1100" b="1">
              <a:solidFill>
                <a:schemeClr val="dk1"/>
              </a:solidFill>
              <a:highlight>
                <a:srgbClr val="FFFFFF"/>
              </a:highlight>
            </a:endParaRPr>
          </a:p>
          <a:p>
            <a:pPr marL="0" lvl="0" indent="647700" algn="just" rtl="0">
              <a:lnSpc>
                <a:spcPct val="115000"/>
              </a:lnSpc>
              <a:spcBef>
                <a:spcPts val="1200"/>
              </a:spcBef>
              <a:spcAft>
                <a:spcPts val="0"/>
              </a:spcAft>
              <a:buNone/>
            </a:pPr>
            <a:r>
              <a:rPr lang="sl-SI" sz="1100">
                <a:solidFill>
                  <a:schemeClr val="dk1"/>
                </a:solidFill>
                <a:highlight>
                  <a:srgbClr val="FFFFFF"/>
                </a:highlight>
              </a:rPr>
              <a:t>Vzgoja in izobraževanje otrok s posebnimi potrebami poteka po:</a:t>
            </a:r>
            <a:endParaRPr sz="1100">
              <a:solidFill>
                <a:schemeClr val="dk1"/>
              </a:solidFill>
              <a:highlight>
                <a:srgbClr val="FFFFFF"/>
              </a:highlight>
            </a:endParaRPr>
          </a:p>
          <a:p>
            <a:pPr marL="266700" lvl="0" indent="-266700" algn="just" rtl="0">
              <a:lnSpc>
                <a:spcPct val="115000"/>
              </a:lnSpc>
              <a:spcBef>
                <a:spcPts val="0"/>
              </a:spcBef>
              <a:spcAft>
                <a:spcPts val="0"/>
              </a:spcAft>
              <a:buNone/>
            </a:pPr>
            <a:r>
              <a:rPr lang="sl-SI" sz="1100">
                <a:solidFill>
                  <a:schemeClr val="dk1"/>
                </a:solidFill>
                <a:highlight>
                  <a:srgbClr val="FFFFFF"/>
                </a:highlight>
              </a:rPr>
              <a:t>-</a:t>
            </a:r>
            <a:r>
              <a:rPr lang="sl-SI" sz="700">
                <a:solidFill>
                  <a:schemeClr val="dk1"/>
                </a:solidFill>
                <a:highlight>
                  <a:srgbClr val="FFFFFF"/>
                </a:highlight>
                <a:latin typeface="Times New Roman"/>
                <a:ea typeface="Times New Roman"/>
                <a:cs typeface="Times New Roman"/>
                <a:sym typeface="Times New Roman"/>
              </a:rPr>
              <a:t>        </a:t>
            </a:r>
            <a:r>
              <a:rPr lang="sl-SI" sz="1100">
                <a:solidFill>
                  <a:schemeClr val="dk1"/>
                </a:solidFill>
                <a:highlight>
                  <a:srgbClr val="FFFFFF"/>
                </a:highlight>
              </a:rPr>
              <a:t>programu za predšolske otroke s prilagojenim izvajanjem in dodatno strokovno pomočjo,</a:t>
            </a:r>
            <a:endParaRPr sz="1100">
              <a:solidFill>
                <a:schemeClr val="dk1"/>
              </a:solidFill>
              <a:highlight>
                <a:srgbClr val="FFFFFF"/>
              </a:highlight>
            </a:endParaRPr>
          </a:p>
          <a:p>
            <a:pPr marL="266700" lvl="0" indent="-266700" algn="just" rtl="0">
              <a:lnSpc>
                <a:spcPct val="115000"/>
              </a:lnSpc>
              <a:spcBef>
                <a:spcPts val="0"/>
              </a:spcBef>
              <a:spcAft>
                <a:spcPts val="0"/>
              </a:spcAft>
              <a:buNone/>
            </a:pPr>
            <a:r>
              <a:rPr lang="sl-SI" sz="1100">
                <a:solidFill>
                  <a:schemeClr val="dk1"/>
                </a:solidFill>
                <a:highlight>
                  <a:srgbClr val="FFFFFF"/>
                </a:highlight>
              </a:rPr>
              <a:t>-</a:t>
            </a:r>
            <a:r>
              <a:rPr lang="sl-SI" sz="700">
                <a:solidFill>
                  <a:schemeClr val="dk1"/>
                </a:solidFill>
                <a:highlight>
                  <a:srgbClr val="FFFFFF"/>
                </a:highlight>
                <a:latin typeface="Times New Roman"/>
                <a:ea typeface="Times New Roman"/>
                <a:cs typeface="Times New Roman"/>
                <a:sym typeface="Times New Roman"/>
              </a:rPr>
              <a:t>        </a:t>
            </a:r>
            <a:r>
              <a:rPr lang="sl-SI" sz="1100">
                <a:solidFill>
                  <a:schemeClr val="dk1"/>
                </a:solidFill>
                <a:highlight>
                  <a:srgbClr val="FFFFFF"/>
                </a:highlight>
              </a:rPr>
              <a:t>prilagojenem programu za predšolske otroke,</a:t>
            </a:r>
            <a:endParaRPr sz="1100">
              <a:solidFill>
                <a:schemeClr val="dk1"/>
              </a:solidFill>
              <a:highlight>
                <a:srgbClr val="FFFFFF"/>
              </a:highlight>
            </a:endParaRPr>
          </a:p>
          <a:p>
            <a:pPr marL="266700" lvl="0" indent="-266700" algn="just" rtl="0">
              <a:lnSpc>
                <a:spcPct val="115000"/>
              </a:lnSpc>
              <a:spcBef>
                <a:spcPts val="0"/>
              </a:spcBef>
              <a:spcAft>
                <a:spcPts val="0"/>
              </a:spcAft>
              <a:buNone/>
            </a:pPr>
            <a:r>
              <a:rPr lang="sl-SI" sz="1100">
                <a:solidFill>
                  <a:schemeClr val="dk1"/>
                </a:solidFill>
                <a:highlight>
                  <a:srgbClr val="FFFFFF"/>
                </a:highlight>
              </a:rPr>
              <a:t>-</a:t>
            </a:r>
            <a:r>
              <a:rPr lang="sl-SI" sz="700">
                <a:solidFill>
                  <a:schemeClr val="dk1"/>
                </a:solidFill>
                <a:highlight>
                  <a:srgbClr val="FFFFFF"/>
                </a:highlight>
                <a:latin typeface="Times New Roman"/>
                <a:ea typeface="Times New Roman"/>
                <a:cs typeface="Times New Roman"/>
                <a:sym typeface="Times New Roman"/>
              </a:rPr>
              <a:t>        </a:t>
            </a:r>
            <a:r>
              <a:rPr lang="sl-SI" sz="1100">
                <a:solidFill>
                  <a:schemeClr val="dk1"/>
                </a:solidFill>
                <a:highlight>
                  <a:srgbClr val="FFFFFF"/>
                </a:highlight>
              </a:rPr>
              <a:t>vzgojno-izobraževalnih programih s prilagojenim izvajanjem in dodatno strokovno pomočjo,</a:t>
            </a:r>
            <a:endParaRPr sz="1100">
              <a:solidFill>
                <a:schemeClr val="dk1"/>
              </a:solidFill>
              <a:highlight>
                <a:srgbClr val="FFFFFF"/>
              </a:highlight>
            </a:endParaRPr>
          </a:p>
          <a:p>
            <a:pPr marL="266700" lvl="0" indent="-266700" algn="just" rtl="0">
              <a:lnSpc>
                <a:spcPct val="115000"/>
              </a:lnSpc>
              <a:spcBef>
                <a:spcPts val="0"/>
              </a:spcBef>
              <a:spcAft>
                <a:spcPts val="0"/>
              </a:spcAft>
              <a:buNone/>
            </a:pPr>
            <a:r>
              <a:rPr lang="sl-SI" sz="1100">
                <a:solidFill>
                  <a:schemeClr val="dk1"/>
                </a:solidFill>
                <a:highlight>
                  <a:srgbClr val="FFFFFF"/>
                </a:highlight>
              </a:rPr>
              <a:t>-</a:t>
            </a:r>
            <a:r>
              <a:rPr lang="sl-SI" sz="700">
                <a:solidFill>
                  <a:schemeClr val="dk1"/>
                </a:solidFill>
                <a:highlight>
                  <a:srgbClr val="FFFFFF"/>
                </a:highlight>
                <a:latin typeface="Times New Roman"/>
                <a:ea typeface="Times New Roman"/>
                <a:cs typeface="Times New Roman"/>
                <a:sym typeface="Times New Roman"/>
              </a:rPr>
              <a:t>        </a:t>
            </a:r>
            <a:r>
              <a:rPr lang="sl-SI" sz="1100">
                <a:solidFill>
                  <a:schemeClr val="dk1"/>
                </a:solidFill>
                <a:highlight>
                  <a:srgbClr val="FFFFFF"/>
                </a:highlight>
              </a:rPr>
              <a:t>prilagojenih programih vzgoje in izobraževanja z enakovrednim izobrazbenim standardom,</a:t>
            </a:r>
            <a:endParaRPr sz="1100">
              <a:solidFill>
                <a:schemeClr val="dk1"/>
              </a:solidFill>
              <a:highlight>
                <a:srgbClr val="FFFFFF"/>
              </a:highlight>
            </a:endParaRPr>
          </a:p>
          <a:p>
            <a:pPr marL="266700" lvl="0" indent="-266700" algn="just" rtl="0">
              <a:lnSpc>
                <a:spcPct val="115000"/>
              </a:lnSpc>
              <a:spcBef>
                <a:spcPts val="0"/>
              </a:spcBef>
              <a:spcAft>
                <a:spcPts val="0"/>
              </a:spcAft>
              <a:buNone/>
            </a:pPr>
            <a:r>
              <a:rPr lang="sl-SI" sz="1100">
                <a:solidFill>
                  <a:schemeClr val="dk1"/>
                </a:solidFill>
                <a:highlight>
                  <a:srgbClr val="FFFFFF"/>
                </a:highlight>
              </a:rPr>
              <a:t>-</a:t>
            </a:r>
            <a:r>
              <a:rPr lang="sl-SI" sz="700">
                <a:solidFill>
                  <a:schemeClr val="dk1"/>
                </a:solidFill>
                <a:highlight>
                  <a:srgbClr val="FFFFFF"/>
                </a:highlight>
                <a:latin typeface="Times New Roman"/>
                <a:ea typeface="Times New Roman"/>
                <a:cs typeface="Times New Roman"/>
                <a:sym typeface="Times New Roman"/>
              </a:rPr>
              <a:t>        </a:t>
            </a:r>
            <a:r>
              <a:rPr lang="sl-SI" sz="1100">
                <a:solidFill>
                  <a:schemeClr val="dk1"/>
                </a:solidFill>
                <a:highlight>
                  <a:srgbClr val="FFFFFF"/>
                </a:highlight>
              </a:rPr>
              <a:t>prilagojenih programih vzgoje in izobraževanja z nižjim izobrazbenim standardom,</a:t>
            </a:r>
            <a:endParaRPr sz="1100">
              <a:solidFill>
                <a:schemeClr val="dk1"/>
              </a:solidFill>
              <a:highlight>
                <a:srgbClr val="FFFFFF"/>
              </a:highlight>
            </a:endParaRPr>
          </a:p>
          <a:p>
            <a:pPr marL="266700" lvl="0" indent="-266700" algn="just" rtl="0">
              <a:lnSpc>
                <a:spcPct val="115000"/>
              </a:lnSpc>
              <a:spcBef>
                <a:spcPts val="0"/>
              </a:spcBef>
              <a:spcAft>
                <a:spcPts val="0"/>
              </a:spcAft>
              <a:buNone/>
            </a:pPr>
            <a:r>
              <a:rPr lang="sl-SI" sz="1100">
                <a:solidFill>
                  <a:schemeClr val="dk1"/>
                </a:solidFill>
                <a:highlight>
                  <a:srgbClr val="FFFFFF"/>
                </a:highlight>
              </a:rPr>
              <a:t>-</a:t>
            </a:r>
            <a:r>
              <a:rPr lang="sl-SI" sz="700">
                <a:solidFill>
                  <a:schemeClr val="dk1"/>
                </a:solidFill>
                <a:highlight>
                  <a:srgbClr val="FFFFFF"/>
                </a:highlight>
                <a:latin typeface="Times New Roman"/>
                <a:ea typeface="Times New Roman"/>
                <a:cs typeface="Times New Roman"/>
                <a:sym typeface="Times New Roman"/>
              </a:rPr>
              <a:t>        </a:t>
            </a:r>
            <a:r>
              <a:rPr lang="sl-SI" sz="1100">
                <a:solidFill>
                  <a:schemeClr val="dk1"/>
                </a:solidFill>
                <a:highlight>
                  <a:srgbClr val="FFFFFF"/>
                </a:highlight>
              </a:rPr>
              <a:t>posebnem programu vzgoje in izobraževanja za otroke z zmerno, težjo in težko motnjo v duševnem razvoju in drugih posebnih programih (v nadaljevanju posebni program vzgoje in izobraževanja),</a:t>
            </a:r>
            <a:endParaRPr sz="1100">
              <a:solidFill>
                <a:schemeClr val="dk1"/>
              </a:solidFill>
              <a:highlight>
                <a:srgbClr val="FFFFFF"/>
              </a:highlight>
            </a:endParaRPr>
          </a:p>
          <a:p>
            <a:pPr marL="266700" lvl="0" indent="-266700" algn="just" rtl="0">
              <a:lnSpc>
                <a:spcPct val="115000"/>
              </a:lnSpc>
              <a:spcBef>
                <a:spcPts val="0"/>
              </a:spcBef>
              <a:spcAft>
                <a:spcPts val="0"/>
              </a:spcAft>
              <a:buNone/>
            </a:pPr>
            <a:r>
              <a:rPr lang="sl-SI" sz="1100">
                <a:solidFill>
                  <a:schemeClr val="dk1"/>
                </a:solidFill>
                <a:highlight>
                  <a:srgbClr val="FFFFFF"/>
                </a:highlight>
              </a:rPr>
              <a:t>-</a:t>
            </a:r>
            <a:r>
              <a:rPr lang="sl-SI" sz="700">
                <a:solidFill>
                  <a:schemeClr val="dk1"/>
                </a:solidFill>
                <a:highlight>
                  <a:srgbClr val="FFFFFF"/>
                </a:highlight>
                <a:latin typeface="Times New Roman"/>
                <a:ea typeface="Times New Roman"/>
                <a:cs typeface="Times New Roman"/>
                <a:sym typeface="Times New Roman"/>
              </a:rPr>
              <a:t>        </a:t>
            </a:r>
            <a:r>
              <a:rPr lang="sl-SI" sz="1100">
                <a:solidFill>
                  <a:schemeClr val="dk1"/>
                </a:solidFill>
                <a:highlight>
                  <a:srgbClr val="FFFFFF"/>
                </a:highlight>
              </a:rPr>
              <a:t>vzgojnih programih.</a:t>
            </a:r>
            <a:endParaRPr sz="1100">
              <a:solidFill>
                <a:schemeClr val="dk1"/>
              </a:solidFill>
              <a:highlight>
                <a:srgbClr val="FFFFFF"/>
              </a:highlight>
            </a:endParaRPr>
          </a:p>
          <a:p>
            <a:pPr marL="0" lvl="0" indent="0" algn="l" rtl="0">
              <a:lnSpc>
                <a:spcPct val="115000"/>
              </a:lnSpc>
              <a:spcBef>
                <a:spcPts val="0"/>
              </a:spcBef>
              <a:spcAft>
                <a:spcPts val="0"/>
              </a:spcAft>
              <a:buNone/>
            </a:pPr>
            <a:endParaRPr sz="2800">
              <a:solidFill>
                <a:schemeClr val="dk1"/>
              </a:solidFill>
            </a:endParaRPr>
          </a:p>
        </p:txBody>
      </p:sp>
      <p:graphicFrame>
        <p:nvGraphicFramePr>
          <p:cNvPr id="281" name="Google Shape;281;p10"/>
          <p:cNvGraphicFramePr/>
          <p:nvPr/>
        </p:nvGraphicFramePr>
        <p:xfrm>
          <a:off x="196000" y="5758450"/>
          <a:ext cx="9144000" cy="561975"/>
        </p:xfrm>
        <a:graphic>
          <a:graphicData uri="http://schemas.openxmlformats.org/drawingml/2006/table">
            <a:tbl>
              <a:tblPr>
                <a:noFill/>
                <a:tableStyleId>{28943E29-B9E0-47C5-A845-54BAA37A3400}</a:tableStyleId>
              </a:tblPr>
              <a:tblGrid>
                <a:gridCol w="9144000">
                  <a:extLst>
                    <a:ext uri="{9D8B030D-6E8A-4147-A177-3AD203B41FA5}">
                      <a16:colId xmlns:a16="http://schemas.microsoft.com/office/drawing/2014/main" val="20000"/>
                    </a:ext>
                  </a:extLst>
                </a:gridCol>
              </a:tblGrid>
              <a:tr h="561975">
                <a:tc>
                  <a:txBody>
                    <a:bodyPr/>
                    <a:lstStyle/>
                    <a:p>
                      <a:pPr marL="0" lvl="0" indent="0" algn="l" rtl="0">
                        <a:lnSpc>
                          <a:spcPct val="89285"/>
                        </a:lnSpc>
                        <a:spcBef>
                          <a:spcPts val="0"/>
                        </a:spcBef>
                        <a:spcAft>
                          <a:spcPts val="0"/>
                        </a:spcAft>
                        <a:buNone/>
                      </a:pPr>
                      <a:r>
                        <a:rPr lang="sl-SI" sz="1750" b="1">
                          <a:solidFill>
                            <a:srgbClr val="529BB9"/>
                          </a:solidFill>
                          <a:highlight>
                            <a:srgbClr val="FFFFFF"/>
                          </a:highlight>
                        </a:rPr>
                        <a:t>Zakon o usmerjanju otrok s posebnimi potrebami (ZUOPP-1)</a:t>
                      </a:r>
                      <a:endParaRPr sz="1750" b="1">
                        <a:solidFill>
                          <a:srgbClr val="529BB9"/>
                        </a:solidFill>
                        <a:highlight>
                          <a:srgbClr val="FFFFFF"/>
                        </a:highlight>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72FE80"/>
              </a:buClr>
              <a:buSzPts val="6000"/>
              <a:buFont typeface="Montserrat"/>
              <a:buNone/>
            </a:pPr>
            <a:r>
              <a:rPr lang="sl-SI">
                <a:solidFill>
                  <a:srgbClr val="72FE80"/>
                </a:solidFill>
              </a:rPr>
              <a:t>/</a:t>
            </a:r>
            <a:r>
              <a:rPr lang="sl-SI"/>
              <a:t> </a:t>
            </a:r>
            <a:r>
              <a:rPr lang="sl-SI" b="0"/>
              <a:t>Usmerjanje OPP</a:t>
            </a:r>
            <a:br>
              <a:rPr lang="sl-SI" b="0"/>
            </a:br>
            <a:br>
              <a:rPr lang="sl-SI"/>
            </a:br>
            <a:endParaRPr/>
          </a:p>
        </p:txBody>
      </p:sp>
      <p:sp>
        <p:nvSpPr>
          <p:cNvPr id="287" name="Google Shape;287;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2ba71c616ff_0_51"/>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72FE80"/>
              </a:buClr>
              <a:buSzPts val="6000"/>
              <a:buFont typeface="Montserrat"/>
              <a:buNone/>
            </a:pPr>
            <a:r>
              <a:rPr lang="sl-SI">
                <a:solidFill>
                  <a:srgbClr val="72FE80"/>
                </a:solidFill>
              </a:rPr>
              <a:t>/</a:t>
            </a:r>
            <a:r>
              <a:rPr lang="sl-SI"/>
              <a:t> </a:t>
            </a:r>
            <a:r>
              <a:rPr lang="sl-SI" b="0"/>
              <a:t>Splošna priporočila </a:t>
            </a:r>
            <a:br>
              <a:rPr lang="sl-SI" b="0"/>
            </a:br>
            <a:br>
              <a:rPr lang="sl-SI"/>
            </a:br>
            <a:endParaRPr/>
          </a:p>
        </p:txBody>
      </p:sp>
      <p:sp>
        <p:nvSpPr>
          <p:cNvPr id="293" name="Google Shape;293;g2ba71c616ff_0_51"/>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2ba71c616ff_0_56"/>
          <p:cNvSpPr txBox="1">
            <a:spLocks noGrp="1"/>
          </p:cNvSpPr>
          <p:nvPr>
            <p:ph type="title"/>
          </p:nvPr>
        </p:nvSpPr>
        <p:spPr>
          <a:xfrm>
            <a:off x="838200" y="789074"/>
            <a:ext cx="64263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72FE80"/>
              </a:buClr>
              <a:buSzPct val="100000"/>
              <a:buFont typeface="Montserrat"/>
              <a:buNone/>
            </a:pPr>
            <a:r>
              <a:rPr lang="sl-SI">
                <a:solidFill>
                  <a:srgbClr val="72FE80"/>
                </a:solidFill>
              </a:rPr>
              <a:t>/</a:t>
            </a:r>
            <a:r>
              <a:rPr lang="sl-SI"/>
              <a:t> </a:t>
            </a:r>
            <a:r>
              <a:rPr lang="sl-SI" b="0"/>
              <a:t>Šolanje otrok s posebnimi potrebami (OPP) </a:t>
            </a:r>
            <a:endParaRPr/>
          </a:p>
        </p:txBody>
      </p:sp>
      <p:sp>
        <p:nvSpPr>
          <p:cNvPr id="299" name="Google Shape;299;g2ba71c616ff_0_56"/>
          <p:cNvSpPr txBox="1"/>
          <p:nvPr/>
        </p:nvSpPr>
        <p:spPr>
          <a:xfrm>
            <a:off x="58125" y="2470050"/>
            <a:ext cx="6672000" cy="341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2400"/>
              </a:spcBef>
              <a:spcAft>
                <a:spcPts val="0"/>
              </a:spcAft>
              <a:buNone/>
            </a:pPr>
            <a:r>
              <a:rPr lang="sl-SI" sz="1100">
                <a:solidFill>
                  <a:schemeClr val="dk1"/>
                </a:solidFill>
                <a:highlight>
                  <a:srgbClr val="FFFFFF"/>
                </a:highlight>
              </a:rPr>
              <a:t> PROGRAMI IN IZVAJANJE VZGOJE IN IZOBRAŽEVANJA OTROK S POSEBNIMI POTREBAMI</a:t>
            </a:r>
            <a:endParaRPr sz="1100">
              <a:solidFill>
                <a:schemeClr val="dk1"/>
              </a:solidFill>
              <a:highlight>
                <a:srgbClr val="FFFFFF"/>
              </a:highlight>
            </a:endParaRPr>
          </a:p>
          <a:p>
            <a:pPr marL="0" lvl="0" indent="0" algn="ctr" rtl="0">
              <a:lnSpc>
                <a:spcPct val="115000"/>
              </a:lnSpc>
              <a:spcBef>
                <a:spcPts val="2400"/>
              </a:spcBef>
              <a:spcAft>
                <a:spcPts val="0"/>
              </a:spcAft>
              <a:buNone/>
            </a:pPr>
            <a:r>
              <a:rPr lang="sl-SI" sz="1100" b="1">
                <a:solidFill>
                  <a:schemeClr val="dk1"/>
                </a:solidFill>
                <a:highlight>
                  <a:srgbClr val="FFFFFF"/>
                </a:highlight>
              </a:rPr>
              <a:t>5. člen</a:t>
            </a:r>
            <a:endParaRPr sz="1100" b="1">
              <a:solidFill>
                <a:schemeClr val="dk1"/>
              </a:solidFill>
              <a:highlight>
                <a:srgbClr val="FFFFFF"/>
              </a:highlight>
            </a:endParaRPr>
          </a:p>
          <a:p>
            <a:pPr marL="0" lvl="0" indent="0" algn="ctr" rtl="0">
              <a:lnSpc>
                <a:spcPct val="115000"/>
              </a:lnSpc>
              <a:spcBef>
                <a:spcPts val="0"/>
              </a:spcBef>
              <a:spcAft>
                <a:spcPts val="0"/>
              </a:spcAft>
              <a:buNone/>
            </a:pPr>
            <a:r>
              <a:rPr lang="sl-SI" sz="1100" b="1">
                <a:solidFill>
                  <a:schemeClr val="dk1"/>
                </a:solidFill>
                <a:highlight>
                  <a:srgbClr val="FFFFFF"/>
                </a:highlight>
              </a:rPr>
              <a:t>(vrste programov)</a:t>
            </a:r>
            <a:endParaRPr sz="1100" b="1">
              <a:solidFill>
                <a:schemeClr val="dk1"/>
              </a:solidFill>
              <a:highlight>
                <a:srgbClr val="FFFFFF"/>
              </a:highlight>
            </a:endParaRPr>
          </a:p>
          <a:p>
            <a:pPr marL="0" lvl="0" indent="647700" algn="just" rtl="0">
              <a:lnSpc>
                <a:spcPct val="115000"/>
              </a:lnSpc>
              <a:spcBef>
                <a:spcPts val="1200"/>
              </a:spcBef>
              <a:spcAft>
                <a:spcPts val="0"/>
              </a:spcAft>
              <a:buNone/>
            </a:pPr>
            <a:r>
              <a:rPr lang="sl-SI" sz="1100">
                <a:solidFill>
                  <a:schemeClr val="dk1"/>
                </a:solidFill>
                <a:highlight>
                  <a:srgbClr val="FFFFFF"/>
                </a:highlight>
              </a:rPr>
              <a:t>Vzgoja in izobraževanje otrok s posebnimi potrebami poteka po:</a:t>
            </a:r>
            <a:endParaRPr sz="1100">
              <a:solidFill>
                <a:schemeClr val="dk1"/>
              </a:solidFill>
              <a:highlight>
                <a:srgbClr val="FFFFFF"/>
              </a:highlight>
            </a:endParaRPr>
          </a:p>
          <a:p>
            <a:pPr marL="266700" lvl="0" indent="-266700" algn="just" rtl="0">
              <a:lnSpc>
                <a:spcPct val="115000"/>
              </a:lnSpc>
              <a:spcBef>
                <a:spcPts val="0"/>
              </a:spcBef>
              <a:spcAft>
                <a:spcPts val="0"/>
              </a:spcAft>
              <a:buNone/>
            </a:pPr>
            <a:r>
              <a:rPr lang="sl-SI" sz="1100">
                <a:solidFill>
                  <a:schemeClr val="dk1"/>
                </a:solidFill>
                <a:highlight>
                  <a:srgbClr val="FFFFFF"/>
                </a:highlight>
              </a:rPr>
              <a:t>-</a:t>
            </a:r>
            <a:r>
              <a:rPr lang="sl-SI" sz="700">
                <a:solidFill>
                  <a:schemeClr val="dk1"/>
                </a:solidFill>
                <a:highlight>
                  <a:srgbClr val="FFFFFF"/>
                </a:highlight>
                <a:latin typeface="Times New Roman"/>
                <a:ea typeface="Times New Roman"/>
                <a:cs typeface="Times New Roman"/>
                <a:sym typeface="Times New Roman"/>
              </a:rPr>
              <a:t>        </a:t>
            </a:r>
            <a:r>
              <a:rPr lang="sl-SI" sz="1100">
                <a:solidFill>
                  <a:schemeClr val="dk1"/>
                </a:solidFill>
                <a:highlight>
                  <a:srgbClr val="FFFFFF"/>
                </a:highlight>
              </a:rPr>
              <a:t>programu za predšolske otroke s prilagojenim izvajanjem in dodatno strokovno pomočjo,</a:t>
            </a:r>
            <a:endParaRPr sz="1100">
              <a:solidFill>
                <a:schemeClr val="dk1"/>
              </a:solidFill>
              <a:highlight>
                <a:srgbClr val="FFFFFF"/>
              </a:highlight>
            </a:endParaRPr>
          </a:p>
          <a:p>
            <a:pPr marL="266700" lvl="0" indent="-266700" algn="just" rtl="0">
              <a:lnSpc>
                <a:spcPct val="115000"/>
              </a:lnSpc>
              <a:spcBef>
                <a:spcPts val="0"/>
              </a:spcBef>
              <a:spcAft>
                <a:spcPts val="0"/>
              </a:spcAft>
              <a:buNone/>
            </a:pPr>
            <a:r>
              <a:rPr lang="sl-SI" sz="1100">
                <a:solidFill>
                  <a:schemeClr val="dk1"/>
                </a:solidFill>
                <a:highlight>
                  <a:srgbClr val="FFFFFF"/>
                </a:highlight>
              </a:rPr>
              <a:t>-</a:t>
            </a:r>
            <a:r>
              <a:rPr lang="sl-SI" sz="700">
                <a:solidFill>
                  <a:schemeClr val="dk1"/>
                </a:solidFill>
                <a:highlight>
                  <a:srgbClr val="FFFFFF"/>
                </a:highlight>
                <a:latin typeface="Times New Roman"/>
                <a:ea typeface="Times New Roman"/>
                <a:cs typeface="Times New Roman"/>
                <a:sym typeface="Times New Roman"/>
              </a:rPr>
              <a:t>        </a:t>
            </a:r>
            <a:r>
              <a:rPr lang="sl-SI" sz="1100">
                <a:solidFill>
                  <a:schemeClr val="dk1"/>
                </a:solidFill>
                <a:highlight>
                  <a:srgbClr val="FFFFFF"/>
                </a:highlight>
              </a:rPr>
              <a:t>prilagojenem programu za predšolske otroke,</a:t>
            </a:r>
            <a:endParaRPr sz="1100">
              <a:solidFill>
                <a:schemeClr val="dk1"/>
              </a:solidFill>
              <a:highlight>
                <a:srgbClr val="FFFFFF"/>
              </a:highlight>
            </a:endParaRPr>
          </a:p>
          <a:p>
            <a:pPr marL="266700" lvl="0" indent="-266700" algn="just" rtl="0">
              <a:lnSpc>
                <a:spcPct val="115000"/>
              </a:lnSpc>
              <a:spcBef>
                <a:spcPts val="0"/>
              </a:spcBef>
              <a:spcAft>
                <a:spcPts val="0"/>
              </a:spcAft>
              <a:buNone/>
            </a:pPr>
            <a:r>
              <a:rPr lang="sl-SI" sz="1100">
                <a:solidFill>
                  <a:schemeClr val="dk1"/>
                </a:solidFill>
                <a:highlight>
                  <a:srgbClr val="FFFFFF"/>
                </a:highlight>
              </a:rPr>
              <a:t>-</a:t>
            </a:r>
            <a:r>
              <a:rPr lang="sl-SI" sz="700">
                <a:solidFill>
                  <a:schemeClr val="dk1"/>
                </a:solidFill>
                <a:highlight>
                  <a:srgbClr val="FFFFFF"/>
                </a:highlight>
                <a:latin typeface="Times New Roman"/>
                <a:ea typeface="Times New Roman"/>
                <a:cs typeface="Times New Roman"/>
                <a:sym typeface="Times New Roman"/>
              </a:rPr>
              <a:t>        </a:t>
            </a:r>
            <a:r>
              <a:rPr lang="sl-SI" sz="1100">
                <a:solidFill>
                  <a:schemeClr val="dk1"/>
                </a:solidFill>
                <a:highlight>
                  <a:srgbClr val="FFFFFF"/>
                </a:highlight>
              </a:rPr>
              <a:t>vzgojno-izobraževalnih programih s prilagojenim izvajanjem in dodatno strokovno pomočjo,</a:t>
            </a:r>
            <a:endParaRPr sz="1100">
              <a:solidFill>
                <a:schemeClr val="dk1"/>
              </a:solidFill>
              <a:highlight>
                <a:srgbClr val="FFFFFF"/>
              </a:highlight>
            </a:endParaRPr>
          </a:p>
          <a:p>
            <a:pPr marL="266700" lvl="0" indent="-266700" algn="just" rtl="0">
              <a:lnSpc>
                <a:spcPct val="115000"/>
              </a:lnSpc>
              <a:spcBef>
                <a:spcPts val="0"/>
              </a:spcBef>
              <a:spcAft>
                <a:spcPts val="0"/>
              </a:spcAft>
              <a:buNone/>
            </a:pPr>
            <a:r>
              <a:rPr lang="sl-SI" sz="1100">
                <a:solidFill>
                  <a:schemeClr val="dk1"/>
                </a:solidFill>
                <a:highlight>
                  <a:srgbClr val="FFFFFF"/>
                </a:highlight>
              </a:rPr>
              <a:t>-</a:t>
            </a:r>
            <a:r>
              <a:rPr lang="sl-SI" sz="700">
                <a:solidFill>
                  <a:schemeClr val="dk1"/>
                </a:solidFill>
                <a:highlight>
                  <a:srgbClr val="FFFFFF"/>
                </a:highlight>
                <a:latin typeface="Times New Roman"/>
                <a:ea typeface="Times New Roman"/>
                <a:cs typeface="Times New Roman"/>
                <a:sym typeface="Times New Roman"/>
              </a:rPr>
              <a:t>        </a:t>
            </a:r>
            <a:r>
              <a:rPr lang="sl-SI" sz="1100">
                <a:solidFill>
                  <a:schemeClr val="dk1"/>
                </a:solidFill>
                <a:highlight>
                  <a:srgbClr val="FFFFFF"/>
                </a:highlight>
              </a:rPr>
              <a:t>prilagojenih programih vzgoje in izobraževanja z enakovrednim izobrazbenim standardom,</a:t>
            </a:r>
            <a:endParaRPr sz="1100">
              <a:solidFill>
                <a:schemeClr val="dk1"/>
              </a:solidFill>
              <a:highlight>
                <a:srgbClr val="FFFFFF"/>
              </a:highlight>
            </a:endParaRPr>
          </a:p>
          <a:p>
            <a:pPr marL="266700" lvl="0" indent="-266700" algn="just" rtl="0">
              <a:lnSpc>
                <a:spcPct val="115000"/>
              </a:lnSpc>
              <a:spcBef>
                <a:spcPts val="0"/>
              </a:spcBef>
              <a:spcAft>
                <a:spcPts val="0"/>
              </a:spcAft>
              <a:buNone/>
            </a:pPr>
            <a:r>
              <a:rPr lang="sl-SI" sz="1100">
                <a:solidFill>
                  <a:schemeClr val="dk1"/>
                </a:solidFill>
                <a:highlight>
                  <a:srgbClr val="FFFFFF"/>
                </a:highlight>
              </a:rPr>
              <a:t>-</a:t>
            </a:r>
            <a:r>
              <a:rPr lang="sl-SI" sz="700">
                <a:solidFill>
                  <a:schemeClr val="dk1"/>
                </a:solidFill>
                <a:highlight>
                  <a:srgbClr val="FFFFFF"/>
                </a:highlight>
                <a:latin typeface="Times New Roman"/>
                <a:ea typeface="Times New Roman"/>
                <a:cs typeface="Times New Roman"/>
                <a:sym typeface="Times New Roman"/>
              </a:rPr>
              <a:t>        </a:t>
            </a:r>
            <a:r>
              <a:rPr lang="sl-SI" sz="1100">
                <a:solidFill>
                  <a:schemeClr val="dk1"/>
                </a:solidFill>
                <a:highlight>
                  <a:srgbClr val="FFFFFF"/>
                </a:highlight>
              </a:rPr>
              <a:t>prilagojenih programih vzgoje in izobraževanja z nižjim izobrazbenim standardom,</a:t>
            </a:r>
            <a:endParaRPr sz="1100">
              <a:solidFill>
                <a:schemeClr val="dk1"/>
              </a:solidFill>
              <a:highlight>
                <a:srgbClr val="FFFFFF"/>
              </a:highlight>
            </a:endParaRPr>
          </a:p>
          <a:p>
            <a:pPr marL="266700" lvl="0" indent="-266700" algn="just" rtl="0">
              <a:lnSpc>
                <a:spcPct val="115000"/>
              </a:lnSpc>
              <a:spcBef>
                <a:spcPts val="0"/>
              </a:spcBef>
              <a:spcAft>
                <a:spcPts val="0"/>
              </a:spcAft>
              <a:buNone/>
            </a:pPr>
            <a:r>
              <a:rPr lang="sl-SI" sz="1100">
                <a:solidFill>
                  <a:schemeClr val="dk1"/>
                </a:solidFill>
                <a:highlight>
                  <a:srgbClr val="FFFFFF"/>
                </a:highlight>
              </a:rPr>
              <a:t>-</a:t>
            </a:r>
            <a:r>
              <a:rPr lang="sl-SI" sz="700">
                <a:solidFill>
                  <a:schemeClr val="dk1"/>
                </a:solidFill>
                <a:highlight>
                  <a:srgbClr val="FFFFFF"/>
                </a:highlight>
                <a:latin typeface="Times New Roman"/>
                <a:ea typeface="Times New Roman"/>
                <a:cs typeface="Times New Roman"/>
                <a:sym typeface="Times New Roman"/>
              </a:rPr>
              <a:t>        </a:t>
            </a:r>
            <a:r>
              <a:rPr lang="sl-SI" sz="1100">
                <a:solidFill>
                  <a:schemeClr val="dk1"/>
                </a:solidFill>
                <a:highlight>
                  <a:srgbClr val="FFFFFF"/>
                </a:highlight>
              </a:rPr>
              <a:t>posebnem programu vzgoje in izobraževanja za otroke z zmerno, težjo in težko motnjo v duševnem razvoju in drugih posebnih programih (v nadaljevanju posebni program vzgoje in izobraževanja),</a:t>
            </a:r>
            <a:endParaRPr sz="1100">
              <a:solidFill>
                <a:schemeClr val="dk1"/>
              </a:solidFill>
              <a:highlight>
                <a:srgbClr val="FFFFFF"/>
              </a:highlight>
            </a:endParaRPr>
          </a:p>
          <a:p>
            <a:pPr marL="266700" lvl="0" indent="-266700" algn="just" rtl="0">
              <a:lnSpc>
                <a:spcPct val="115000"/>
              </a:lnSpc>
              <a:spcBef>
                <a:spcPts val="0"/>
              </a:spcBef>
              <a:spcAft>
                <a:spcPts val="0"/>
              </a:spcAft>
              <a:buNone/>
            </a:pPr>
            <a:r>
              <a:rPr lang="sl-SI" sz="1100">
                <a:solidFill>
                  <a:schemeClr val="dk1"/>
                </a:solidFill>
                <a:highlight>
                  <a:srgbClr val="FFFFFF"/>
                </a:highlight>
              </a:rPr>
              <a:t>-</a:t>
            </a:r>
            <a:r>
              <a:rPr lang="sl-SI" sz="700">
                <a:solidFill>
                  <a:schemeClr val="dk1"/>
                </a:solidFill>
                <a:highlight>
                  <a:srgbClr val="FFFFFF"/>
                </a:highlight>
                <a:latin typeface="Times New Roman"/>
                <a:ea typeface="Times New Roman"/>
                <a:cs typeface="Times New Roman"/>
                <a:sym typeface="Times New Roman"/>
              </a:rPr>
              <a:t>        </a:t>
            </a:r>
            <a:r>
              <a:rPr lang="sl-SI" sz="1100">
                <a:solidFill>
                  <a:schemeClr val="dk1"/>
                </a:solidFill>
                <a:highlight>
                  <a:srgbClr val="FFFFFF"/>
                </a:highlight>
              </a:rPr>
              <a:t>vzgojnih programih.</a:t>
            </a:r>
            <a:endParaRPr sz="1100">
              <a:solidFill>
                <a:schemeClr val="dk1"/>
              </a:solidFill>
              <a:highlight>
                <a:srgbClr val="FFFFFF"/>
              </a:highlight>
            </a:endParaRPr>
          </a:p>
          <a:p>
            <a:pPr marL="0" lvl="0" indent="0" algn="l" rtl="0">
              <a:lnSpc>
                <a:spcPct val="115000"/>
              </a:lnSpc>
              <a:spcBef>
                <a:spcPts val="0"/>
              </a:spcBef>
              <a:spcAft>
                <a:spcPts val="0"/>
              </a:spcAft>
              <a:buNone/>
            </a:pPr>
            <a:endParaRPr sz="2800">
              <a:solidFill>
                <a:schemeClr val="dk1"/>
              </a:solidFill>
            </a:endParaRPr>
          </a:p>
        </p:txBody>
      </p:sp>
      <p:graphicFrame>
        <p:nvGraphicFramePr>
          <p:cNvPr id="300" name="Google Shape;300;g2ba71c616ff_0_56"/>
          <p:cNvGraphicFramePr/>
          <p:nvPr/>
        </p:nvGraphicFramePr>
        <p:xfrm>
          <a:off x="196000" y="5758450"/>
          <a:ext cx="9144000" cy="561975"/>
        </p:xfrm>
        <a:graphic>
          <a:graphicData uri="http://schemas.openxmlformats.org/drawingml/2006/table">
            <a:tbl>
              <a:tblPr>
                <a:noFill/>
                <a:tableStyleId>{28943E29-B9E0-47C5-A845-54BAA37A3400}</a:tableStyleId>
              </a:tblPr>
              <a:tblGrid>
                <a:gridCol w="9144000">
                  <a:extLst>
                    <a:ext uri="{9D8B030D-6E8A-4147-A177-3AD203B41FA5}">
                      <a16:colId xmlns:a16="http://schemas.microsoft.com/office/drawing/2014/main" val="20000"/>
                    </a:ext>
                  </a:extLst>
                </a:gridCol>
              </a:tblGrid>
              <a:tr h="561975">
                <a:tc>
                  <a:txBody>
                    <a:bodyPr/>
                    <a:lstStyle/>
                    <a:p>
                      <a:pPr marL="0" lvl="0" indent="0" algn="l" rtl="0">
                        <a:lnSpc>
                          <a:spcPct val="89285"/>
                        </a:lnSpc>
                        <a:spcBef>
                          <a:spcPts val="0"/>
                        </a:spcBef>
                        <a:spcAft>
                          <a:spcPts val="0"/>
                        </a:spcAft>
                        <a:buNone/>
                      </a:pPr>
                      <a:r>
                        <a:rPr lang="sl-SI" sz="1750" b="1">
                          <a:solidFill>
                            <a:srgbClr val="529BB9"/>
                          </a:solidFill>
                          <a:highlight>
                            <a:srgbClr val="FFFFFF"/>
                          </a:highlight>
                        </a:rPr>
                        <a:t>Zakon o usmerjanju otrok s posebnimi potrebami (ZUOPP-1)</a:t>
                      </a:r>
                      <a:endParaRPr sz="1750" b="1">
                        <a:solidFill>
                          <a:srgbClr val="529BB9"/>
                        </a:solidFill>
                        <a:highlight>
                          <a:srgbClr val="FFFFFF"/>
                        </a:highlight>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2"/>
          <p:cNvSpPr txBox="1">
            <a:spLocks noGrp="1"/>
          </p:cNvSpPr>
          <p:nvPr>
            <p:ph type="title"/>
          </p:nvPr>
        </p:nvSpPr>
        <p:spPr>
          <a:xfrm>
            <a:off x="838200" y="789074"/>
            <a:ext cx="64262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2FE80"/>
              </a:buClr>
              <a:buSzPts val="4400"/>
              <a:buFont typeface="Montserrat"/>
              <a:buNone/>
            </a:pPr>
            <a:r>
              <a:rPr lang="sl-SI">
                <a:solidFill>
                  <a:srgbClr val="72FE80"/>
                </a:solidFill>
              </a:rPr>
              <a:t>/</a:t>
            </a:r>
            <a:r>
              <a:rPr lang="sl-SI"/>
              <a:t> Naslov 1</a:t>
            </a:r>
            <a:endParaRPr/>
          </a:p>
        </p:txBody>
      </p:sp>
      <p:sp>
        <p:nvSpPr>
          <p:cNvPr id="306" name="Google Shape;306;p12"/>
          <p:cNvSpPr txBox="1">
            <a:spLocks noGrp="1"/>
          </p:cNvSpPr>
          <p:nvPr>
            <p:ph type="body" idx="1"/>
          </p:nvPr>
        </p:nvSpPr>
        <p:spPr>
          <a:xfrm>
            <a:off x="838200" y="1825625"/>
            <a:ext cx="59690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lt1"/>
              </a:buClr>
              <a:buSzPts val="2800"/>
              <a:buNone/>
            </a:pPr>
            <a:endParaRPr/>
          </a:p>
        </p:txBody>
      </p:sp>
      <p:sp>
        <p:nvSpPr>
          <p:cNvPr id="307" name="Google Shape;307;p12"/>
          <p:cNvSpPr txBox="1"/>
          <p:nvPr/>
        </p:nvSpPr>
        <p:spPr>
          <a:xfrm>
            <a:off x="1826250" y="2306297"/>
            <a:ext cx="3056910" cy="352340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sl-SI" sz="3200" b="0" i="0" u="none" strike="noStrike" cap="none">
                <a:solidFill>
                  <a:schemeClr val="lt1"/>
                </a:solidFill>
                <a:latin typeface="Montserrat"/>
                <a:ea typeface="Montserrat"/>
                <a:cs typeface="Montserrat"/>
                <a:sym typeface="Montserrat"/>
              </a:rPr>
              <a:t>Ditalnost</a:t>
            </a:r>
            <a:endParaRPr/>
          </a:p>
          <a:p>
            <a:pPr marL="0" marR="0" lvl="0" indent="0" algn="l" rtl="0">
              <a:lnSpc>
                <a:spcPct val="200000"/>
              </a:lnSpc>
              <a:spcBef>
                <a:spcPts val="0"/>
              </a:spcBef>
              <a:spcAft>
                <a:spcPts val="0"/>
              </a:spcAft>
              <a:buNone/>
            </a:pPr>
            <a:r>
              <a:rPr lang="sl-SI" sz="3200" b="0" i="0" u="none" strike="noStrike" cap="none">
                <a:solidFill>
                  <a:schemeClr val="lt1"/>
                </a:solidFill>
                <a:latin typeface="Montserrat"/>
                <a:ea typeface="Montserrat"/>
                <a:cs typeface="Montserrat"/>
                <a:sym typeface="Montserrat"/>
              </a:rPr>
              <a:t>Trajnost</a:t>
            </a:r>
            <a:endParaRPr/>
          </a:p>
          <a:p>
            <a:pPr marL="0" marR="0" lvl="0" indent="0" algn="l" rtl="0">
              <a:lnSpc>
                <a:spcPct val="200000"/>
              </a:lnSpc>
              <a:spcBef>
                <a:spcPts val="0"/>
              </a:spcBef>
              <a:spcAft>
                <a:spcPts val="0"/>
              </a:spcAft>
              <a:buNone/>
            </a:pPr>
            <a:r>
              <a:rPr lang="sl-SI" sz="3200" b="0" i="0" u="none" strike="noStrike" cap="none">
                <a:solidFill>
                  <a:schemeClr val="lt1"/>
                </a:solidFill>
                <a:latin typeface="Montserrat"/>
                <a:ea typeface="Montserrat"/>
                <a:cs typeface="Montserrat"/>
                <a:sym typeface="Montserrat"/>
              </a:rPr>
              <a:t>finance</a:t>
            </a:r>
            <a:endParaRPr/>
          </a:p>
          <a:p>
            <a:pPr marL="0" marR="0" lvl="0" indent="0" algn="l" rtl="0">
              <a:lnSpc>
                <a:spcPct val="200000"/>
              </a:lnSpc>
              <a:spcBef>
                <a:spcPts val="0"/>
              </a:spcBef>
              <a:spcAft>
                <a:spcPts val="0"/>
              </a:spcAft>
              <a:buNone/>
            </a:pPr>
            <a:endParaRPr sz="1800" b="0" i="0" u="none" strike="noStrike" cap="none">
              <a:solidFill>
                <a:schemeClr val="dk1"/>
              </a:solidFill>
              <a:latin typeface="Montserrat"/>
              <a:ea typeface="Montserrat"/>
              <a:cs typeface="Montserrat"/>
              <a:sym typeface="Montserrat"/>
            </a:endParaRPr>
          </a:p>
        </p:txBody>
      </p:sp>
      <p:pic>
        <p:nvPicPr>
          <p:cNvPr id="308" name="Google Shape;308;p12"/>
          <p:cNvPicPr preferRelativeResize="0"/>
          <p:nvPr/>
        </p:nvPicPr>
        <p:blipFill rotWithShape="1">
          <a:blip r:embed="rId3">
            <a:alphaModFix/>
          </a:blip>
          <a:srcRect/>
          <a:stretch/>
        </p:blipFill>
        <p:spPr>
          <a:xfrm>
            <a:off x="1192860" y="2705473"/>
            <a:ext cx="417513" cy="417513"/>
          </a:xfrm>
          <a:prstGeom prst="rect">
            <a:avLst/>
          </a:prstGeom>
          <a:noFill/>
          <a:ln>
            <a:noFill/>
          </a:ln>
        </p:spPr>
      </p:pic>
      <p:pic>
        <p:nvPicPr>
          <p:cNvPr id="309" name="Google Shape;309;p12"/>
          <p:cNvPicPr preferRelativeResize="0"/>
          <p:nvPr/>
        </p:nvPicPr>
        <p:blipFill rotWithShape="1">
          <a:blip r:embed="rId3">
            <a:alphaModFix/>
          </a:blip>
          <a:srcRect/>
          <a:stretch/>
        </p:blipFill>
        <p:spPr>
          <a:xfrm>
            <a:off x="1178573" y="3705598"/>
            <a:ext cx="417513" cy="417513"/>
          </a:xfrm>
          <a:prstGeom prst="rect">
            <a:avLst/>
          </a:prstGeom>
          <a:noFill/>
          <a:ln>
            <a:noFill/>
          </a:ln>
        </p:spPr>
      </p:pic>
      <p:pic>
        <p:nvPicPr>
          <p:cNvPr id="310" name="Google Shape;310;p12"/>
          <p:cNvPicPr preferRelativeResize="0"/>
          <p:nvPr/>
        </p:nvPicPr>
        <p:blipFill rotWithShape="1">
          <a:blip r:embed="rId3">
            <a:alphaModFix/>
          </a:blip>
          <a:srcRect/>
          <a:stretch/>
        </p:blipFill>
        <p:spPr>
          <a:xfrm>
            <a:off x="1178573" y="4705723"/>
            <a:ext cx="417513" cy="4175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814C7FF-FB94-7F61-C26B-FFAF6D9B0A51}"/>
              </a:ext>
            </a:extLst>
          </p:cNvPr>
          <p:cNvSpPr>
            <a:spLocks noGrp="1"/>
          </p:cNvSpPr>
          <p:nvPr>
            <p:ph type="title"/>
          </p:nvPr>
        </p:nvSpPr>
        <p:spPr>
          <a:xfrm>
            <a:off x="831850" y="1709738"/>
            <a:ext cx="10515600" cy="1443756"/>
          </a:xfrm>
        </p:spPr>
        <p:txBody>
          <a:bodyPr>
            <a:normAutofit fontScale="90000"/>
          </a:bodyPr>
          <a:lstStyle/>
          <a:p>
            <a:r>
              <a:rPr lang="sl-SI" dirty="0"/>
              <a:t>Usmerjanje otrok s posebnimi potrebami</a:t>
            </a:r>
          </a:p>
        </p:txBody>
      </p:sp>
      <p:sp>
        <p:nvSpPr>
          <p:cNvPr id="3" name="Označba mesta besedila 2">
            <a:extLst>
              <a:ext uri="{FF2B5EF4-FFF2-40B4-BE49-F238E27FC236}">
                <a16:creationId xmlns:a16="http://schemas.microsoft.com/office/drawing/2014/main" id="{B2412141-DA97-6F88-3B97-787FA4648370}"/>
              </a:ext>
            </a:extLst>
          </p:cNvPr>
          <p:cNvSpPr>
            <a:spLocks noGrp="1"/>
          </p:cNvSpPr>
          <p:nvPr>
            <p:ph type="body" idx="1"/>
          </p:nvPr>
        </p:nvSpPr>
        <p:spPr>
          <a:xfrm>
            <a:off x="630567" y="3051086"/>
            <a:ext cx="10515600" cy="2348451"/>
          </a:xfrm>
        </p:spPr>
        <p:txBody>
          <a:bodyPr spcFirstLastPara="1" wrap="square" lIns="91425" tIns="45700" rIns="91425" bIns="45700" anchor="t" anchorCtr="0">
            <a:noAutofit/>
          </a:bodyPr>
          <a:lstStyle/>
          <a:p>
            <a:endParaRPr lang="sl-SI" b="1" dirty="0"/>
          </a:p>
          <a:p>
            <a:r>
              <a:rPr lang="sl-SI" sz="1800" dirty="0"/>
              <a:t>Postopek usmerjanja otrok s posebnimi potrebami se začne s pisno zahtevo staršev ali šole. O usmerjanju otrok s posebnimi potrebami odloča na prvi stopnji Zavod RS za šolstvo. Otroci se usmerjajo v programe vzgoje in izobraževanja ob upoštevanju njihovih potreb na telesnem, spoznavnem, čustvenem in socialnem področju ter posebnih zdravstvenih potreb. Pri tem se upošteva dosežena raven razvoja, zmožnost za učenje in doseganje standardov znanja ter prognoza otrokovega nadaljnjega razvoja ob upoštevanju njegovih primanjkljajev, ovir oziroma motenj. Komisiji prve in druge stopnje pripravita strokovno mnenje, s katerim predlagata usmeritev otrok s posebnimi potrebami v ustrezen program vzgoje in izobraževanja.</a:t>
            </a:r>
          </a:p>
          <a:p>
            <a:r>
              <a:rPr lang="sl-SI" sz="1800" dirty="0"/>
              <a:t>https://eurydicebrosuravizvrs.splet.arnes.si/izobrazevanje-otrok-s-posebnimi-potrebami/</a:t>
            </a:r>
            <a:endParaRPr lang="sl-SI" dirty="0"/>
          </a:p>
          <a:p>
            <a:endParaRPr lang="sl-SI" dirty="0"/>
          </a:p>
        </p:txBody>
      </p:sp>
    </p:spTree>
    <p:extLst>
      <p:ext uri="{BB962C8B-B14F-4D97-AF65-F5344CB8AC3E}">
        <p14:creationId xmlns:p14="http://schemas.microsoft.com/office/powerpoint/2010/main" val="3448939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542E145-96A4-37DF-B083-CC5E8C2CBDBB}"/>
              </a:ext>
            </a:extLst>
          </p:cNvPr>
          <p:cNvSpPr>
            <a:spLocks noGrp="1"/>
          </p:cNvSpPr>
          <p:nvPr>
            <p:ph type="title"/>
          </p:nvPr>
        </p:nvSpPr>
        <p:spPr>
          <a:xfrm>
            <a:off x="831850" y="1709738"/>
            <a:ext cx="10515600" cy="1383955"/>
          </a:xfrm>
        </p:spPr>
        <p:txBody>
          <a:bodyPr spcFirstLastPara="1" wrap="square" lIns="91425" tIns="45700" rIns="91425" bIns="45700" anchor="b" anchorCtr="0">
            <a:noAutofit/>
          </a:bodyPr>
          <a:lstStyle/>
          <a:p>
            <a:r>
              <a:rPr lang="sl-SI" sz="4800" b="0" dirty="0"/>
              <a:t>Na </a:t>
            </a:r>
            <a:r>
              <a:rPr lang="sl-SI" sz="4800" dirty="0"/>
              <a:t>osnovnošolski in srednješolski</a:t>
            </a:r>
            <a:r>
              <a:rPr lang="sl-SI" sz="4800" b="0" dirty="0"/>
              <a:t> ravni ZUOPP-1 navaja več programov, in sicer:</a:t>
            </a:r>
            <a:endParaRPr lang="sl-SI" sz="4800" dirty="0"/>
          </a:p>
        </p:txBody>
      </p:sp>
      <p:sp>
        <p:nvSpPr>
          <p:cNvPr id="3" name="Označba mesta besedila 2">
            <a:extLst>
              <a:ext uri="{FF2B5EF4-FFF2-40B4-BE49-F238E27FC236}">
                <a16:creationId xmlns:a16="http://schemas.microsoft.com/office/drawing/2014/main" id="{C51684FA-60F6-F9E3-61AA-6DF160FC63AB}"/>
              </a:ext>
            </a:extLst>
          </p:cNvPr>
          <p:cNvSpPr>
            <a:spLocks noGrp="1"/>
          </p:cNvSpPr>
          <p:nvPr>
            <p:ph type="body" idx="1"/>
          </p:nvPr>
        </p:nvSpPr>
        <p:spPr>
          <a:xfrm>
            <a:off x="831850" y="3120681"/>
            <a:ext cx="10515600" cy="2968969"/>
          </a:xfrm>
        </p:spPr>
        <p:txBody>
          <a:bodyPr>
            <a:normAutofit fontScale="47500" lnSpcReduction="20000"/>
          </a:bodyPr>
          <a:lstStyle/>
          <a:p>
            <a:endParaRPr lang="sl-SI" sz="4500" dirty="0"/>
          </a:p>
          <a:p>
            <a:pPr marL="285750" indent="-285750">
              <a:buChar char="•"/>
            </a:pPr>
            <a:r>
              <a:rPr lang="sl-SI" sz="4500" dirty="0"/>
              <a:t>vzgojno-izobraževalni program s prilagojenim izvajanjem in dodatno strokovno pomočjo,</a:t>
            </a:r>
          </a:p>
          <a:p>
            <a:pPr marL="285750" indent="-285750">
              <a:buChar char="•"/>
            </a:pPr>
            <a:r>
              <a:rPr lang="sl-SI" sz="4500" dirty="0"/>
              <a:t>prilagojeni izobraževalni program z enakovrednim izobrazbenim standardom,</a:t>
            </a:r>
          </a:p>
          <a:p>
            <a:pPr marL="285750" indent="-285750">
              <a:buChar char="•"/>
            </a:pPr>
            <a:r>
              <a:rPr lang="sl-SI" sz="4500" dirty="0"/>
              <a:t>prilagojeni izobraževalni program z nižjim izobrazbenim standardom,</a:t>
            </a:r>
          </a:p>
          <a:p>
            <a:pPr marL="285750" indent="-285750">
              <a:buChar char="•"/>
            </a:pPr>
            <a:r>
              <a:rPr lang="sl-SI" sz="4500" dirty="0"/>
              <a:t>posebni program vzgoje in izobraževanja za otroke z zmerno, težjo in težko motnjo v duševnem razvoju in druge posebne programe,</a:t>
            </a:r>
          </a:p>
          <a:p>
            <a:pPr marL="285750" indent="-285750">
              <a:buChar char="•"/>
            </a:pPr>
            <a:r>
              <a:rPr lang="sl-SI" sz="4500" dirty="0"/>
              <a:t>vzgojni program.</a:t>
            </a:r>
          </a:p>
          <a:p>
            <a:endParaRPr lang="sl-SI" dirty="0"/>
          </a:p>
        </p:txBody>
      </p:sp>
    </p:spTree>
    <p:extLst>
      <p:ext uri="{BB962C8B-B14F-4D97-AF65-F5344CB8AC3E}">
        <p14:creationId xmlns:p14="http://schemas.microsoft.com/office/powerpoint/2010/main" val="1939790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61ED476D-DBBE-63B7-2CE2-B0D45F3D8418}"/>
              </a:ext>
            </a:extLst>
          </p:cNvPr>
          <p:cNvSpPr>
            <a:spLocks noGrp="1"/>
          </p:cNvSpPr>
          <p:nvPr>
            <p:ph type="body" idx="1"/>
          </p:nvPr>
        </p:nvSpPr>
        <p:spPr>
          <a:xfrm>
            <a:off x="759963" y="1383312"/>
            <a:ext cx="10515600" cy="6877318"/>
          </a:xfrm>
        </p:spPr>
        <p:txBody>
          <a:bodyPr>
            <a:normAutofit/>
          </a:bodyPr>
          <a:lstStyle/>
          <a:p>
            <a:r>
              <a:rPr lang="sl-SI" sz="2800" dirty="0">
                <a:cs typeface="Segoe UI"/>
              </a:rPr>
              <a:t>Izobraževalni program s prilagojenim izvajanjem in dodatno strokovno pomočjo se izvaja v rednih oz. t. i. večinskih šolah. Otroci, usmerjeni v ta program, morajo dosegati standarde znanja, ki so določeni za program osnovne šole. Prilagoditve organizacije ter načina preverjanja in ocenjevanja znanja, napredovanja in časovne razporeditve pouka se pripravijo v skladu z Navodili za izobraževalni program s prilagojenim izvajanjem in dodatno strokovno pomočjo za devetletno osnovno šolo.</a:t>
            </a:r>
            <a:endParaRPr lang="sl-SI"/>
          </a:p>
        </p:txBody>
      </p:sp>
    </p:spTree>
    <p:extLst>
      <p:ext uri="{BB962C8B-B14F-4D97-AF65-F5344CB8AC3E}">
        <p14:creationId xmlns:p14="http://schemas.microsoft.com/office/powerpoint/2010/main" val="948656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8A13C020-CFBE-681D-0E03-9CA354DE2398}"/>
              </a:ext>
            </a:extLst>
          </p:cNvPr>
          <p:cNvSpPr>
            <a:spLocks noGrp="1"/>
          </p:cNvSpPr>
          <p:nvPr>
            <p:ph type="body" idx="1"/>
          </p:nvPr>
        </p:nvSpPr>
        <p:spPr>
          <a:xfrm>
            <a:off x="655154" y="1353724"/>
            <a:ext cx="10515600" cy="1500187"/>
          </a:xfrm>
        </p:spPr>
        <p:txBody>
          <a:bodyPr>
            <a:noAutofit/>
          </a:bodyPr>
          <a:lstStyle/>
          <a:p>
            <a:r>
              <a:rPr lang="sl-SI" sz="2800" dirty="0">
                <a:solidFill>
                  <a:srgbClr val="2D3748"/>
                </a:solidFill>
                <a:cs typeface="Segoe UI"/>
              </a:rPr>
              <a:t>Prilagojeni izobraževalni program z enakovrednim izobrazbenim standardom se izvaja v specializiranih ustanovah. Namenjen je gibalno oviranim, slepim in slabovidnim, gluhim in naglušnim otrokom ter otrokom z govorno-jezikovnimi motnjami. Standardi znanja so enakovredni tistim v rednem programu, posebnost teh programov pa je, da imajo različne specialno pedagoške dejavnosti glede na vrsto primanjkljaja. Slepi in slabovidni učenci npr. imajo specialno pedagoško dejavnost komunikacija, orientacija in mobilnost itd.</a:t>
            </a:r>
            <a:endParaRPr lang="sl-SI" sz="2800">
              <a:cs typeface="Segoe UI"/>
            </a:endParaRPr>
          </a:p>
        </p:txBody>
      </p:sp>
    </p:spTree>
    <p:extLst>
      <p:ext uri="{BB962C8B-B14F-4D97-AF65-F5344CB8AC3E}">
        <p14:creationId xmlns:p14="http://schemas.microsoft.com/office/powerpoint/2010/main" val="3846235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AE1554EA-B204-9EA0-8B18-F9AFBEF8C69E}"/>
              </a:ext>
            </a:extLst>
          </p:cNvPr>
          <p:cNvSpPr>
            <a:spLocks noGrp="1"/>
          </p:cNvSpPr>
          <p:nvPr>
            <p:ph type="body" idx="1"/>
          </p:nvPr>
        </p:nvSpPr>
        <p:spPr>
          <a:xfrm>
            <a:off x="831850" y="1011377"/>
            <a:ext cx="10515600" cy="5078273"/>
          </a:xfrm>
        </p:spPr>
        <p:txBody>
          <a:bodyPr/>
          <a:lstStyle/>
          <a:p>
            <a:r>
              <a:rPr lang="sl-SI" sz="2800" dirty="0">
                <a:solidFill>
                  <a:srgbClr val="2D3748"/>
                </a:solidFill>
                <a:cs typeface="Segoe UI"/>
              </a:rPr>
              <a:t>Prilagojeni izobraževalni program z nižjim izobrazbenim standardom se izvaja v osnovnih šolah s prilagojenim programom ali v osnovnih šolah, ki imajo tudi oddelke prilagojenih programov. V tem programu standardi znanja niso enakovredni osnovnošolskemu programu, temveč so znižani pod minimalni standard rednega osnovnošolskega programa. Poleg tega so v teh programih prilagojeni tudi normativni in kadrovski pogoji.</a:t>
            </a:r>
          </a:p>
        </p:txBody>
      </p:sp>
    </p:spTree>
    <p:extLst>
      <p:ext uri="{BB962C8B-B14F-4D97-AF65-F5344CB8AC3E}">
        <p14:creationId xmlns:p14="http://schemas.microsoft.com/office/powerpoint/2010/main" val="300543009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B0625D7A8622848AB7EE53E13C25B01" ma:contentTypeVersion="11" ma:contentTypeDescription="Ustvari nov dokument." ma:contentTypeScope="" ma:versionID="803f26af57d17b808023728d3b055586">
  <xsd:schema xmlns:xsd="http://www.w3.org/2001/XMLSchema" xmlns:xs="http://www.w3.org/2001/XMLSchema" xmlns:p="http://schemas.microsoft.com/office/2006/metadata/properties" xmlns:ns2="b89990b6-9c4f-41e2-bbfd-4951b905515a" targetNamespace="http://schemas.microsoft.com/office/2006/metadata/properties" ma:root="true" ma:fieldsID="29e5385dd0785f67488efc6b93933ff9" ns2:_="">
    <xsd:import namespace="b89990b6-9c4f-41e2-bbfd-4951b905515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9990b6-9c4f-41e2-bbfd-4951b90551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Oznake slike" ma:readOnly="false" ma:fieldId="{5cf76f15-5ced-4ddc-b409-7134ff3c332f}" ma:taxonomyMulti="true" ma:sspId="f2f709f3-3633-440a-90b3-541a7b8b684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89990b6-9c4f-41e2-bbfd-4951b905515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6A1B78-4732-47EB-8E55-0BC8794FE960}"/>
</file>

<file path=customXml/itemProps2.xml><?xml version="1.0" encoding="utf-8"?>
<ds:datastoreItem xmlns:ds="http://schemas.openxmlformats.org/officeDocument/2006/customXml" ds:itemID="{46D14B63-5E6C-44A7-AC4A-AB38CA9CE1CB}">
  <ds:schemaRefs>
    <ds:schemaRef ds:uri="http://schemas.microsoft.com/office/2006/metadata/properties"/>
    <ds:schemaRef ds:uri="http://schemas.microsoft.com/office/infopath/2007/PartnerControls"/>
    <ds:schemaRef ds:uri="3144b24f-d8c5-491c-8319-c1a3bf4d06ba"/>
  </ds:schemaRefs>
</ds:datastoreItem>
</file>

<file path=customXml/itemProps3.xml><?xml version="1.0" encoding="utf-8"?>
<ds:datastoreItem xmlns:ds="http://schemas.openxmlformats.org/officeDocument/2006/customXml" ds:itemID="{FE55C214-E18E-4943-B912-6EA48677AC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Širokozaslonsko</PresentationFormat>
  <Slides>46</Slides>
  <Notes>25</Notes>
  <HiddenSlides>0</HiddenSlides>
  <ScaleCrop>false</ScaleCrop>
  <HeadingPairs>
    <vt:vector size="4" baseType="variant">
      <vt:variant>
        <vt:lpstr>Tema</vt:lpstr>
      </vt:variant>
      <vt:variant>
        <vt:i4>1</vt:i4>
      </vt:variant>
      <vt:variant>
        <vt:lpstr>Naslovi diapozitivov</vt:lpstr>
      </vt:variant>
      <vt:variant>
        <vt:i4>46</vt:i4>
      </vt:variant>
    </vt:vector>
  </HeadingPairs>
  <TitlesOfParts>
    <vt:vector size="47" baseType="lpstr">
      <vt:lpstr>Office Theme</vt:lpstr>
      <vt:lpstr>UČENCI S POSEBNIMI POTREBAMI</vt:lpstr>
      <vt:lpstr>/ Ime dokumenta</vt:lpstr>
      <vt:lpstr>/ Pravna podlaga - OPP v šolskem sistemu</vt:lpstr>
      <vt:lpstr>PowerPointova predstavitev</vt:lpstr>
      <vt:lpstr>Usmerjanje otrok s posebnimi potrebami</vt:lpstr>
      <vt:lpstr>Na osnovnošolski in srednješolski ravni ZUOPP-1 navaja več programov, in sicer:</vt:lpstr>
      <vt:lpstr>PowerPointova predstavitev</vt:lpstr>
      <vt:lpstr>PowerPointova predstavitev</vt:lpstr>
      <vt:lpstr>PowerPointova predstavitev</vt:lpstr>
      <vt:lpstr>PowerPointova predstavitev</vt:lpstr>
      <vt:lpstr>/ Pravice OPP  </vt:lpstr>
      <vt:lpstr>/ Število učencev s PP narašča  </vt:lpstr>
      <vt:lpstr>Število učencev s PP iz leta v leto narašča</vt:lpstr>
      <vt:lpstr>/ SKUPINE POSEBNIH POTREB</vt:lpstr>
      <vt:lpstr>/ Motnje v duševnem razvoju</vt:lpstr>
      <vt:lpstr>/</vt:lpstr>
      <vt:lpstr>/Slepi in slabovidni - okvara vidne funkcije </vt:lpstr>
      <vt:lpstr>/Prilagoditve</vt:lpstr>
      <vt:lpstr>/Prilagoditve</vt:lpstr>
      <vt:lpstr>/ Gluhi in naglušni</vt:lpstr>
      <vt:lpstr>NAGLUŠNI OTROCI </vt:lpstr>
      <vt:lpstr>GLUHI OTROCI </vt:lpstr>
      <vt:lpstr>/ Govorno-jezikovne motnje</vt:lpstr>
      <vt:lpstr>/ Gibalno ovirani</vt:lpstr>
      <vt:lpstr>/ Dolgotrajno bolni</vt:lpstr>
      <vt:lpstr>/ Primanjkljaji na posameznih področjih učenja</vt:lpstr>
      <vt:lpstr>Najpogostejše oblike primanjkljajev na posameznih področjih učenja </vt:lpstr>
      <vt:lpstr>DISLEKSIJA</vt:lpstr>
      <vt:lpstr>DISGRAFIJA</vt:lpstr>
      <vt:lpstr>Prilagoditve</vt:lpstr>
      <vt:lpstr>Neverbalne specifične učne težave</vt:lpstr>
      <vt:lpstr>/ Motnje avtističnega spektra</vt:lpstr>
      <vt:lpstr>Prilagoditve</vt:lpstr>
      <vt:lpstr>PowerPointova predstavitev</vt:lpstr>
      <vt:lpstr>PowerPointova predstavitev</vt:lpstr>
      <vt:lpstr>PowerPointova predstavitev</vt:lpstr>
      <vt:lpstr>PIKTOGRAMI</vt:lpstr>
      <vt:lpstr>/ Čustvene in vedenjske motnje</vt:lpstr>
      <vt:lpstr>GLEDE NA STOPNJO IZRAŽENOSTI LOČIMO:</vt:lpstr>
      <vt:lpstr>/ Učinkovite strategije poučevanja za učence s PPPU </vt:lpstr>
      <vt:lpstr>/ Tabela 1</vt:lpstr>
      <vt:lpstr>/ Šolanje otrok s posebnimi potrebami (OPP)- </vt:lpstr>
      <vt:lpstr>/ Usmerjanje OPP  </vt:lpstr>
      <vt:lpstr>/ Splošna priporočila   </vt:lpstr>
      <vt:lpstr>/ Šolanje otrok s posebnimi potrebami (OPP) </vt:lpstr>
      <vt:lpstr>/ Naslov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UČENCI S POSEBNIMI POTREBAMI</dc:title>
  <dc:creator>Primož Zupan</dc:creator>
  <cp:revision>218</cp:revision>
  <dcterms:created xsi:type="dcterms:W3CDTF">2023-11-20T15:17:06Z</dcterms:created>
  <dcterms:modified xsi:type="dcterms:W3CDTF">2024-02-24T07:01:12Z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0x0101003B0625D7A8622848AB7EE53E13C25B01</vt:lpwstr>
  </property>
  <property fmtid="{D5CDD505-2E9C-101B-9397-08002B2CF9AE}" pid="3" name="MediaServiceImageTags">
    <vt:lpwstr/>
  </property>
</Properties>
</file>