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02" r:id="rId3"/>
    <p:sldId id="262" r:id="rId4"/>
    <p:sldId id="289" r:id="rId5"/>
    <p:sldId id="258" r:id="rId6"/>
    <p:sldId id="276" r:id="rId7"/>
    <p:sldId id="268" r:id="rId8"/>
    <p:sldId id="284" r:id="rId9"/>
    <p:sldId id="265" r:id="rId10"/>
    <p:sldId id="283" r:id="rId11"/>
    <p:sldId id="296" r:id="rId12"/>
    <p:sldId id="297" r:id="rId13"/>
    <p:sldId id="292" r:id="rId14"/>
    <p:sldId id="263" r:id="rId15"/>
    <p:sldId id="273" r:id="rId16"/>
    <p:sldId id="272" r:id="rId17"/>
    <p:sldId id="274" r:id="rId18"/>
    <p:sldId id="269" r:id="rId19"/>
    <p:sldId id="275" r:id="rId20"/>
    <p:sldId id="277" r:id="rId21"/>
    <p:sldId id="300" r:id="rId22"/>
    <p:sldId id="301" r:id="rId23"/>
    <p:sldId id="298" r:id="rId24"/>
    <p:sldId id="281" r:id="rId25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F"/>
    <a:srgbClr val="DDDDDD"/>
    <a:srgbClr val="EAEAEA"/>
    <a:srgbClr val="FFF7EF"/>
    <a:srgbClr val="FFF2E5"/>
    <a:srgbClr val="BC2D00"/>
    <a:srgbClr val="CC3300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88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l-SI" smtClean="0"/>
              <a:t>Kliknite, če želite urediti slog podnaslova matrice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4FFD6-1EB2-42DE-B9C3-3B6DE2A533E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C0596-4935-4CFE-8747-27CACE1BAE6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vpičn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navpičnega besedil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B874-447C-418D-96FA-EC20D0F108F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AF7C4-F7F5-4B37-A65B-26CD581E241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6D9D7-3118-4BFB-8E04-90D2A1CDF74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0D24A-A785-440F-B270-78E67E4BE23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besedil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4" name="Ograda vsebin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5" name="Ograda besedil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6" name="Ograda vsebin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7C5D4-3178-451F-AF28-470F641690B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01E09F-18F9-47DE-8402-F606A8F9D17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16458-C5EC-4BF3-A8D9-C85C86C2A4A0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vsebin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  <a:p>
            <a:pPr lvl="1"/>
            <a:r>
              <a:rPr lang="sl-SI" smtClean="0"/>
              <a:t>Druga raven</a:t>
            </a:r>
          </a:p>
          <a:p>
            <a:pPr lvl="2"/>
            <a:r>
              <a:rPr lang="sl-SI" smtClean="0"/>
              <a:t>Tretja raven</a:t>
            </a:r>
          </a:p>
          <a:p>
            <a:pPr lvl="3"/>
            <a:r>
              <a:rPr lang="sl-SI" smtClean="0"/>
              <a:t>Četrta raven</a:t>
            </a:r>
          </a:p>
          <a:p>
            <a:pPr lvl="4"/>
            <a:r>
              <a:rPr lang="sl-SI" smtClean="0"/>
              <a:t>Peta raven</a:t>
            </a:r>
            <a:endParaRPr lang="sl-SI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93842-A0C7-47C9-AC85-64FA8E7EE58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l-SI" smtClean="0"/>
              <a:t>Kliknite, če želite urediti slog naslova matrice</a:t>
            </a:r>
            <a:endParaRPr lang="sl-SI"/>
          </a:p>
        </p:txBody>
      </p:sp>
      <p:sp>
        <p:nvSpPr>
          <p:cNvPr id="3" name="Ograda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l-SI" noProof="0" smtClean="0"/>
          </a:p>
        </p:txBody>
      </p:sp>
      <p:sp>
        <p:nvSpPr>
          <p:cNvPr id="4" name="Ograda besedil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l-SI" smtClean="0"/>
              <a:t>Kliknite, če želite urediti sloge besedila matrice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39014-491B-453A-9616-E5F958E15F4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spd="slow" advTm="1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EC152169-4F6B-49F8-9D4F-AE068E8D0A2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200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71500"/>
            </a:gs>
            <a:gs pos="50000">
              <a:srgbClr val="BC2D00"/>
            </a:gs>
            <a:gs pos="100000">
              <a:srgbClr val="5715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285750" y="1428750"/>
            <a:ext cx="8610600" cy="295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l-SI" sz="4800" b="1">
                <a:solidFill>
                  <a:srgbClr val="FFFF9F"/>
                </a:solidFill>
                <a:latin typeface="Comic Sans MS" pitchFamily="66" charset="0"/>
              </a:rPr>
              <a:t>Kaj se bo zgodilo z nami in </a:t>
            </a:r>
          </a:p>
          <a:p>
            <a:pPr algn="ctr"/>
            <a:r>
              <a:rPr lang="sl-SI" sz="4800" b="1">
                <a:solidFill>
                  <a:srgbClr val="FFFF9F"/>
                </a:solidFill>
                <a:latin typeface="Comic Sans MS" pitchFamily="66" charset="0"/>
              </a:rPr>
              <a:t>našim planetom, </a:t>
            </a:r>
          </a:p>
          <a:p>
            <a:pPr algn="ctr"/>
            <a:r>
              <a:rPr lang="sl-SI" sz="4800" b="1">
                <a:solidFill>
                  <a:srgbClr val="FFFF9F"/>
                </a:solidFill>
                <a:latin typeface="Comic Sans MS" pitchFamily="66" charset="0"/>
              </a:rPr>
              <a:t>če ne bomo ukrepali?</a:t>
            </a:r>
            <a:endParaRPr lang="es-ES" sz="4000">
              <a:solidFill>
                <a:srgbClr val="FFFF9F"/>
              </a:solidFill>
            </a:endParaRPr>
          </a:p>
          <a:p>
            <a:pPr>
              <a:spcBef>
                <a:spcPct val="50000"/>
              </a:spcBef>
            </a:pPr>
            <a:endParaRPr lang="es-ES_tradnl" sz="2800">
              <a:latin typeface="Times New Roman" charset="0"/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z1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1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0" y="5373688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Napadi za kozarec vode so na zapuščenih ulicah vsakdanji.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Hrana je 80% sintetična.</a:t>
            </a: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ar5883-001x2"/>
          <p:cNvPicPr>
            <a:picLocks noChangeAspect="1" noChangeArrowheads="1"/>
          </p:cNvPicPr>
          <p:nvPr/>
        </p:nvPicPr>
        <p:blipFill>
          <a:blip r:embed="rId2">
            <a:lum bright="-2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0" y="457200"/>
            <a:ext cx="9144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Prej so rekla, da mora odrasla oseba spiti 8 kozarcev vode na dan.</a:t>
            </a: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Sedaj jo lahko spijem le pol!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ar5883-001x2"/>
          <p:cNvPicPr>
            <a:picLocks noChangeAspect="1" noChangeArrowheads="1"/>
          </p:cNvPicPr>
          <p:nvPr/>
        </p:nvPicPr>
        <p:blipFill>
          <a:blip r:embed="rId2">
            <a:lum bright="-2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0" y="836613"/>
            <a:ext cx="9144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Oblačila po uporabi zavržemo, kar je grozno. Vrniti smo se morali k starim izvirom, ker vodovodno omrežje ne služi, saj ni vode.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1Carta5x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4581525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Videz ljudi je pomilovanja vreden. Izmaličena telesa, dehidrirana, koža je polna gub zaradi ultravioličnih žarkov, ker ni več ozonskega ščita.</a:t>
            </a:r>
          </a:p>
          <a:p>
            <a:pPr algn="ctr">
              <a:defRPr/>
            </a:pPr>
            <a:endParaRPr lang="sl-SI" sz="24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z1z2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0" y="404813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Zaradi izsušenosti je koža 20-letnega dekleta videti kot pri 40-letnici.</a:t>
            </a:r>
          </a:p>
          <a:p>
            <a:pPr algn="ctr">
              <a:defRPr/>
            </a:pPr>
            <a:endParaRPr lang="sl-SI" sz="2400">
              <a:solidFill>
                <a:srgbClr val="FFFF9F"/>
              </a:solidFill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990600" y="4868863"/>
            <a:ext cx="8153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Vode ni moč proizvesti. Tudi kisika več veliko, ker ni več dreves. Pomanjkanje kisika je znatno znižalo inteligenčni kvocient novih generacij.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140200" y="2636838"/>
            <a:ext cx="50038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Znanstveniki preučujejo razne možnosti, a rešitve ni.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z1z2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0" y="7651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Morfologija sperme veliko ljudi se je spremenila.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4859338" y="2349500"/>
            <a:ext cx="4033837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Posledično obstaja veliko otrok z motnjami v delovanju organov, mutacijami in deformacijami …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/>
            </a:r>
            <a:br>
              <a:rPr lang="pt-BR" sz="2400">
                <a:solidFill>
                  <a:srgbClr val="FFFF9F"/>
                </a:solidFill>
              </a:rPr>
            </a:br>
            <a:r>
              <a:rPr lang="pt-BR" sz="2000">
                <a:solidFill>
                  <a:srgbClr val="FFFF9F"/>
                </a:solidFill>
              </a:rPr>
              <a:t/>
            </a:r>
            <a:br>
              <a:rPr lang="pt-BR" sz="20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z1z2"/>
          <p:cNvPicPr>
            <a:picLocks noChangeAspect="1" noChangeArrowheads="1"/>
          </p:cNvPicPr>
          <p:nvPr/>
        </p:nvPicPr>
        <p:blipFill>
          <a:blip r:embed="rId2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476250"/>
            <a:ext cx="9144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Vladi moramo plačevati zrak, ki ga dihamo. </a:t>
            </a:r>
            <a:r>
              <a:rPr lang="pt-BR" sz="2400">
                <a:solidFill>
                  <a:srgbClr val="FFFF9F"/>
                </a:solidFill>
              </a:rPr>
              <a:t>137 m3 </a:t>
            </a:r>
            <a:r>
              <a:rPr lang="sl-SI" sz="2400">
                <a:solidFill>
                  <a:srgbClr val="FFFF9F"/>
                </a:solidFill>
              </a:rPr>
              <a:t>dnevno za odraslega človeka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572000" y="1524000"/>
            <a:ext cx="45720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Tisti, ki ne morejo plačati se umaknejo v “področja z ventilacijo”, kjer so ogromna mehanska pljuča, ki delujejo na sončno energijo.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. 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0" y="4724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Zrak ni dobre kvalitete, a lahko dihajo.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0" y="5661025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Povprečna starost je 35 let.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z1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476250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V nekaterih državah je ob rekah ostalo še nekaj oaz z vegetacijo, a jih strogo varuje vojska.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  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23850" y="3284538"/>
            <a:ext cx="38877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Voda je postala zaklad, ki je bolj cenjen kot zlato ali diamanti.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..</a:t>
            </a:r>
            <a:r>
              <a:rPr lang="pt-BR" sz="2000">
                <a:solidFill>
                  <a:srgbClr val="FFFF9F"/>
                </a:solidFill>
              </a:rPr>
              <a:t> </a:t>
            </a:r>
            <a:br>
              <a:rPr lang="pt-BR" sz="20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z1zvv1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brxbxp284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06" t="11046" r="6909" b="7533"/>
          <a:stretch>
            <a:fillRect/>
          </a:stretch>
        </p:blipFill>
        <p:spPr bwMode="auto">
          <a:xfrm rot="3983023">
            <a:off x="3813969" y="4974431"/>
            <a:ext cx="1722438" cy="1800225"/>
          </a:xfrm>
          <a:prstGeom prst="rect">
            <a:avLst/>
          </a:prstGeom>
          <a:noFill/>
          <a:effectLst>
            <a:outerShdw dist="107763" dir="2700000" algn="ctr" rotWithShape="0">
              <a:schemeClr val="tx1"/>
            </a:outerShdw>
          </a:effectLst>
        </p:spPr>
      </p:pic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-23813" y="120650"/>
            <a:ext cx="9144001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Tu ni več dreves, ker skoraj nikoli ne dežuje.</a:t>
            </a: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Če pa že dežuje, je dež kisel.</a:t>
            </a:r>
          </a:p>
          <a:p>
            <a:pPr algn="ctr">
              <a:defRPr/>
            </a:pPr>
            <a:endParaRPr lang="sl-SI" sz="2400">
              <a:solidFill>
                <a:srgbClr val="FFFF9F"/>
              </a:solidFill>
            </a:endParaRP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708400" y="1916113"/>
            <a:ext cx="47879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Zaradi atomskih poizkusov in onesnaževalne industrije 20. stoletja so se letni časi drastično spremenili.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Le stagioni dell’anno sono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684213" y="4292600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Ljudje so opozarjali na dejstvo, da je potrebno zaščiti okolico, a nihče se ni hotel menita za ta opozorila.</a:t>
            </a:r>
          </a:p>
        </p:txBody>
      </p:sp>
    </p:spTree>
  </p:cSld>
  <p:clrMapOvr>
    <a:masterClrMapping/>
  </p:clrMapOvr>
  <p:transition spd="slow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  <p:bldP spid="15370" grpId="0"/>
      <p:bldP spid="153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z1bb1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0" y="549275"/>
            <a:ext cx="9144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Ko me moja hčerka prosi, naj ji pripovedujem, kako je bilo, ko sem bil mlad, ji pripovedujem o tem, kako lepi so bili gozdovi.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 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4572000" y="2565400"/>
            <a:ext cx="45720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Pripovedujem ji o dežju,</a:t>
            </a: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cveticah, kako lepo se je bilo kopati v reki, loviti ribe in piti vodo do onemoglosti.</a:t>
            </a:r>
          </a:p>
          <a:p>
            <a:pPr algn="ctr">
              <a:defRPr/>
            </a:pPr>
            <a:endParaRPr lang="sl-SI" sz="2400">
              <a:solidFill>
                <a:srgbClr val="FFFF9F"/>
              </a:solidFill>
            </a:endParaRP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572000" y="5257800"/>
            <a:ext cx="4572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In o tem, kako lepo so se imeli ljudje.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  <p:bldP spid="245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91100"/>
            </a:gs>
            <a:gs pos="50000">
              <a:srgbClr val="BC2D00"/>
            </a:gs>
            <a:gs pos="100000">
              <a:srgbClr val="4911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304800" y="838200"/>
            <a:ext cx="86106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sl-SI" sz="2800" b="1">
                <a:solidFill>
                  <a:srgbClr val="FFFF9F"/>
                </a:solidFill>
                <a:latin typeface="Comic Sans MS" pitchFamily="66" charset="0"/>
              </a:rPr>
              <a:t>Včeraj zjutraj sem pod vrati našel čudno ovojnico. Papir je bil robat in siv, kot mešanica papirja in kovine. Znamke ni bilo, a moj naslov je bil napisan jasno in pravilno. Radovedno sem odprl pismo. Pismo je bilo napisano z roko in pisava se mi je zdela znana. Še bolj čuden pa je bil datum in vsebina pisma, ki vam jo posredujem.</a:t>
            </a: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z1bb1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476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Lei mi chiede: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572000" y="3573463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E allora sento un nodo in gola! 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0" y="908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- Papá! Perche’ e’ finita l’acqua? </a:t>
            </a: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  <p:bldP spid="266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z1x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427538" y="2852738"/>
            <a:ext cx="4637087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Non posso evitare di sentimi in colpa, perche’ appartengo alla generazione che ha distrutto il medio ambiente o che semplicemente non non ha preso sul serio tutti quegli avvisi.</a:t>
            </a:r>
            <a:r>
              <a:rPr lang="pt-BR" sz="2000">
                <a:solidFill>
                  <a:srgbClr val="FFFF9F"/>
                </a:solidFill>
              </a:rPr>
              <a:t> </a:t>
            </a:r>
            <a:br>
              <a:rPr lang="pt-BR" sz="20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z1z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4876800" y="4953000"/>
            <a:ext cx="39243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Sedaj naši otroci plačujejo visoko ceno…</a:t>
            </a: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ar5883-001x2"/>
          <p:cNvPicPr>
            <a:picLocks noChangeAspect="1" noChangeArrowheads="1"/>
          </p:cNvPicPr>
          <p:nvPr/>
        </p:nvPicPr>
        <p:blipFill>
          <a:blip r:embed="rId2">
            <a:lum bright="-2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Resnično menim, da dolgo ne bo več možno živeti na zemlji, ker je pokrajina uničena do te mere, da ni več povratka.</a:t>
            </a:r>
            <a:r>
              <a:rPr lang="pt-BR" sz="2400">
                <a:solidFill>
                  <a:srgbClr val="FFFF9F"/>
                </a:solidFill>
              </a:rPr>
              <a:t/>
            </a:r>
            <a:br>
              <a:rPr lang="pt-BR" sz="24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da23798x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3813" y="1682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 b="1">
                <a:solidFill>
                  <a:srgbClr val="FFFF9F"/>
                </a:solidFill>
              </a:rPr>
              <a:t>Kako rad bi se vrnil nazaj in ljudem pojasnil, kam vodi njihovo ravnanje !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0" y="357346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400" b="1">
                <a:solidFill>
                  <a:srgbClr val="FFFF9F"/>
                </a:solidFill>
              </a:rPr>
              <a:t>... </a:t>
            </a:r>
            <a:r>
              <a:rPr lang="sl-SI" sz="2400" b="1">
                <a:solidFill>
                  <a:srgbClr val="FFFF9F"/>
                </a:solidFill>
              </a:rPr>
              <a:t>Ko je bilo še dovolj časa, da rešimo naš planet!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utoUpdateAnimBg="0"/>
      <p:bldP spid="3072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z1x5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207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5292725" y="2060575"/>
            <a:ext cx="2579688" cy="3887788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9250" dir="3267739" algn="ctr" rotWithShape="0">
              <a:schemeClr val="tx1"/>
            </a:outerShdw>
          </a:effectLst>
        </p:spPr>
        <p:txBody>
          <a:bodyPr wrap="none" anchor="ctr"/>
          <a:lstStyle/>
          <a:p>
            <a:pPr>
              <a:defRPr/>
            </a:pPr>
            <a:endParaRPr lang="sl-SI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59225" y="692150"/>
            <a:ext cx="51847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3200" b="1">
                <a:solidFill>
                  <a:srgbClr val="FFFF9F"/>
                </a:solidFill>
              </a:rPr>
              <a:t>PISMO NAPISANO LETA 2070</a:t>
            </a:r>
            <a:endParaRPr lang="pt-BR" sz="3200" b="1">
              <a:solidFill>
                <a:srgbClr val="FFFF9F"/>
              </a:solidFill>
            </a:endParaRPr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35600" y="2636838"/>
            <a:ext cx="223202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1000"/>
              <a:t>www  ww w  www w</a:t>
            </a:r>
          </a:p>
          <a:p>
            <a:r>
              <a:rPr lang="pt-BR" sz="1000"/>
              <a:t>Wwwwww w  w  ww w wwwwwwww wwwwwww  w w w wwwww  ww w w w www wWwwwww w  w  ww w wwwwwwww wwwwwww w w ww  </a:t>
            </a:r>
          </a:p>
          <a:p>
            <a:r>
              <a:rPr lang="pt-BR" sz="1000"/>
              <a:t> www  ww w  www wWwwwww w  w  ww w wwwwwwww wwwwwww  w w w wwwww  ww w w w www w</a:t>
            </a:r>
          </a:p>
          <a:p>
            <a:r>
              <a:rPr lang="pt-BR" sz="1000"/>
              <a:t>Wwwwww w  w  ww w wwwwwwwwWwwwww w  w  ww w wwwwwwww wwwwwww  w w w wwwww  ww w w w www wWwwwww w  w  ww w wwwwwwww wwwwwww w w ww  </a:t>
            </a:r>
          </a:p>
          <a:p>
            <a:r>
              <a:rPr lang="pt-BR" sz="1000"/>
              <a:t> www  ww w  www wWwwwww w  w  ww w wwwwwwww wwwwwww  w w w wwwww  ww w w w www w</a:t>
            </a:r>
          </a:p>
          <a:p>
            <a:r>
              <a:rPr lang="pt-BR" sz="1000"/>
              <a:t>Wwwwww w  w  ww w wwwwwwww</a:t>
            </a:r>
          </a:p>
          <a:p>
            <a:endParaRPr lang="pt-BR" sz="100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539750" y="5157788"/>
            <a:ext cx="4284663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>
                <a:solidFill>
                  <a:srgbClr val="FFFF9F"/>
                </a:solidFill>
              </a:rPr>
              <a:t>Do</a:t>
            </a:r>
            <a:r>
              <a:rPr lang="sl-SI" sz="2000">
                <a:solidFill>
                  <a:srgbClr val="FFFF9F"/>
                </a:solidFill>
              </a:rPr>
              <a:t>kument, oblavljen v reviji</a:t>
            </a:r>
            <a:r>
              <a:rPr lang="pt-BR" sz="2000">
                <a:solidFill>
                  <a:srgbClr val="FFFF9F"/>
                </a:solidFill>
              </a:rPr>
              <a:t>                     "Crónica de los Tiempos"                                         </a:t>
            </a:r>
            <a:r>
              <a:rPr lang="sl-SI" sz="2000">
                <a:solidFill>
                  <a:srgbClr val="FFFF9F"/>
                </a:solidFill>
              </a:rPr>
              <a:t>iz aprila </a:t>
            </a:r>
            <a:r>
              <a:rPr lang="pt-BR" sz="2000">
                <a:solidFill>
                  <a:srgbClr val="FFFF9F"/>
                </a:solidFill>
              </a:rPr>
              <a:t> 2002. </a:t>
            </a:r>
            <a:br>
              <a:rPr lang="pt-BR" sz="2000">
                <a:solidFill>
                  <a:srgbClr val="FFFF9F"/>
                </a:solidFill>
              </a:rPr>
            </a:br>
            <a:endParaRPr lang="pt-BR" sz="16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8000">
    <p:sndAc>
      <p:stSnd loop="1">
        <p:snd r:embed="rId2" name="Chopin - Tristesse (piano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z1x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500563" y="457200"/>
            <a:ext cx="46434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Smo v letu </a:t>
            </a:r>
            <a:r>
              <a:rPr lang="pt-BR" sz="2400">
                <a:solidFill>
                  <a:srgbClr val="FFFF9F"/>
                </a:solidFill>
              </a:rPr>
              <a:t> 2070. </a:t>
            </a:r>
            <a:br>
              <a:rPr lang="pt-BR" sz="2400">
                <a:solidFill>
                  <a:srgbClr val="FFFF9F"/>
                </a:solidFill>
              </a:rPr>
            </a:b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Pravkar sem dopolnil 50 let, kažem pa jih 85.</a:t>
            </a:r>
            <a:r>
              <a:rPr lang="pt-BR" sz="2400">
                <a:solidFill>
                  <a:srgbClr val="FFFF9F"/>
                </a:solidFill>
              </a:rPr>
              <a:t> </a:t>
            </a:r>
            <a:br>
              <a:rPr lang="pt-BR" sz="2400">
                <a:solidFill>
                  <a:srgbClr val="FFFF9F"/>
                </a:solidFill>
              </a:rPr>
            </a:b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Imam resne teža, ker pijem malo vode.</a:t>
            </a:r>
            <a:r>
              <a:rPr lang="pt-BR" sz="2400">
                <a:solidFill>
                  <a:srgbClr val="FFFF9F"/>
                </a:solidFill>
              </a:rPr>
              <a:t> </a:t>
            </a:r>
          </a:p>
          <a:p>
            <a:pPr algn="ctr">
              <a:defRPr/>
            </a:pP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Menim, da mi je ostalo le malo časa.</a:t>
            </a:r>
            <a:r>
              <a:rPr lang="pt-BR" sz="2400">
                <a:solidFill>
                  <a:srgbClr val="FFFF9F"/>
                </a:solidFill>
              </a:rPr>
              <a:t> </a:t>
            </a:r>
            <a:br>
              <a:rPr lang="pt-BR" sz="2400">
                <a:solidFill>
                  <a:srgbClr val="FFFF9F"/>
                </a:solidFill>
              </a:rPr>
            </a:b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Danes sem ena najstarejših oseb naše družbe.</a:t>
            </a:r>
            <a:r>
              <a:rPr lang="pt-BR" sz="2000">
                <a:solidFill>
                  <a:srgbClr val="FFFF9F"/>
                </a:solidFill>
              </a:rPr>
              <a:t> </a:t>
            </a:r>
            <a:br>
              <a:rPr lang="pt-BR" sz="20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27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1">
                                            <p:txEl>
                                              <p:charRg st="27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1">
                                            <p:txEl>
                                              <p:charRg st="27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941">
                                            <p:txEl>
                                              <p:charRg st="27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9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41">
                                            <p:txEl>
                                              <p:charRg st="9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1">
                                            <p:txEl>
                                              <p:charRg st="9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500"/>
                            </p:stCondLst>
                            <p:childTnLst>
                              <p:par>
                                <p:cTn id="26" presetID="50" presetClass="entr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charRg st="163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941">
                                            <p:txEl>
                                              <p:charRg st="163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1">
                                            <p:txEl>
                                              <p:charRg st="163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941">
                                            <p:txEl>
                                              <p:charRg st="163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ar5883-001x2"/>
          <p:cNvPicPr>
            <a:picLocks noChangeAspect="1" noChangeArrowheads="1"/>
          </p:cNvPicPr>
          <p:nvPr/>
        </p:nvPicPr>
        <p:blipFill>
          <a:blip r:embed="rId2">
            <a:lum bright="-2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28600" y="304800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Spominjam se, ki mi je bilo 5 let.</a:t>
            </a:r>
            <a:r>
              <a:rPr lang="pt-BR" sz="2000">
                <a:solidFill>
                  <a:srgbClr val="FFFF9F"/>
                </a:solidFill>
              </a:rPr>
              <a:t> 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0" y="24923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V parkih je bilo veliko dreves, hiše so imele lepe vrtove in jaz sem si lahko privoščil kopel in stal celo uro pod tušem.</a:t>
            </a:r>
            <a:r>
              <a:rPr lang="pt-BR" sz="2400">
                <a:solidFill>
                  <a:srgbClr val="FFFF9F"/>
                </a:solidFill>
              </a:rPr>
              <a:t> 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0" y="12684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Vse je bilo čisto drugačno.</a:t>
            </a: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0" y="4221163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Sedaj uporabljamo za čiščenje navlažene brisače z rudninskimi olji.</a:t>
            </a:r>
          </a:p>
        </p:txBody>
      </p:sp>
    </p:spTree>
  </p:cSld>
  <p:clrMapOvr>
    <a:masterClrMapping/>
  </p:clrMapOvr>
  <p:transition spd="slow"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  <p:bldP spid="4107" grpId="0"/>
      <p:bldP spid="410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200014912-001x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70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0" y="333375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Prej so imele vse ženske lepe lase.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4356100" y="2205038"/>
            <a:ext cx="47879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Prej je moj oče pral avto z vodo, ki je tekla iz cevi.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/>
            </a:r>
            <a:br>
              <a:rPr lang="pt-BR" sz="2400">
                <a:solidFill>
                  <a:srgbClr val="FFFF9F"/>
                </a:solidFill>
              </a:rPr>
            </a:b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Sedaj otroci ne verjamejo, da se je voda uporabljala na ta način</a:t>
            </a:r>
            <a:r>
              <a:rPr lang="pt-BR" sz="2400">
                <a:solidFill>
                  <a:srgbClr val="FFFF9F"/>
                </a:solidFill>
              </a:rPr>
              <a:t>!</a:t>
            </a:r>
            <a:r>
              <a:rPr lang="pt-BR" sz="2000">
                <a:solidFill>
                  <a:srgbClr val="FFFF9F"/>
                </a:solidFill>
              </a:rPr>
              <a:t> </a:t>
            </a:r>
            <a:br>
              <a:rPr lang="pt-BR" sz="20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0" y="765175"/>
            <a:ext cx="9144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Sedaj si moramo briti glavo, da je čista brez uporabe vode.</a:t>
            </a:r>
          </a:p>
          <a:p>
            <a:pPr algn="ctr">
              <a:defRPr/>
            </a:pPr>
            <a:r>
              <a:rPr lang="pt-BR" sz="2400">
                <a:solidFill>
                  <a:srgbClr val="FFFF9F"/>
                </a:solidFill>
              </a:rPr>
              <a:t>. </a:t>
            </a:r>
            <a:r>
              <a:rPr lang="pt-BR" sz="2000">
                <a:solidFill>
                  <a:srgbClr val="FFFF9F"/>
                </a:solidFill>
              </a:rPr>
              <a:t/>
            </a:r>
            <a:br>
              <a:rPr lang="pt-BR" sz="20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50" presetClass="entr" presetSubtype="0" decel="10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6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z1vv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643438" y="620713"/>
            <a:ext cx="4500562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Spomnim se množice oglasov:</a:t>
            </a:r>
          </a:p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“Hrani vodo”, a jih ni nihče upošteval in ljudje niso niti pomislili, da bi lahko voda pošla.</a:t>
            </a:r>
            <a:endParaRPr lang="pt-BR" sz="2400">
              <a:solidFill>
                <a:srgbClr val="FFFF9F"/>
              </a:solidFill>
            </a:endParaRPr>
          </a:p>
          <a:p>
            <a:pPr algn="ctr">
              <a:defRPr/>
            </a:pPr>
            <a:endParaRPr lang="sl-SI" sz="2400">
              <a:solidFill>
                <a:srgbClr val="FFFF9F"/>
              </a:solidFill>
            </a:endParaRP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4643438" y="3933825"/>
            <a:ext cx="4500562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Sedaj so vse reke, tolmuni, jezera, slapovi in vodna zajetja kontaminirani do te mere, da tega ni več možno popraviti ali pa jih ni več.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z1z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522922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000">
                <a:solidFill>
                  <a:srgbClr val="FFFF9F"/>
                </a:solidFill>
              </a:rPr>
              <a:t/>
            </a:r>
            <a:br>
              <a:rPr lang="pt-BR" sz="2000">
                <a:solidFill>
                  <a:srgbClr val="FFFF9F"/>
                </a:solidFill>
              </a:rPr>
            </a:b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0" y="5734050"/>
            <a:ext cx="9144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Infekcije prebavil, kožne bolezni in infekcije urinarnega trakta so osnovni vzroki smrti.</a:t>
            </a:r>
          </a:p>
          <a:p>
            <a:pPr algn="ctr">
              <a:defRPr/>
            </a:pPr>
            <a:endParaRPr lang="pt-BR" sz="2000">
              <a:solidFill>
                <a:srgbClr val="FFFF9F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11430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l-SI" sz="2400">
                <a:solidFill>
                  <a:srgbClr val="FFFF9F"/>
                </a:solidFill>
              </a:rPr>
              <a:t>Vsa pokrajina, ki nas obdaja je ena sama velika puščava.</a:t>
            </a:r>
          </a:p>
          <a:p>
            <a:pPr algn="ctr"/>
            <a:r>
              <a:rPr lang="sl-SI" sz="2400">
                <a:solidFill>
                  <a:srgbClr val="FFFF9F"/>
                </a:solidFill>
              </a:rPr>
              <a:t> </a:t>
            </a:r>
            <a:r>
              <a:rPr lang="pt-BR" sz="2400">
                <a:solidFill>
                  <a:srgbClr val="FFFF9F"/>
                </a:solidFill>
              </a:rPr>
              <a:t>I</a:t>
            </a:r>
            <a:endParaRPr lang="es-ES_tradnl" sz="24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6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z1z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0" y="5300663"/>
            <a:ext cx="91440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sl-SI" sz="2400">
                <a:solidFill>
                  <a:srgbClr val="FFFF9F"/>
                </a:solidFill>
              </a:rPr>
              <a:t>Industrija je paralizirana, brezposelnost je dramatična. Tovarne za čiščenje vode so glavni vir zaposlovanja, plačujejo pa s pitno vodo namesto s plačami,.</a:t>
            </a:r>
          </a:p>
          <a:p>
            <a:pPr algn="ctr">
              <a:defRPr/>
            </a:pPr>
            <a:endParaRPr lang="sl-SI" sz="2400">
              <a:solidFill>
                <a:srgbClr val="FFFF9F"/>
              </a:solidFill>
            </a:endParaRPr>
          </a:p>
        </p:txBody>
      </p:sp>
    </p:spTree>
  </p:cSld>
  <p:clrMapOvr>
    <a:masterClrMapping/>
  </p:clrMapOvr>
  <p:transition spd="slow" advTm="1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</TotalTime>
  <Words>914</Words>
  <Application>Microsoft Office PowerPoint</Application>
  <PresentationFormat>Diaprojekcija na zaslonu (4:3)</PresentationFormat>
  <Paragraphs>77</Paragraphs>
  <Slides>24</Slides>
  <Notes>0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24</vt:i4>
      </vt:variant>
    </vt:vector>
  </HeadingPairs>
  <TitlesOfParts>
    <vt:vector size="29" baseType="lpstr">
      <vt:lpstr>Arial</vt:lpstr>
      <vt:lpstr>Calibri</vt:lpstr>
      <vt:lpstr>Comic Sans MS</vt:lpstr>
      <vt:lpstr>Times New Roman</vt:lpstr>
      <vt:lpstr>Design padrão</vt:lpstr>
      <vt:lpstr>Diapozitiv 1</vt:lpstr>
      <vt:lpstr>Diapozitiv 2</vt:lpstr>
      <vt:lpstr>Diapozitiv 3</vt:lpstr>
      <vt:lpstr>Diapozitiv 4</vt:lpstr>
      <vt:lpstr>Diapozitiv 5</vt:lpstr>
      <vt:lpstr>Diapozitiv 6</vt:lpstr>
      <vt:lpstr>Diapozitiv 7</vt:lpstr>
      <vt:lpstr>Diapozitiv 8</vt:lpstr>
      <vt:lpstr>Diapozitiv 9</vt:lpstr>
      <vt:lpstr>Diapozitiv 10</vt:lpstr>
      <vt:lpstr>Diapozitiv 11</vt:lpstr>
      <vt:lpstr>Diapozitiv 12</vt:lpstr>
      <vt:lpstr>Diapozitiv 13</vt:lpstr>
      <vt:lpstr>Diapozitiv 14</vt:lpstr>
      <vt:lpstr>Diapozitiv 15</vt:lpstr>
      <vt:lpstr>Diapozitiv 16</vt:lpstr>
      <vt:lpstr>Diapozitiv 17</vt:lpstr>
      <vt:lpstr>Diapozitiv 18</vt:lpstr>
      <vt:lpstr>Diapozitiv 19</vt:lpstr>
      <vt:lpstr>Diapozitiv 20</vt:lpstr>
      <vt:lpstr>Diapozitiv 21</vt:lpstr>
      <vt:lpstr>Diapozitiv 22</vt:lpstr>
      <vt:lpstr>Diapozitiv 23</vt:lpstr>
      <vt:lpstr>Diapozitiv 24</vt:lpstr>
    </vt:vector>
  </TitlesOfParts>
  <Company>Ria Slides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Carta escrita en el 2070</dc:title>
  <dc:subject>Categoria: Slides Traduzidos - Espanhol</dc:subject>
  <dc:creator>Ria Edllwanger         riaellw@globo.com</dc:creator>
  <cp:lastModifiedBy>Mojca</cp:lastModifiedBy>
  <cp:revision>29</cp:revision>
  <dcterms:created xsi:type="dcterms:W3CDTF">2005-04-01T14:44:10Z</dcterms:created>
  <dcterms:modified xsi:type="dcterms:W3CDTF">2010-08-29T16:54:17Z</dcterms:modified>
</cp:coreProperties>
</file>