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6" r:id="rId3"/>
    <p:sldId id="274" r:id="rId4"/>
    <p:sldId id="275" r:id="rId5"/>
    <p:sldId id="269" r:id="rId6"/>
    <p:sldId id="267" r:id="rId7"/>
    <p:sldId id="277" r:id="rId8"/>
    <p:sldId id="268" r:id="rId9"/>
    <p:sldId id="282" r:id="rId10"/>
    <p:sldId id="270" r:id="rId11"/>
    <p:sldId id="271" r:id="rId12"/>
    <p:sldId id="289" r:id="rId13"/>
    <p:sldId id="290" r:id="rId14"/>
    <p:sldId id="272" r:id="rId15"/>
    <p:sldId id="287" r:id="rId16"/>
    <p:sldId id="288" r:id="rId17"/>
    <p:sldId id="281" r:id="rId18"/>
  </p:sldIdLst>
  <p:sldSz cx="9144000" cy="6858000" type="screen4x3"/>
  <p:notesSz cx="6858000" cy="9723438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9900"/>
    <a:srgbClr val="990000"/>
    <a:srgbClr val="4133CB"/>
    <a:srgbClr val="CCFFFF"/>
    <a:srgbClr val="00CCFF"/>
    <a:srgbClr val="FF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70" y="-78"/>
      </p:cViewPr>
      <p:guideLst>
        <p:guide orient="horz" pos="3063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360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A6887EF-EAE5-4446-B3E3-357B4A69E3C3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28663"/>
            <a:ext cx="4862512" cy="3646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18038"/>
            <a:ext cx="5029200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Click to edit Master text styles</a:t>
            </a:r>
          </a:p>
          <a:p>
            <a:pPr lvl="1"/>
            <a:r>
              <a:rPr lang="sl-SI" smtClean="0"/>
              <a:t>Second level</a:t>
            </a:r>
          </a:p>
          <a:p>
            <a:pPr lvl="2"/>
            <a:r>
              <a:rPr lang="sl-SI" smtClean="0"/>
              <a:t>Third level</a:t>
            </a:r>
          </a:p>
          <a:p>
            <a:pPr lvl="3"/>
            <a:r>
              <a:rPr lang="sl-SI" smtClean="0"/>
              <a:t>Fourth level</a:t>
            </a:r>
          </a:p>
          <a:p>
            <a:pPr lvl="4"/>
            <a:r>
              <a:rPr lang="sl-SI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37663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sl-SI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37663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7D05A36-06D0-46F8-B6E1-956BBE65C03A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37167C-7ADC-4F1D-815C-596518C6DA43}" type="slidenum">
              <a:rPr lang="sl-SI"/>
              <a:pPr/>
              <a:t>1</a:t>
            </a:fld>
            <a:endParaRPr lang="sl-SI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30" name="Ograda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19" name="Ograda no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27" name="Ograda številke diapoz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8AC7-F0D8-43E7-88A8-A5A30EAA9EC0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8627-E0D4-4D6F-9E64-410F6ECDF0DA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8CE1-3082-473F-BEC1-58D6BB07F6A5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Naslov in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tabele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CEA760B-D4F9-412E-8BF5-E46794A2D73D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D92E-2D53-4572-82A9-F8D4DA3788A6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5197-ED2E-43F6-A49B-BB640827B97A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3A01B-AB66-4E60-8E96-C30D5185B035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6EB9-570D-4127-84FF-57E80B385309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7C2A9-BE82-43C6-9832-4209D1643CEB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E08B1-EF51-424A-A02A-404158398C97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6E3C-52E6-40C1-BC52-445F9AB157AE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dreži in zaokroži en kot pravokotnika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kotni trikotni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060C7E-EE45-4640-92FE-29EF2C1AA27E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10" name="Prostoročno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Prostoročno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ročno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ročno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Ograda naslova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0" name="Ograda besedila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0" name="Ograda datum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22" name="Ograda no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sl-SI" dirty="0"/>
          </a:p>
        </p:txBody>
      </p:sp>
      <p:sp>
        <p:nvSpPr>
          <p:cNvPr id="18" name="Ograda številke diapoz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9C4EC3-BCB9-4C2C-A5CF-65EBCBDC8E21}" type="slidenum">
              <a:rPr lang="sl-SI" smtClean="0"/>
              <a:pPr/>
              <a:t>‹#›</a:t>
            </a:fld>
            <a:endParaRPr lang="sl-SI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Prostoročn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Prostoročn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Slika 13" descr="88x31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929586" y="6392935"/>
            <a:ext cx="1117460" cy="3936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fade thruBlk="1"/>
  </p:transition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557338"/>
            <a:ext cx="8353425" cy="936625"/>
          </a:xfrm>
        </p:spPr>
        <p:txBody>
          <a:bodyPr/>
          <a:lstStyle/>
          <a:p>
            <a:r>
              <a:rPr lang="sl-SI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Kodiranje podatkov v računalniku</a:t>
            </a:r>
          </a:p>
        </p:txBody>
      </p:sp>
      <p:pic>
        <p:nvPicPr>
          <p:cNvPr id="2053" name="Picture 5" descr="kodiranj1"/>
          <p:cNvPicPr>
            <a:picLocks noChangeAspect="1" noChangeArrowheads="1"/>
          </p:cNvPicPr>
          <p:nvPr/>
        </p:nvPicPr>
        <p:blipFill>
          <a:blip r:embed="rId3" cstate="print"/>
          <a:srcRect t="4448"/>
          <a:stretch>
            <a:fillRect/>
          </a:stretch>
        </p:blipFill>
        <p:spPr bwMode="auto">
          <a:xfrm rot="486353">
            <a:off x="3348038" y="2420938"/>
            <a:ext cx="2522537" cy="3103562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476250"/>
            <a:ext cx="9144000" cy="52322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tx2"/>
              </a:gs>
            </a:gsLst>
            <a:lin ang="2700000" scaled="1"/>
          </a:gradFill>
          <a:ln w="127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Računalniška omrežja</a:t>
            </a:r>
            <a:endParaRPr lang="sl-SI" sz="28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KODNE TABELE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8675688" cy="48958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sz="2800" b="1" dirty="0">
                <a:solidFill>
                  <a:schemeClr val="tx2"/>
                </a:solidFill>
                <a:latin typeface="Comic Sans MS" pitchFamily="66" charset="0"/>
              </a:rPr>
              <a:t>Kodne tabele: </a:t>
            </a:r>
            <a:r>
              <a:rPr lang="sl-SI" sz="2800" dirty="0">
                <a:effectLst/>
                <a:latin typeface="Comic Sans MS" pitchFamily="66" charset="0"/>
              </a:rPr>
              <a:t>d</a:t>
            </a:r>
            <a:r>
              <a:rPr lang="sl-SI" sz="2800" dirty="0">
                <a:latin typeface="Comic Sans MS" pitchFamily="66" charset="0"/>
              </a:rPr>
              <a:t>odatni kodni standardi, ki uporabljajo deloma spremenjene kode ASCII ali dodatne kode</a:t>
            </a:r>
          </a:p>
          <a:p>
            <a:pPr>
              <a:lnSpc>
                <a:spcPct val="90000"/>
              </a:lnSpc>
            </a:pPr>
            <a:r>
              <a:rPr lang="sl-SI" sz="2800" dirty="0">
                <a:latin typeface="Comic Sans MS" pitchFamily="66" charset="0"/>
              </a:rPr>
              <a:t>standardne kodne tabele – </a:t>
            </a:r>
            <a:r>
              <a:rPr lang="sl-SI" sz="2800" dirty="0">
                <a:solidFill>
                  <a:srgbClr val="FF0000"/>
                </a:solidFill>
                <a:latin typeface="Comic Sans MS" pitchFamily="66" charset="0"/>
              </a:rPr>
              <a:t>urejenost,</a:t>
            </a:r>
          </a:p>
          <a:p>
            <a:pPr>
              <a:lnSpc>
                <a:spcPct val="90000"/>
              </a:lnSpc>
            </a:pPr>
            <a:r>
              <a:rPr lang="sl-SI" sz="2800" dirty="0">
                <a:latin typeface="Comic Sans MS" pitchFamily="66" charset="0"/>
              </a:rPr>
              <a:t>ISO 8859-2 </a:t>
            </a:r>
            <a:r>
              <a:rPr lang="sl-SI" sz="2800" dirty="0">
                <a:solidFill>
                  <a:srgbClr val="FF0000"/>
                </a:solidFill>
                <a:latin typeface="Comic Sans MS" pitchFamily="66" charset="0"/>
              </a:rPr>
              <a:t>(Latin 2) </a:t>
            </a:r>
            <a:r>
              <a:rPr lang="sl-SI" sz="2800" dirty="0">
                <a:latin typeface="Comic Sans MS" pitchFamily="66" charset="0"/>
              </a:rPr>
              <a:t>– pisave </a:t>
            </a:r>
            <a:r>
              <a:rPr lang="sl-SI" sz="2800" dirty="0" err="1">
                <a:latin typeface="Comic Sans MS" pitchFamily="66" charset="0"/>
              </a:rPr>
              <a:t>srednjeevrop</a:t>
            </a:r>
            <a:r>
              <a:rPr lang="sl-SI" sz="2800" dirty="0">
                <a:latin typeface="Comic Sans MS" pitchFamily="66" charset="0"/>
              </a:rPr>
              <a:t>. držav,</a:t>
            </a:r>
          </a:p>
          <a:p>
            <a:pPr>
              <a:lnSpc>
                <a:spcPct val="90000"/>
              </a:lnSpc>
            </a:pPr>
            <a:r>
              <a:rPr lang="sl-SI" sz="2800" dirty="0">
                <a:latin typeface="Comic Sans MS" pitchFamily="66" charset="0"/>
              </a:rPr>
              <a:t>Microsoftov standard </a:t>
            </a:r>
            <a:r>
              <a:rPr lang="sl-SI" sz="2800" dirty="0">
                <a:solidFill>
                  <a:srgbClr val="FF0000"/>
                </a:solidFill>
                <a:latin typeface="Comic Sans MS" pitchFamily="66" charset="0"/>
              </a:rPr>
              <a:t>1250</a:t>
            </a:r>
            <a:r>
              <a:rPr lang="sl-SI" sz="2800" dirty="0">
                <a:latin typeface="Comic Sans MS" pitchFamily="66" charset="0"/>
              </a:rPr>
              <a:t> (v Oknih),</a:t>
            </a:r>
          </a:p>
          <a:p>
            <a:pPr>
              <a:lnSpc>
                <a:spcPct val="90000"/>
              </a:lnSpc>
            </a:pPr>
            <a:r>
              <a:rPr lang="sl-SI" sz="2800" dirty="0" err="1">
                <a:solidFill>
                  <a:srgbClr val="FF0000"/>
                </a:solidFill>
                <a:latin typeface="Comic Sans MS" pitchFamily="66" charset="0"/>
              </a:rPr>
              <a:t>Unicode</a:t>
            </a:r>
            <a:r>
              <a:rPr lang="sl-SI" sz="2800" dirty="0">
                <a:latin typeface="Comic Sans MS" pitchFamily="66" charset="0"/>
              </a:rPr>
              <a:t> – novi standard</a:t>
            </a:r>
            <a:r>
              <a:rPr lang="sl-SI" sz="2800" dirty="0">
                <a:solidFill>
                  <a:srgbClr val="CCFFFF"/>
                </a:solidFill>
                <a:latin typeface="Comic Sans MS" pitchFamily="66" charset="0"/>
              </a:rPr>
              <a:t> (</a:t>
            </a:r>
            <a:r>
              <a:rPr lang="sl-SI" sz="2800" dirty="0">
                <a:solidFill>
                  <a:srgbClr val="FF0000"/>
                </a:solidFill>
                <a:latin typeface="Comic Sans MS" pitchFamily="66" charset="0"/>
              </a:rPr>
              <a:t>16 bitov – 65536 znakov</a:t>
            </a:r>
            <a:r>
              <a:rPr lang="sl-SI" sz="2800" dirty="0" smtClean="0">
                <a:solidFill>
                  <a:srgbClr val="FF0000"/>
                </a:solidFill>
                <a:latin typeface="Comic Sans MS" pitchFamily="66" charset="0"/>
              </a:rPr>
              <a:t>),</a:t>
            </a:r>
            <a:endParaRPr lang="sl-SI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457200"/>
            <a:ext cx="6457968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KODIRANJE SLIK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989138"/>
            <a:ext cx="7488238" cy="4616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l-SI" sz="2800" b="1" dirty="0">
                <a:solidFill>
                  <a:schemeClr val="tx2"/>
                </a:solidFill>
                <a:latin typeface="Comic Sans MS" pitchFamily="66" charset="0"/>
              </a:rPr>
              <a:t>Bitna - točkovna slika:</a:t>
            </a:r>
            <a:r>
              <a:rPr lang="sl-SI" sz="2800" dirty="0">
                <a:solidFill>
                  <a:srgbClr val="CCFFFF"/>
                </a:solidFill>
                <a:latin typeface="Comic Sans MS" pitchFamily="66" charset="0"/>
              </a:rPr>
              <a:t> </a:t>
            </a:r>
            <a:r>
              <a:rPr lang="sl-SI" sz="2800" dirty="0" err="1">
                <a:latin typeface="Comic Sans MS" pitchFamily="66" charset="0"/>
              </a:rPr>
              <a:t>slika</a:t>
            </a:r>
            <a:r>
              <a:rPr lang="sl-SI" sz="2800" dirty="0">
                <a:latin typeface="Comic Sans MS" pitchFamily="66" charset="0"/>
              </a:rPr>
              <a:t>, kodirana po točkah:</a:t>
            </a:r>
          </a:p>
          <a:p>
            <a:pPr lvl="1">
              <a:lnSpc>
                <a:spcPct val="80000"/>
              </a:lnSpc>
            </a:pPr>
            <a:r>
              <a:rPr lang="sl-SI" sz="2400" dirty="0">
                <a:latin typeface="Comic Sans MS" pitchFamily="66" charset="0"/>
              </a:rPr>
              <a:t>4-bitna slika je opisana s 16 barvami,</a:t>
            </a:r>
          </a:p>
          <a:p>
            <a:pPr lvl="1">
              <a:lnSpc>
                <a:spcPct val="80000"/>
              </a:lnSpc>
            </a:pPr>
            <a:r>
              <a:rPr lang="sl-SI" sz="2400" dirty="0">
                <a:latin typeface="Comic Sans MS" pitchFamily="66" charset="0"/>
              </a:rPr>
              <a:t>8-bitna slika je opisana z 256 barvami,</a:t>
            </a:r>
          </a:p>
          <a:p>
            <a:pPr lvl="1">
              <a:lnSpc>
                <a:spcPct val="80000"/>
              </a:lnSpc>
            </a:pPr>
            <a:r>
              <a:rPr lang="sl-SI" sz="2400" dirty="0">
                <a:latin typeface="Comic Sans MS" pitchFamily="66" charset="0"/>
              </a:rPr>
              <a:t>16-bitna slika je opisana z 65.536 barvami,</a:t>
            </a:r>
          </a:p>
          <a:p>
            <a:pPr lvl="1">
              <a:lnSpc>
                <a:spcPct val="80000"/>
              </a:lnSpc>
            </a:pPr>
            <a:r>
              <a:rPr lang="sl-SI" sz="2400" dirty="0">
                <a:latin typeface="Comic Sans MS" pitchFamily="66" charset="0"/>
              </a:rPr>
              <a:t>24-bitna slika je opisana z 16.777.216 barvami.</a:t>
            </a:r>
          </a:p>
          <a:p>
            <a:pPr>
              <a:lnSpc>
                <a:spcPct val="80000"/>
              </a:lnSpc>
            </a:pPr>
            <a:r>
              <a:rPr lang="sl-SI" sz="2800" b="1" dirty="0">
                <a:solidFill>
                  <a:schemeClr val="tx2"/>
                </a:solidFill>
                <a:latin typeface="Comic Sans MS" pitchFamily="66" charset="0"/>
              </a:rPr>
              <a:t>vektorska – predmetna slika: </a:t>
            </a:r>
            <a:r>
              <a:rPr lang="sl-SI" sz="2800" dirty="0" err="1">
                <a:latin typeface="Comic Sans MS" pitchFamily="66" charset="0"/>
              </a:rPr>
              <a:t>slika</a:t>
            </a:r>
            <a:r>
              <a:rPr lang="sl-SI" sz="2800" dirty="0">
                <a:latin typeface="Comic Sans MS" pitchFamily="66" charset="0"/>
              </a:rPr>
              <a:t>, predstavljena z obliko in barvo elementov, iz katerih je narejena</a:t>
            </a:r>
          </a:p>
          <a:p>
            <a:pPr>
              <a:lnSpc>
                <a:spcPct val="80000"/>
              </a:lnSpc>
            </a:pPr>
            <a:r>
              <a:rPr lang="sl-SI" sz="2800" u="sng" dirty="0">
                <a:solidFill>
                  <a:schemeClr val="bg2">
                    <a:lumMod val="25000"/>
                  </a:schemeClr>
                </a:solidFill>
                <a:effectLst/>
                <a:latin typeface="Comic Sans MS" pitchFamily="66" charset="0"/>
              </a:rPr>
              <a:t>http://www.gimvic.org/predmeti/gradiva/predstavitev_podatkov/zacetek.html</a:t>
            </a:r>
          </a:p>
        </p:txBody>
      </p:sp>
      <p:pic>
        <p:nvPicPr>
          <p:cNvPr id="31749" name="Picture 5" descr="roza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8400" y="0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roz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8400" y="1628775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rozagra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3213100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 descr="roza2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4797425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91770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71612"/>
            <a:ext cx="457203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071546"/>
            <a:ext cx="45005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21442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1143000"/>
          </a:xfrm>
        </p:spPr>
        <p:txBody>
          <a:bodyPr/>
          <a:lstStyle/>
          <a:p>
            <a:r>
              <a:rPr lang="sl-SI" sz="4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KODIRANJE ZVOKA IN GLASBE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916113"/>
            <a:ext cx="5256213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sz="2800" b="1">
                <a:solidFill>
                  <a:schemeClr val="tx2"/>
                </a:solidFill>
                <a:latin typeface="Comic Sans MS" pitchFamily="66" charset="0"/>
              </a:rPr>
              <a:t>Valovno kodiranje zvoka:</a:t>
            </a:r>
            <a:r>
              <a:rPr lang="sl-SI" sz="2800">
                <a:latin typeface="Comic Sans MS" pitchFamily="66" charset="0"/>
              </a:rPr>
              <a:t> predstavitev zvoka z velikostmi zvočnega vala, merjenega v določenih, enako velikih časovnih razmikih.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sl-SI" sz="280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sl-SI" sz="2800" b="1">
                <a:solidFill>
                  <a:schemeClr val="tx2"/>
                </a:solidFill>
                <a:latin typeface="Comic Sans MS" pitchFamily="66" charset="0"/>
              </a:rPr>
              <a:t>MIDI:</a:t>
            </a:r>
            <a:r>
              <a:rPr lang="sl-SI" sz="2800">
                <a:latin typeface="Comic Sans MS" pitchFamily="66" charset="0"/>
              </a:rPr>
              <a:t> kodni standard za zapisovanje glasbe z računalnikom.</a:t>
            </a:r>
          </a:p>
        </p:txBody>
      </p:sp>
      <p:pic>
        <p:nvPicPr>
          <p:cNvPr id="32772" name="Picture 4" descr="zvok1"/>
          <p:cNvPicPr>
            <a:picLocks noChangeAspect="1" noChangeArrowheads="1"/>
          </p:cNvPicPr>
          <p:nvPr/>
        </p:nvPicPr>
        <p:blipFill>
          <a:blip r:embed="rId3" cstate="print"/>
          <a:srcRect l="6813" t="-3363"/>
          <a:stretch>
            <a:fillRect/>
          </a:stretch>
        </p:blipFill>
        <p:spPr bwMode="auto">
          <a:xfrm>
            <a:off x="5508625" y="4149725"/>
            <a:ext cx="3635375" cy="2703513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6144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endParaRPr lang="sl-SI"/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4643438" y="1266825"/>
          <a:ext cx="4681537" cy="3124200"/>
        </p:xfrm>
        <a:graphic>
          <a:graphicData uri="http://schemas.openxmlformats.org/presentationml/2006/ole">
            <p:oleObj spid="_x0000_s32773" name="Grafikon" r:id="rId4" imgW="5438775" imgH="3629025" progId="MSGraph.Chart.8">
              <p:embed/>
            </p:oleObj>
          </a:graphicData>
        </a:graphic>
      </p:graphicFrame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6" name="Ograda vsebine 5" descr="asciifull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8220406" cy="6286520"/>
          </a:xfr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8" name="Ograda vsebine 7" descr="extended asc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8675559" cy="5072098"/>
          </a:xfr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357166"/>
            <a:ext cx="2000264" cy="867524"/>
          </a:xfrm>
        </p:spPr>
        <p:txBody>
          <a:bodyPr/>
          <a:lstStyle/>
          <a:p>
            <a:r>
              <a:rPr lang="sl-SI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VIRI</a:t>
            </a:r>
            <a:endParaRPr lang="sl-SI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8229600" cy="4322762"/>
          </a:xfrm>
        </p:spPr>
        <p:txBody>
          <a:bodyPr/>
          <a:lstStyle/>
          <a:p>
            <a:r>
              <a:rPr lang="sl-SI" sz="3600" dirty="0">
                <a:latin typeface="Comic Sans MS" pitchFamily="66" charset="0"/>
              </a:rPr>
              <a:t>http://www2.</a:t>
            </a:r>
            <a:r>
              <a:rPr lang="sl-SI" sz="3600" dirty="0" err="1">
                <a:latin typeface="Comic Sans MS" pitchFamily="66" charset="0"/>
              </a:rPr>
              <a:t>arnes</a:t>
            </a:r>
            <a:r>
              <a:rPr lang="sl-SI" sz="3600" dirty="0">
                <a:latin typeface="Comic Sans MS" pitchFamily="66" charset="0"/>
              </a:rPr>
              <a:t>.si/~</a:t>
            </a:r>
            <a:r>
              <a:rPr lang="sl-SI" sz="3600" dirty="0" err="1">
                <a:latin typeface="Comic Sans MS" pitchFamily="66" charset="0"/>
              </a:rPr>
              <a:t>ssptvogl</a:t>
            </a:r>
            <a:r>
              <a:rPr lang="sl-SI" sz="3600" dirty="0">
                <a:latin typeface="Comic Sans MS" pitchFamily="66" charset="0"/>
              </a:rPr>
              <a:t>/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964612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DELITEV RAČUNALNIKOV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843213" y="2060575"/>
            <a:ext cx="3600450" cy="641350"/>
          </a:xfrm>
          <a:prstGeom prst="rect">
            <a:avLst/>
          </a:prstGeom>
          <a:solidFill>
            <a:schemeClr val="hlink">
              <a:alpha val="73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RAČUNALNIKI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23850" y="3860800"/>
            <a:ext cx="2592388" cy="57943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ANALOGNI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348038" y="3860800"/>
            <a:ext cx="2592387" cy="579438"/>
          </a:xfrm>
          <a:prstGeom prst="rect">
            <a:avLst/>
          </a:prstGeom>
          <a:gradFill rotWithShape="1">
            <a:gsLst>
              <a:gs pos="0">
                <a:srgbClr val="009900"/>
              </a:gs>
              <a:gs pos="100000">
                <a:schemeClr val="tx1"/>
              </a:gs>
            </a:gsLst>
            <a:lin ang="270000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HIBRIDNI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6300788" y="3860800"/>
            <a:ext cx="2592387" cy="579438"/>
          </a:xfrm>
          <a:prstGeom prst="rect">
            <a:avLst/>
          </a:prstGeom>
          <a:solidFill>
            <a:srgbClr val="0099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3200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DIGITALNI</a:t>
            </a:r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flipH="1">
            <a:off x="1692275" y="2708275"/>
            <a:ext cx="2016125" cy="10810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4572000" y="2708275"/>
            <a:ext cx="0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67" name="Line 11"/>
          <p:cNvSpPr>
            <a:spLocks noChangeShapeType="1"/>
          </p:cNvSpPr>
          <p:nvPr/>
        </p:nvSpPr>
        <p:spPr bwMode="auto">
          <a:xfrm>
            <a:off x="5795963" y="2708275"/>
            <a:ext cx="1728787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323850" y="5876925"/>
            <a:ext cx="1152525" cy="431800"/>
          </a:xfrm>
          <a:prstGeom prst="rect">
            <a:avLst/>
          </a:prstGeom>
          <a:solidFill>
            <a:srgbClr val="00808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1476375" y="5876925"/>
            <a:ext cx="1295400" cy="43180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45070" name="Line 14"/>
          <p:cNvSpPr>
            <a:spLocks noChangeShapeType="1"/>
          </p:cNvSpPr>
          <p:nvPr/>
        </p:nvSpPr>
        <p:spPr bwMode="auto">
          <a:xfrm>
            <a:off x="323850" y="6381750"/>
            <a:ext cx="1152525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71" name="Line 15"/>
          <p:cNvSpPr>
            <a:spLocks noChangeShapeType="1"/>
          </p:cNvSpPr>
          <p:nvPr/>
        </p:nvSpPr>
        <p:spPr bwMode="auto">
          <a:xfrm>
            <a:off x="1476375" y="6381750"/>
            <a:ext cx="12954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72" name="Line 16"/>
          <p:cNvSpPr>
            <a:spLocks noChangeShapeType="1"/>
          </p:cNvSpPr>
          <p:nvPr/>
        </p:nvSpPr>
        <p:spPr bwMode="auto">
          <a:xfrm>
            <a:off x="395288" y="6669088"/>
            <a:ext cx="2376487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6588125" y="5876925"/>
            <a:ext cx="226695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2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2 + 2 = 4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DVOJIŠKO KODIRANJE</a:t>
            </a:r>
          </a:p>
        </p:txBody>
      </p: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2771775" y="1484313"/>
            <a:ext cx="3240088" cy="2754312"/>
            <a:chOff x="1200" y="1056"/>
            <a:chExt cx="3648" cy="3065"/>
          </a:xfrm>
        </p:grpSpPr>
        <p:pic>
          <p:nvPicPr>
            <p:cNvPr id="35846" name="Picture 6" descr="ed00149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056"/>
              <a:ext cx="3648" cy="3065"/>
            </a:xfrm>
            <a:prstGeom prst="rect">
              <a:avLst/>
            </a:prstGeom>
            <a:solidFill>
              <a:schemeClr val="tx1"/>
            </a:solidFill>
            <a:ln/>
          </p:spPr>
        </p:pic>
        <p:sp>
          <p:nvSpPr>
            <p:cNvPr id="35848" name="Rectangle 8"/>
            <p:cNvSpPr>
              <a:spLocks noChangeArrowheads="1"/>
            </p:cNvSpPr>
            <p:nvPr/>
          </p:nvSpPr>
          <p:spPr bwMode="auto">
            <a:xfrm>
              <a:off x="1440" y="1248"/>
              <a:ext cx="2160" cy="1056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1488" y="2256"/>
              <a:ext cx="288" cy="24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</p:grp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3419475" y="2565400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1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200400" y="3051175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0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4038600" y="3200400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0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924300" y="2708275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0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5148263" y="1773238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0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3779838" y="1844675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0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2667000" y="3810000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1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3635375" y="3068638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latin typeface="Allegro BT" pitchFamily="82" charset="0"/>
              </a:rPr>
              <a:t>1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3132138" y="1916113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0</a:t>
            </a:r>
          </a:p>
        </p:txBody>
      </p:sp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4356100" y="2133600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1</a:t>
            </a:r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4500563" y="1700213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1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4114800" y="4114800"/>
            <a:ext cx="330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sl-SI" sz="2400">
                <a:solidFill>
                  <a:schemeClr val="bg1"/>
                </a:solidFill>
                <a:latin typeface="Allegro BT" pitchFamily="82" charset="0"/>
              </a:rPr>
              <a:t>1</a:t>
            </a:r>
          </a:p>
        </p:txBody>
      </p:sp>
      <p:sp>
        <p:nvSpPr>
          <p:cNvPr id="35867" name="Rectangle 27"/>
          <p:cNvSpPr>
            <a:spLocks noChangeArrowheads="1"/>
          </p:cNvSpPr>
          <p:nvPr/>
        </p:nvSpPr>
        <p:spPr bwMode="auto">
          <a:xfrm>
            <a:off x="0" y="4292600"/>
            <a:ext cx="9144000" cy="228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spcBef>
                <a:spcPct val="50000"/>
              </a:spcBef>
              <a:buClr>
                <a:schemeClr val="hlink"/>
              </a:buClr>
              <a:buSzPct val="140000"/>
              <a:buFont typeface="Wingdings" pitchFamily="2" charset="2"/>
              <a:buChar char="§"/>
            </a:pPr>
            <a:r>
              <a:rPr lang="sl-SI" sz="3200" dirty="0">
                <a:latin typeface="Comic Sans MS" pitchFamily="66" charset="0"/>
              </a:rPr>
              <a:t>Način zapisa podatkov, pri katerem uporabljamo le dva znaka (0 in 1) - </a:t>
            </a:r>
            <a:r>
              <a:rPr lang="sl-SI" sz="3200" b="1" u="sng" dirty="0">
                <a:latin typeface="Comic Sans MS" pitchFamily="66" charset="0"/>
              </a:rPr>
              <a:t>binarno</a:t>
            </a:r>
            <a:r>
              <a:rPr lang="sl-SI" sz="3200" dirty="0">
                <a:latin typeface="Comic Sans MS" pitchFamily="66" charset="0"/>
              </a:rPr>
              <a:t>.</a:t>
            </a:r>
          </a:p>
          <a:p>
            <a:pPr marL="457200" indent="-457200" eaLnBrk="0" hangingPunct="0">
              <a:spcBef>
                <a:spcPct val="50000"/>
              </a:spcBef>
              <a:buClr>
                <a:schemeClr val="hlink"/>
              </a:buClr>
              <a:buSzPct val="140000"/>
              <a:buFont typeface="Wingdings" pitchFamily="2" charset="2"/>
              <a:buChar char="§"/>
            </a:pPr>
            <a:r>
              <a:rPr lang="sl-SI" sz="3200" dirty="0">
                <a:latin typeface="Comic Sans MS" pitchFamily="66" charset="0"/>
              </a:rPr>
              <a:t>Takšno kodiranje je zelo zanesljivo (enostaven zapis).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412875"/>
            <a:ext cx="7772400" cy="1143000"/>
          </a:xfrm>
        </p:spPr>
        <p:txBody>
          <a:bodyPr/>
          <a:lstStyle/>
          <a:p>
            <a:pPr algn="l"/>
            <a:r>
              <a:rPr lang="sl-SI" sz="3200" b="1"/>
              <a:t>Takšno kodiranje lahko izvedemo v računalniku na več načinov: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>
          <a:xfrm>
            <a:off x="250825" y="2636838"/>
            <a:ext cx="8713788" cy="3754437"/>
          </a:xfrm>
          <a:noFill/>
          <a:ln/>
        </p:spPr>
        <p:txBody>
          <a:bodyPr/>
          <a:lstStyle/>
          <a:p>
            <a:r>
              <a:rPr lang="sl-SI">
                <a:latin typeface="Comic Sans MS" pitchFamily="66" charset="0"/>
              </a:rPr>
              <a:t>stikalo je sklenjeno (1) ali razklenjeno (0),</a:t>
            </a:r>
          </a:p>
          <a:p>
            <a:r>
              <a:rPr lang="sl-SI">
                <a:latin typeface="Comic Sans MS" pitchFamily="66" charset="0"/>
              </a:rPr>
              <a:t>v vodniku je električni tok (1) ali ga ni (0),</a:t>
            </a:r>
          </a:p>
          <a:p>
            <a:r>
              <a:rPr lang="sl-SI">
                <a:latin typeface="Comic Sans MS" pitchFamily="66" charset="0"/>
              </a:rPr>
              <a:t>delček je namagneten (1) ali ni (0),</a:t>
            </a:r>
          </a:p>
          <a:p>
            <a:r>
              <a:rPr lang="sl-SI">
                <a:latin typeface="Comic Sans MS" pitchFamily="66" charset="0"/>
              </a:rPr>
              <a:t>na zgoščenki je izboklina (1) ali je ni (0)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971550" y="404813"/>
            <a:ext cx="6913563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DVOJIŠKO KODIRANJE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180262" cy="1143000"/>
          </a:xfrm>
        </p:spPr>
        <p:txBody>
          <a:bodyPr>
            <a:normAutofit fontScale="90000"/>
          </a:bodyPr>
          <a:lstStyle/>
          <a:p>
            <a:r>
              <a:rPr lang="sl-SI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</a:t>
            </a:r>
            <a:r>
              <a:rPr lang="sl-SI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YTE</a:t>
            </a:r>
            <a:endParaRPr lang="sl-SI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905000"/>
            <a:ext cx="8604250" cy="3829050"/>
          </a:xfrm>
        </p:spPr>
        <p:txBody>
          <a:bodyPr/>
          <a:lstStyle/>
          <a:p>
            <a:pPr marL="0" indent="0"/>
            <a:r>
              <a:rPr lang="sl-SI" sz="3600" b="1" dirty="0">
                <a:latin typeface="Comic Sans MS" pitchFamily="66" charset="0"/>
              </a:rPr>
              <a:t>zlog</a:t>
            </a:r>
            <a:r>
              <a:rPr lang="sl-SI" sz="3600" dirty="0">
                <a:latin typeface="Comic Sans MS" pitchFamily="66" charset="0"/>
              </a:rPr>
              <a:t> oz. bajt (</a:t>
            </a:r>
            <a:r>
              <a:rPr lang="sl-SI" sz="3600" i="1" dirty="0">
                <a:latin typeface="Comic Sans MS" pitchFamily="66" charset="0"/>
              </a:rPr>
              <a:t>angl. </a:t>
            </a:r>
            <a:r>
              <a:rPr lang="sl-SI" sz="3600" i="1" dirty="0" err="1">
                <a:latin typeface="Comic Sans MS" pitchFamily="66" charset="0"/>
              </a:rPr>
              <a:t>Byte</a:t>
            </a:r>
            <a:r>
              <a:rPr lang="sl-SI" sz="3600" dirty="0">
                <a:latin typeface="Comic Sans MS" pitchFamily="66" charset="0"/>
              </a:rPr>
              <a:t>) – </a:t>
            </a:r>
            <a:r>
              <a:rPr lang="sl-SI" sz="3600" b="1" dirty="0">
                <a:latin typeface="Comic Sans MS" pitchFamily="66" charset="0"/>
              </a:rPr>
              <a:t>8 bitov</a:t>
            </a:r>
          </a:p>
          <a:p>
            <a:pPr marL="0" indent="0">
              <a:buFont typeface="Wingdings" pitchFamily="2" charset="2"/>
              <a:buNone/>
            </a:pPr>
            <a:endParaRPr lang="sl-SI" sz="1800" dirty="0"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sl-SI" dirty="0" err="1">
                <a:latin typeface="Comic Sans MS" pitchFamily="66" charset="0"/>
              </a:rPr>
              <a:t>Byte</a:t>
            </a:r>
            <a:r>
              <a:rPr lang="sl-SI" dirty="0">
                <a:latin typeface="Comic Sans MS" pitchFamily="66" charset="0"/>
              </a:rPr>
              <a:t> uporabljamo tudi kot osnovno enoto za zmogljivost računalnikovih pomnilnikov.</a:t>
            </a:r>
          </a:p>
          <a:p>
            <a:pPr marL="0" indent="0">
              <a:buFont typeface="Wingdings" pitchFamily="2" charset="2"/>
              <a:buNone/>
            </a:pPr>
            <a:r>
              <a:rPr lang="sl-SI" b="1" dirty="0">
                <a:latin typeface="Comic Sans MS" pitchFamily="66" charset="0"/>
              </a:rPr>
              <a:t>1 KB</a:t>
            </a:r>
            <a:r>
              <a:rPr lang="sl-SI" dirty="0">
                <a:latin typeface="Comic Sans MS" pitchFamily="66" charset="0"/>
              </a:rPr>
              <a:t>  = </a:t>
            </a:r>
            <a:r>
              <a:rPr lang="sl-SI" b="1" dirty="0">
                <a:latin typeface="Comic Sans MS" pitchFamily="66" charset="0"/>
              </a:rPr>
              <a:t>1.024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l-SI" b="1" dirty="0">
                <a:latin typeface="Comic Sans MS" pitchFamily="66" charset="0"/>
              </a:rPr>
              <a:t>B</a:t>
            </a:r>
            <a:r>
              <a:rPr lang="sl-SI" dirty="0">
                <a:latin typeface="Comic Sans MS" pitchFamily="66" charset="0"/>
              </a:rPr>
              <a:t> = 2</a:t>
            </a:r>
            <a:r>
              <a:rPr lang="sl-SI" baseline="30000" dirty="0">
                <a:latin typeface="Comic Sans MS" pitchFamily="66" charset="0"/>
              </a:rPr>
              <a:t>10</a:t>
            </a:r>
            <a:r>
              <a:rPr lang="sl-SI" dirty="0">
                <a:latin typeface="Comic Sans MS" pitchFamily="66" charset="0"/>
              </a:rPr>
              <a:t> B </a:t>
            </a:r>
          </a:p>
          <a:p>
            <a:pPr marL="0" indent="0">
              <a:buFont typeface="Wingdings" pitchFamily="2" charset="2"/>
              <a:buNone/>
            </a:pPr>
            <a:r>
              <a:rPr lang="sl-SI" b="1" dirty="0">
                <a:latin typeface="Comic Sans MS" pitchFamily="66" charset="0"/>
              </a:rPr>
              <a:t>1 MB</a:t>
            </a:r>
            <a:r>
              <a:rPr lang="sl-SI" dirty="0">
                <a:latin typeface="Comic Sans MS" pitchFamily="66" charset="0"/>
              </a:rPr>
              <a:t> = </a:t>
            </a:r>
            <a:r>
              <a:rPr lang="sl-SI" b="1" dirty="0">
                <a:latin typeface="Comic Sans MS" pitchFamily="66" charset="0"/>
              </a:rPr>
              <a:t>1.024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l-SI" b="1" dirty="0">
                <a:latin typeface="Comic Sans MS" pitchFamily="66" charset="0"/>
              </a:rPr>
              <a:t>KB</a:t>
            </a:r>
            <a:r>
              <a:rPr lang="sl-SI" dirty="0">
                <a:latin typeface="Comic Sans MS" pitchFamily="66" charset="0"/>
              </a:rPr>
              <a:t> = 2</a:t>
            </a:r>
            <a:r>
              <a:rPr lang="sl-SI" baseline="30000" dirty="0">
                <a:latin typeface="Comic Sans MS" pitchFamily="66" charset="0"/>
              </a:rPr>
              <a:t>20</a:t>
            </a:r>
            <a:r>
              <a:rPr lang="sl-SI" dirty="0">
                <a:latin typeface="Comic Sans MS" pitchFamily="66" charset="0"/>
              </a:rPr>
              <a:t> B = 1.048.576 B</a:t>
            </a:r>
          </a:p>
          <a:p>
            <a:pPr marL="0" indent="0">
              <a:buFont typeface="Wingdings" pitchFamily="2" charset="2"/>
              <a:buNone/>
            </a:pPr>
            <a:r>
              <a:rPr lang="sl-SI" b="1" dirty="0">
                <a:latin typeface="Comic Sans MS" pitchFamily="66" charset="0"/>
              </a:rPr>
              <a:t>1 GB</a:t>
            </a:r>
            <a:r>
              <a:rPr lang="sl-SI" dirty="0">
                <a:latin typeface="Comic Sans MS" pitchFamily="66" charset="0"/>
              </a:rPr>
              <a:t>  = </a:t>
            </a:r>
            <a:r>
              <a:rPr lang="sl-SI" b="1" dirty="0">
                <a:latin typeface="Comic Sans MS" pitchFamily="66" charset="0"/>
              </a:rPr>
              <a:t>1.024</a:t>
            </a:r>
            <a:r>
              <a:rPr lang="sl-SI" dirty="0">
                <a:latin typeface="Comic Sans MS" pitchFamily="66" charset="0"/>
              </a:rPr>
              <a:t> </a:t>
            </a:r>
            <a:r>
              <a:rPr lang="sl-SI" b="1" dirty="0">
                <a:latin typeface="Comic Sans MS" pitchFamily="66" charset="0"/>
              </a:rPr>
              <a:t>MB </a:t>
            </a:r>
            <a:r>
              <a:rPr lang="sl-SI" dirty="0">
                <a:latin typeface="Comic Sans MS" pitchFamily="66" charset="0"/>
              </a:rPr>
              <a:t>= 2</a:t>
            </a:r>
            <a:r>
              <a:rPr lang="sl-SI" baseline="30000" dirty="0">
                <a:latin typeface="Comic Sans MS" pitchFamily="66" charset="0"/>
              </a:rPr>
              <a:t>30</a:t>
            </a:r>
            <a:r>
              <a:rPr lang="sl-SI" dirty="0">
                <a:latin typeface="Comic Sans MS" pitchFamily="66" charset="0"/>
              </a:rPr>
              <a:t> B = 1.073.741.824 B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276600" y="5949950"/>
            <a:ext cx="2881313" cy="701675"/>
          </a:xfrm>
          <a:prstGeom prst="rect">
            <a:avLst/>
          </a:prstGeom>
          <a:solidFill>
            <a:srgbClr val="99FF99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4000" b="1">
                <a:solidFill>
                  <a:srgbClr val="4133C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M = 2</a:t>
            </a:r>
            <a:r>
              <a:rPr lang="sl-SI" sz="4000" b="1" baseline="30000">
                <a:solidFill>
                  <a:srgbClr val="4133C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B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DVOJIŠKI ŠTEVILSKI SESTAV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353425" cy="5589587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2800" b="1" dirty="0"/>
              <a:t>D E S E T I Š K O   -    D V O J I Š K O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400" b="1" dirty="0"/>
              <a:t>	</a:t>
            </a:r>
            <a:r>
              <a:rPr lang="sl-SI" sz="1800" b="1" dirty="0"/>
              <a:t>1483	:	2	=	741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741	:	2	=	370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370	:	2	=	185	ostanek 	0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185	:	2	=	  92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92	:	2	=	  46	ostanek 	0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46	:	2	=	  23	ostanek 	0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23	:	2	=	   11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 11	:	2	=	    5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  5	:	2	=	    2	ostanek 	1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  2	:	2	=	    1	ostanek 	0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1800" b="1" dirty="0"/>
              <a:t>	       1	:	2	=	    0	ostanek 	1</a:t>
            </a:r>
          </a:p>
          <a:p>
            <a:pPr marL="0" indent="0" algn="ctr">
              <a:lnSpc>
                <a:spcPct val="80000"/>
              </a:lnSpc>
              <a:spcAft>
                <a:spcPct val="20000"/>
              </a:spcAft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2800" b="1" dirty="0"/>
              <a:t>1483</a:t>
            </a:r>
            <a:r>
              <a:rPr lang="sl-SI" sz="2800" b="1" baseline="-25000" dirty="0"/>
              <a:t>(10)</a:t>
            </a:r>
            <a:r>
              <a:rPr lang="sl-SI" sz="2800" b="1" dirty="0"/>
              <a:t> = 10111001011</a:t>
            </a:r>
            <a:r>
              <a:rPr lang="sl-SI" sz="2800" b="1" baseline="-25000" dirty="0"/>
              <a:t>(2)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2800" b="1" dirty="0"/>
              <a:t>in nazaj</a:t>
            </a:r>
          </a:p>
          <a:p>
            <a:pPr marL="0" indent="0" algn="ctr">
              <a:lnSpc>
                <a:spcPct val="80000"/>
              </a:lnSpc>
              <a:spcAft>
                <a:spcPct val="25000"/>
              </a:spcAft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10</a:t>
            </a:r>
            <a:r>
              <a:rPr lang="sl-SI" sz="2400" b="1" dirty="0"/>
              <a:t>x </a:t>
            </a:r>
            <a:r>
              <a:rPr lang="sl-SI" sz="2800" b="1" dirty="0"/>
              <a:t>0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9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8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7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6</a:t>
            </a:r>
            <a:r>
              <a:rPr lang="sl-SI" sz="2400" b="1" dirty="0"/>
              <a:t>x </a:t>
            </a:r>
            <a:r>
              <a:rPr lang="sl-SI" sz="2800" b="1" dirty="0"/>
              <a:t>0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5</a:t>
            </a:r>
            <a:r>
              <a:rPr lang="sl-SI" sz="2400" b="1" dirty="0"/>
              <a:t>x </a:t>
            </a:r>
            <a:r>
              <a:rPr lang="sl-SI" sz="2800" b="1" dirty="0"/>
              <a:t>0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4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3</a:t>
            </a:r>
            <a:r>
              <a:rPr lang="sl-SI" sz="2400" b="1" dirty="0"/>
              <a:t>x </a:t>
            </a:r>
            <a:r>
              <a:rPr lang="sl-SI" sz="2800" b="1" dirty="0"/>
              <a:t>0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2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1</a:t>
            </a:r>
            <a:r>
              <a:rPr lang="sl-SI" sz="2400" b="1" dirty="0"/>
              <a:t>x </a:t>
            </a:r>
            <a:r>
              <a:rPr lang="sl-SI" sz="2800" b="1" dirty="0"/>
              <a:t>1</a:t>
            </a:r>
            <a:r>
              <a:rPr lang="sl-SI" sz="2400" b="1" dirty="0"/>
              <a:t>x</a:t>
            </a:r>
            <a:r>
              <a:rPr lang="sl-SI" sz="2800" b="1" dirty="0"/>
              <a:t>2</a:t>
            </a:r>
            <a:r>
              <a:rPr lang="sl-SI" sz="2800" b="1" baseline="30000" dirty="0"/>
              <a:t>0</a:t>
            </a:r>
          </a:p>
          <a:p>
            <a:pPr marL="0" indent="0" algn="ctr">
              <a:lnSpc>
                <a:spcPct val="80000"/>
              </a:lnSpc>
              <a:spcAft>
                <a:spcPct val="25000"/>
              </a:spcAft>
              <a:buFont typeface="Wingdings" pitchFamily="2" charset="2"/>
              <a:buNone/>
              <a:tabLst>
                <a:tab pos="1330325" algn="l"/>
                <a:tab pos="2100263" algn="l"/>
                <a:tab pos="2570163" algn="l"/>
                <a:tab pos="3144838" algn="l"/>
                <a:tab pos="3717925" algn="l"/>
                <a:tab pos="4567238" algn="l"/>
                <a:tab pos="5715000" algn="l"/>
              </a:tabLst>
            </a:pPr>
            <a:r>
              <a:rPr lang="sl-SI" sz="2000" b="1" dirty="0"/>
              <a:t>=1x1024+0x512+1x256+1x128+1x64+0x32+0x16+1x8+0x4+1x2+1x1 = 1483</a:t>
            </a:r>
            <a:endParaRPr lang="sl-SI" sz="1800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55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RAZLIČNI ŠTEVILSKI SESTAVI</a:t>
            </a:r>
          </a:p>
        </p:txBody>
      </p:sp>
      <p:graphicFrame>
        <p:nvGraphicFramePr>
          <p:cNvPr id="47165" name="Group 61"/>
          <p:cNvGraphicFramePr>
            <a:graphicFrameLocks noGrp="1"/>
          </p:cNvGraphicFramePr>
          <p:nvPr>
            <p:ph type="tbl" idx="1"/>
          </p:nvPr>
        </p:nvGraphicFramePr>
        <p:xfrm>
          <a:off x="250825" y="1628775"/>
          <a:ext cx="8893175" cy="5025075"/>
        </p:xfrm>
        <a:graphic>
          <a:graphicData uri="http://schemas.openxmlformats.org/drawingml/2006/table">
            <a:tbl>
              <a:tblPr/>
              <a:tblGrid>
                <a:gridCol w="2224088"/>
                <a:gridCol w="2222500"/>
                <a:gridCol w="2224087"/>
                <a:gridCol w="2222500"/>
              </a:tblGrid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Desetiški (10)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Dvojiški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(2)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Osmiški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(8)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Šestnajstiški </a:t>
                      </a:r>
                      <a:b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</a:b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(16</a:t>
                      </a:r>
                      <a:r>
                        <a:rPr kumimoji="0" lang="sl-SI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35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100011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1100100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255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11111111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377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l-SI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pitchFamily="34" charset="0"/>
                        </a:rPr>
                        <a:t>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KODIRANJE ZNAKOV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73225"/>
            <a:ext cx="8748712" cy="3627438"/>
          </a:xfrm>
        </p:spPr>
        <p:txBody>
          <a:bodyPr/>
          <a:lstStyle/>
          <a:p>
            <a:pPr marL="0" indent="0">
              <a:lnSpc>
                <a:spcPct val="105000"/>
              </a:lnSpc>
            </a:pPr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Znaki</a:t>
            </a:r>
          </a:p>
          <a:p>
            <a:pPr marL="0" indent="0">
              <a:lnSpc>
                <a:spcPct val="105000"/>
              </a:lnSpc>
            </a:pPr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Kodiranje</a:t>
            </a:r>
            <a:r>
              <a:rPr lang="sl-SI">
                <a:solidFill>
                  <a:schemeClr val="folHlink"/>
                </a:solidFill>
                <a:latin typeface="Comic Sans MS" pitchFamily="66" charset="0"/>
              </a:rPr>
              <a:t>:</a:t>
            </a:r>
            <a:r>
              <a:rPr lang="sl-SI">
                <a:solidFill>
                  <a:srgbClr val="CCFFFF"/>
                </a:solidFill>
                <a:latin typeface="Comic Sans MS" pitchFamily="66" charset="0"/>
              </a:rPr>
              <a:t> </a:t>
            </a:r>
            <a:r>
              <a:rPr lang="sl-SI">
                <a:latin typeface="Comic Sans MS" pitchFamily="66" charset="0"/>
              </a:rPr>
              <a:t>predstavljanje podatkov z znaki.</a:t>
            </a:r>
          </a:p>
          <a:p>
            <a:pPr marL="0" indent="0">
              <a:lnSpc>
                <a:spcPct val="105000"/>
              </a:lnSpc>
            </a:pPr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Koda</a:t>
            </a:r>
            <a:r>
              <a:rPr lang="sl-SI">
                <a:solidFill>
                  <a:schemeClr val="folHlink"/>
                </a:solidFill>
                <a:latin typeface="Comic Sans MS" pitchFamily="66" charset="0"/>
              </a:rPr>
              <a:t>:</a:t>
            </a:r>
            <a:r>
              <a:rPr lang="sl-SI">
                <a:solidFill>
                  <a:srgbClr val="CCFFFF"/>
                </a:solidFill>
                <a:latin typeface="Comic Sans MS" pitchFamily="66" charset="0"/>
              </a:rPr>
              <a:t> </a:t>
            </a:r>
            <a:r>
              <a:rPr lang="sl-SI">
                <a:latin typeface="Comic Sans MS" pitchFamily="66" charset="0"/>
              </a:rPr>
              <a:t>dogovor med uporabnikoma podatkov, kako bosta določene podatke zapisovala.</a:t>
            </a:r>
          </a:p>
          <a:p>
            <a:pPr marL="0" indent="0">
              <a:lnSpc>
                <a:spcPct val="105000"/>
              </a:lnSpc>
            </a:pPr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Kodne tabele:</a:t>
            </a:r>
            <a:r>
              <a:rPr lang="sl-SI">
                <a:latin typeface="Comic Sans MS" pitchFamily="66" charset="0"/>
              </a:rPr>
              <a:t> pretvorba znakov v dvojiška števila.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5300663"/>
            <a:ext cx="9144000" cy="108108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1547813" y="5516563"/>
            <a:ext cx="12954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l-SI" sz="3600" kern="10" spc="720">
                <a:ln w="9525">
                  <a:noFill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99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znak</a:t>
            </a:r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4932363" y="5516563"/>
            <a:ext cx="2951162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l-SI" sz="3600" kern="10" spc="720">
                <a:ln w="9525">
                  <a:noFill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9900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koda znaka</a:t>
            </a: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3132138" y="5805488"/>
            <a:ext cx="13684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endParaRPr lang="sl-SI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/>
          <a:lstStyle/>
          <a:p>
            <a:r>
              <a:rPr lang="sl-SI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</a:rPr>
              <a:t>ASCII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748712" cy="5184775"/>
          </a:xfrm>
        </p:spPr>
        <p:txBody>
          <a:bodyPr/>
          <a:lstStyle/>
          <a:p>
            <a:pPr marL="0" indent="0"/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ASCII:</a:t>
            </a:r>
            <a:r>
              <a:rPr lang="sl-SI">
                <a:latin typeface="Comic Sans MS" pitchFamily="66" charset="0"/>
              </a:rPr>
              <a:t> osnovni kodni standard in predpisuje uporabo 128 kod za 128 natanko določenih znakov (7 bitov).</a:t>
            </a:r>
          </a:p>
          <a:p>
            <a:pPr marL="0" indent="0"/>
            <a:r>
              <a:rPr lang="sl-SI" b="1">
                <a:solidFill>
                  <a:schemeClr val="folHlink"/>
                </a:solidFill>
                <a:latin typeface="Comic Sans MS" pitchFamily="66" charset="0"/>
              </a:rPr>
              <a:t>ASCII</a:t>
            </a:r>
            <a:r>
              <a:rPr lang="sl-SI">
                <a:solidFill>
                  <a:srgbClr val="CCFFFF"/>
                </a:solidFill>
                <a:latin typeface="Comic Sans MS" pitchFamily="66" charset="0"/>
              </a:rPr>
              <a:t> </a:t>
            </a:r>
            <a:r>
              <a:rPr lang="sl-SI" sz="2800">
                <a:latin typeface="Comic Sans MS" pitchFamily="66" charset="0"/>
              </a:rPr>
              <a:t>(angl. American Standard Code for Information Interchange)</a:t>
            </a:r>
            <a:r>
              <a:rPr lang="sl-SI">
                <a:latin typeface="Comic Sans MS" pitchFamily="66" charset="0"/>
              </a:rPr>
              <a:t> – Ameriški standardni zapis za izmenjavo podatkov</a:t>
            </a:r>
            <a:r>
              <a:rPr lang="sl-SI">
                <a:solidFill>
                  <a:srgbClr val="CCFFFF"/>
                </a:solidFill>
                <a:latin typeface="Comic Sans MS" pitchFamily="66" charset="0"/>
              </a:rPr>
              <a:t>.</a:t>
            </a:r>
          </a:p>
          <a:p>
            <a:pPr marL="0" indent="0" algn="ctr">
              <a:buFont typeface="Wingdings" pitchFamily="2" charset="2"/>
              <a:buNone/>
            </a:pPr>
            <a:r>
              <a:rPr lang="sl-SI" sz="2800">
                <a:solidFill>
                  <a:srgbClr val="66CCFF"/>
                </a:solidFill>
                <a:latin typeface="Comic Sans MS" pitchFamily="66" charset="0"/>
              </a:rPr>
              <a:t>A		a		b		1</a:t>
            </a:r>
          </a:p>
          <a:p>
            <a:pPr marL="0" indent="0" algn="ctr">
              <a:buFont typeface="Wingdings" pitchFamily="2" charset="2"/>
              <a:buNone/>
            </a:pPr>
            <a:r>
              <a:rPr lang="sl-SI" sz="2800">
                <a:solidFill>
                  <a:srgbClr val="66CCFF"/>
                </a:solidFill>
                <a:latin typeface="Comic Sans MS" pitchFamily="66" charset="0"/>
              </a:rPr>
              <a:t>01000001	01100001	01100010	01000101</a:t>
            </a:r>
          </a:p>
          <a:p>
            <a:pPr marL="0" indent="0" algn="ctr">
              <a:buFont typeface="Wingdings" pitchFamily="2" charset="2"/>
              <a:buNone/>
            </a:pPr>
            <a:r>
              <a:rPr lang="sl-SI" sz="2800">
                <a:solidFill>
                  <a:srgbClr val="66CCFF"/>
                </a:solidFill>
                <a:latin typeface="Comic Sans MS" pitchFamily="66" charset="0"/>
              </a:rPr>
              <a:t>65		97		98		49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otek">
  <a:themeElements>
    <a:clrScheme name="Pote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Pote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te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644</TotalTime>
  <Words>478</Words>
  <Application>Microsoft Office PowerPoint</Application>
  <PresentationFormat>Diaprojekcija na zaslonu (4:3)</PresentationFormat>
  <Paragraphs>123</Paragraphs>
  <Slides>17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Vdelani OLE strežniki</vt:lpstr>
      </vt:variant>
      <vt:variant>
        <vt:i4>1</vt:i4>
      </vt:variant>
      <vt:variant>
        <vt:lpstr>Naslovi diapozitivov</vt:lpstr>
      </vt:variant>
      <vt:variant>
        <vt:i4>17</vt:i4>
      </vt:variant>
    </vt:vector>
  </HeadingPairs>
  <TitlesOfParts>
    <vt:vector size="19" baseType="lpstr">
      <vt:lpstr>Potek</vt:lpstr>
      <vt:lpstr>Grafikon</vt:lpstr>
      <vt:lpstr>Diapozitiv 1</vt:lpstr>
      <vt:lpstr>DELITEV RAČUNALNIKOV</vt:lpstr>
      <vt:lpstr>DVOJIŠKO KODIRANJE</vt:lpstr>
      <vt:lpstr>Takšno kodiranje lahko izvedemo v računalniku na več načinov:</vt:lpstr>
      <vt:lpstr>BYTE</vt:lpstr>
      <vt:lpstr>DVOJIŠKI ŠTEVILSKI SESTAV</vt:lpstr>
      <vt:lpstr>RAZLIČNI ŠTEVILSKI SESTAVI</vt:lpstr>
      <vt:lpstr>KODIRANJE ZNAKOV</vt:lpstr>
      <vt:lpstr>ASCII</vt:lpstr>
      <vt:lpstr>KODNE TABELE</vt:lpstr>
      <vt:lpstr>KODIRANJE SLIK</vt:lpstr>
      <vt:lpstr>Diapozitiv 12</vt:lpstr>
      <vt:lpstr>Diapozitiv 13</vt:lpstr>
      <vt:lpstr>KODIRANJE ZVOKA IN GLASBE</vt:lpstr>
      <vt:lpstr>Diapozitiv 15</vt:lpstr>
      <vt:lpstr>Diapozitiv 16</vt:lpstr>
      <vt:lpstr>VIRI</vt:lpstr>
    </vt:vector>
  </TitlesOfParts>
  <Company>VAR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 - kodiranje</dc:title>
  <cp:lastModifiedBy>Roman Bobnarič</cp:lastModifiedBy>
  <cp:revision>63</cp:revision>
  <dcterms:created xsi:type="dcterms:W3CDTF">1999-09-01T15:46:35Z</dcterms:created>
  <dcterms:modified xsi:type="dcterms:W3CDTF">2010-08-19T22:26:19Z</dcterms:modified>
</cp:coreProperties>
</file>