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5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9" r:id="rId3"/>
    <p:sldId id="257" r:id="rId4"/>
    <p:sldId id="258" r:id="rId5"/>
    <p:sldId id="264" r:id="rId6"/>
    <p:sldId id="265" r:id="rId7"/>
    <p:sldId id="267" r:id="rId8"/>
    <p:sldId id="270" r:id="rId9"/>
    <p:sldId id="271" r:id="rId10"/>
    <p:sldId id="274" r:id="rId11"/>
    <p:sldId id="276" r:id="rId12"/>
    <p:sldId id="277" r:id="rId13"/>
    <p:sldId id="278" r:id="rId14"/>
    <p:sldId id="282" r:id="rId15"/>
    <p:sldId id="291" r:id="rId16"/>
    <p:sldId id="283" r:id="rId17"/>
    <p:sldId id="290" r:id="rId18"/>
  </p:sldIdLst>
  <p:sldSz cx="9144000" cy="6858000" type="screen4x3"/>
  <p:notesSz cx="6858000" cy="9723438"/>
  <p:custDataLst>
    <p:tags r:id="rId21"/>
  </p:custDataLst>
  <p:defaultTextStyle>
    <a:defPPr>
      <a:defRPr lang="sl-S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962"/>
    <a:srgbClr val="000000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endParaRPr lang="sl-SI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endParaRPr lang="sl-SI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endParaRPr lang="sl-SI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303B7ACD-747F-4996-A2BC-9E73E3916141}" type="slidenum">
              <a:rPr lang="sl-SI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slov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17" name="Podnaslov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l-SI" smtClean="0"/>
              <a:t>Kliknite, če želite urediti slog podnaslova matrice</a:t>
            </a:r>
            <a:endParaRPr kumimoji="0" lang="en-US"/>
          </a:p>
        </p:txBody>
      </p:sp>
      <p:sp>
        <p:nvSpPr>
          <p:cNvPr id="30" name="Ograda datum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19" name="Ograda no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27" name="Ograda številke diapoz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7A34-0317-429F-9608-0F157565060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7ED8-23F2-4ED3-A1AB-814D4289A6B6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C4E60-8163-4628-9085-1258287546EB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Naslov, izrezek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izrezkov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BB6332-9C71-46A3-A2AB-AA32FA2F89EC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79949-E81A-4A88-8A19-76478A12F2A5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7F78-B87F-487B-8076-5B613C7C8C83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1D014-2662-48FA-BED9-0C8D228FDF99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F2C6-406D-4ED8-B76E-25463C3D81C0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9C31A-9948-4B7E-9E57-CA4DE486EB0B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A8EA-3DC4-4BE7-99C2-36C9B5F83B1D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7519-1C9F-47EF-A470-2ECF2730E705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dreži in zaokroži en kot pravokotnika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kotni trikotni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6BFC082-A26E-4DDC-8439-9AFDBB6A1C8F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l-SI" smtClean="0"/>
              <a:t>Kliknite ikono, če želite dodati sliko</a:t>
            </a:r>
            <a:endParaRPr kumimoji="0" lang="en-US" dirty="0"/>
          </a:p>
        </p:txBody>
      </p:sp>
      <p:sp>
        <p:nvSpPr>
          <p:cNvPr id="10" name="Prostoročno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Prostoročno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ročno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ročno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Ograda naslova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sl-SI" dirty="0" smtClean="0"/>
              <a:t>Kliknite, če želite urediti slog naslova matrice</a:t>
            </a:r>
            <a:endParaRPr kumimoji="0" lang="en-US" dirty="0"/>
          </a:p>
        </p:txBody>
      </p:sp>
      <p:sp>
        <p:nvSpPr>
          <p:cNvPr id="30" name="Ograda besedila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  <a:p>
            <a:pPr lvl="1" eaLnBrk="1" latinLnBrk="0" hangingPunct="1"/>
            <a:r>
              <a:rPr kumimoji="0" lang="sl-SI" smtClean="0"/>
              <a:t>Druga raven</a:t>
            </a:r>
          </a:p>
          <a:p>
            <a:pPr lvl="2" eaLnBrk="1" latinLnBrk="0" hangingPunct="1"/>
            <a:r>
              <a:rPr kumimoji="0" lang="sl-SI" smtClean="0"/>
              <a:t>Tretja raven</a:t>
            </a:r>
          </a:p>
          <a:p>
            <a:pPr lvl="3" eaLnBrk="1" latinLnBrk="0" hangingPunct="1"/>
            <a:r>
              <a:rPr kumimoji="0" lang="sl-SI" smtClean="0"/>
              <a:t>Četrta raven</a:t>
            </a:r>
          </a:p>
          <a:p>
            <a:pPr lvl="4" eaLnBrk="1" latinLnBrk="0" hangingPunct="1"/>
            <a:r>
              <a:rPr kumimoji="0" lang="sl-SI" smtClean="0"/>
              <a:t>Peta raven</a:t>
            </a:r>
            <a:endParaRPr kumimoji="0" lang="en-US"/>
          </a:p>
        </p:txBody>
      </p:sp>
      <p:sp>
        <p:nvSpPr>
          <p:cNvPr id="10" name="Ograda datum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22" name="Ograda no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l-SI" dirty="0"/>
          </a:p>
        </p:txBody>
      </p:sp>
      <p:sp>
        <p:nvSpPr>
          <p:cNvPr id="18" name="Ograda številke diapoz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2D8FFC-6D92-4FA2-9CA1-FE6DAB760DED}" type="slidenum">
              <a:rPr lang="sl-SI" smtClean="0"/>
              <a:pPr/>
              <a:t>‹#›</a:t>
            </a:fld>
            <a:endParaRPr lang="sl-SI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Prostoročno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Prostoročno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ransition>
    <p:cut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1412776"/>
            <a:ext cx="8424862" cy="1230312"/>
          </a:xfrm>
          <a:noFill/>
          <a:ln/>
        </p:spPr>
        <p:txBody>
          <a:bodyPr lIns="92075" tIns="46038" rIns="92075" bIns="46038" anchor="ctr" anchorCtr="0">
            <a:normAutofit fontScale="90000"/>
          </a:bodyPr>
          <a:lstStyle/>
          <a:p>
            <a:pPr algn="ctr"/>
            <a:r>
              <a:rPr lang="sl-SI" sz="4800" b="1" dirty="0">
                <a:solidFill>
                  <a:schemeClr val="hlink"/>
                </a:solidFill>
                <a:latin typeface="Comic Sans MS" pitchFamily="66" charset="0"/>
              </a:rPr>
              <a:t>Zgodovina </a:t>
            </a:r>
            <a:r>
              <a:rPr lang="sl-SI" sz="4800" b="1" dirty="0" smtClean="0">
                <a:solidFill>
                  <a:schemeClr val="hlink"/>
                </a:solidFill>
                <a:latin typeface="Comic Sans MS" pitchFamily="66" charset="0"/>
              </a:rPr>
              <a:t>računalnika in računalništva</a:t>
            </a:r>
            <a:endParaRPr lang="sl-SI" sz="4800" b="1" dirty="0">
              <a:solidFill>
                <a:schemeClr val="hlink"/>
              </a:solidFill>
              <a:latin typeface="Comic Sans MS" pitchFamily="66" charset="0"/>
            </a:endParaRPr>
          </a:p>
        </p:txBody>
      </p:sp>
      <p:pic>
        <p:nvPicPr>
          <p:cNvPr id="3077" name="Picture 5" descr="eniac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2852738"/>
            <a:ext cx="4033837" cy="2511425"/>
          </a:xfrm>
          <a:prstGeom prst="rect">
            <a:avLst/>
          </a:prstGeom>
          <a:noFill/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2322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tx2"/>
              </a:gs>
            </a:gsLst>
            <a:lin ang="2700000" scaled="1"/>
          </a:gradFill>
          <a:ln w="12700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Računalniška omrežja</a:t>
            </a:r>
            <a:endParaRPr lang="sl-SI" sz="28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60350"/>
            <a:ext cx="7772400" cy="1143000"/>
          </a:xfrm>
          <a:noFill/>
          <a:ln/>
        </p:spPr>
        <p:txBody>
          <a:bodyPr lIns="92075" tIns="46038" rIns="92075" bIns="46038"/>
          <a:lstStyle/>
          <a:p>
            <a:r>
              <a:rPr lang="sl-SI" b="1" dirty="0">
                <a:solidFill>
                  <a:srgbClr val="FF0000"/>
                </a:solidFill>
                <a:latin typeface="Comic Sans MS" pitchFamily="66" charset="0"/>
              </a:rPr>
              <a:t>Tranzistor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84213" y="1557338"/>
            <a:ext cx="76200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 dirty="0">
                <a:latin typeface="Times New Roman" pitchFamily="18" charset="0"/>
              </a:rPr>
              <a:t>1947 - Iznajdba tranzistorja – prelomnica v razvoju računalništva.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 dirty="0">
                <a:latin typeface="Times New Roman" pitchFamily="18" charset="0"/>
              </a:rPr>
              <a:t>Zanesljivejši, cenejši, manjši računalniki.</a:t>
            </a:r>
            <a:endParaRPr lang="sl-SI" sz="2800" dirty="0">
              <a:latin typeface="Times New Roman CE" charset="-18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116013" y="6092825"/>
            <a:ext cx="705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2400">
                <a:latin typeface="Times New Roman" pitchFamily="18" charset="0"/>
              </a:rPr>
              <a:t>Tranzistorji so sčasoma povsem zamenjali elektronke.</a:t>
            </a:r>
            <a:endParaRPr lang="sl-SI" sz="2400">
              <a:latin typeface="Times New Roman CE" charset="-18"/>
            </a:endParaRPr>
          </a:p>
        </p:txBody>
      </p:sp>
      <p:pic>
        <p:nvPicPr>
          <p:cNvPr id="18439" name="Picture 7" descr="tranzis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3357563"/>
            <a:ext cx="3744912" cy="2809875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sl-SI" b="1" dirty="0">
                <a:solidFill>
                  <a:srgbClr val="FF0000"/>
                </a:solidFill>
                <a:latin typeface="Comic Sans MS" pitchFamily="66" charset="0"/>
              </a:rPr>
              <a:t>Integrirana vezja - čipi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762000" y="2362200"/>
            <a:ext cx="472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042988" y="1700213"/>
            <a:ext cx="7620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3200" b="1">
                <a:latin typeface="Times New Roman" pitchFamily="18" charset="0"/>
              </a:rPr>
              <a:t>Čip</a:t>
            </a:r>
            <a:r>
              <a:rPr lang="sl-SI" sz="2800">
                <a:latin typeface="Times New Roman" pitchFamily="18" charset="0"/>
              </a:rPr>
              <a:t> – majhna ploščica iz silicija, na kateri je med seboj povezanih nekaj deset elektronskih elementov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042988" y="5589588"/>
            <a:ext cx="7200900" cy="10763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3200" b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Moorov zakon:</a:t>
            </a:r>
            <a:r>
              <a:rPr lang="sl-SI" sz="3200">
                <a:solidFill>
                  <a:schemeClr val="bg1"/>
                </a:solidFill>
                <a:latin typeface="Times New Roman" pitchFamily="18" charset="0"/>
              </a:rPr>
              <a:t> Število tranzistorjev se podvoji vsako poldrugo leto.</a:t>
            </a:r>
          </a:p>
        </p:txBody>
      </p:sp>
      <p:pic>
        <p:nvPicPr>
          <p:cNvPr id="20487" name="Picture 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3068638"/>
            <a:ext cx="244951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0" name="Picture 10" descr="či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2997200"/>
            <a:ext cx="2371725" cy="228600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15888"/>
            <a:ext cx="7772400" cy="1287462"/>
          </a:xfrm>
          <a:noFill/>
          <a:ln/>
        </p:spPr>
        <p:txBody>
          <a:bodyPr lIns="92075" tIns="46038" rIns="92075" bIns="46038"/>
          <a:lstStyle/>
          <a:p>
            <a:r>
              <a:rPr lang="sl-SI" b="1" dirty="0">
                <a:solidFill>
                  <a:srgbClr val="FF0000"/>
                </a:solidFill>
                <a:latin typeface="Comic Sans MS" pitchFamily="66" charset="0"/>
              </a:rPr>
              <a:t>Mikroprocesor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403350" y="3573463"/>
            <a:ext cx="6264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2800" b="1">
                <a:latin typeface="Times New Roman" pitchFamily="18" charset="0"/>
              </a:rPr>
              <a:t>1974 – Intel </a:t>
            </a: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– prvi mikroračunalnik</a:t>
            </a:r>
          </a:p>
          <a:p>
            <a:pPr eaLnBrk="0" hangingPunct="0">
              <a:spcBef>
                <a:spcPct val="50000"/>
              </a:spcBef>
            </a:pPr>
            <a:endParaRPr lang="sl-SI" sz="2400">
              <a:latin typeface="Times New Roman" pitchFamily="18" charset="0"/>
            </a:endParaRPr>
          </a:p>
        </p:txBody>
      </p:sp>
      <p:pic>
        <p:nvPicPr>
          <p:cNvPr id="21511" name="Picture 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484313"/>
            <a:ext cx="1655763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2" name="Picture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4437063"/>
            <a:ext cx="24479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3132138" y="2205038"/>
            <a:ext cx="525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2400">
                <a:latin typeface="Times New Roman" pitchFamily="18" charset="0"/>
              </a:rPr>
              <a:t>Ted Hoff - izumitelj mikroprocesorja</a:t>
            </a:r>
          </a:p>
        </p:txBody>
      </p:sp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4365625"/>
            <a:ext cx="2654300" cy="2109788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724648"/>
          </a:xfrm>
          <a:noFill/>
          <a:ln/>
        </p:spPr>
        <p:txBody>
          <a:bodyPr lIns="92075" tIns="46038" rIns="92075" bIns="46038">
            <a:normAutofit fontScale="90000"/>
          </a:bodyPr>
          <a:lstStyle/>
          <a:p>
            <a:r>
              <a:rPr lang="sl-SI" b="1" dirty="0">
                <a:solidFill>
                  <a:srgbClr val="FF0000"/>
                </a:solidFill>
                <a:latin typeface="Comic Sans MS" pitchFamily="66" charset="0"/>
              </a:rPr>
              <a:t>Rojstvo osebnega računalnika</a:t>
            </a:r>
          </a:p>
        </p:txBody>
      </p:sp>
      <p:pic>
        <p:nvPicPr>
          <p:cNvPr id="22534" name="Picture 6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32138" y="2565400"/>
            <a:ext cx="2808287" cy="3743325"/>
          </a:xfrm>
          <a:noFill/>
          <a:ln/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07950" y="1844675"/>
            <a:ext cx="9036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2800">
                <a:latin typeface="Times New Roman" pitchFamily="18" charset="0"/>
              </a:rPr>
              <a:t>1981 – 1. osebni računalnik (PC-”personal computer”) - IBM</a:t>
            </a:r>
            <a:endParaRPr lang="sl-SI" sz="2800">
              <a:latin typeface="Times New Roman CE" charset="-18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7772400" cy="1143000"/>
          </a:xfrm>
          <a:noFill/>
          <a:ln/>
        </p:spPr>
        <p:txBody>
          <a:bodyPr lIns="92075" tIns="46038" rIns="92075" bIns="46038"/>
          <a:lstStyle/>
          <a:p>
            <a:r>
              <a:rPr lang="sl-SI" b="1" dirty="0">
                <a:solidFill>
                  <a:srgbClr val="FF0000"/>
                </a:solidFill>
                <a:latin typeface="Comic Sans MS" pitchFamily="66" charset="0"/>
              </a:rPr>
              <a:t>Generacije računalnikov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79388" y="1700213"/>
            <a:ext cx="6480175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2600">
                <a:latin typeface="Times New Roman" pitchFamily="18" charset="0"/>
              </a:rPr>
              <a:t>1. generacija: releji, elektronke (do 1953)</a:t>
            </a:r>
          </a:p>
          <a:p>
            <a:pPr eaLnBrk="0" hangingPunct="0">
              <a:spcBef>
                <a:spcPct val="50000"/>
              </a:spcBef>
            </a:pPr>
            <a:r>
              <a:rPr lang="sl-SI" sz="2600">
                <a:latin typeface="Times New Roman" pitchFamily="18" charset="0"/>
              </a:rPr>
              <a:t>2. generacija: tranzistorji (do 1964)</a:t>
            </a:r>
          </a:p>
          <a:p>
            <a:pPr eaLnBrk="0" hangingPunct="0">
              <a:spcBef>
                <a:spcPct val="50000"/>
              </a:spcBef>
            </a:pPr>
            <a:r>
              <a:rPr lang="sl-SI" sz="2600">
                <a:latin typeface="Times New Roman" pitchFamily="18" charset="0"/>
              </a:rPr>
              <a:t>3. generacija: integrirana vezja - čipi (do 1970)</a:t>
            </a:r>
          </a:p>
          <a:p>
            <a:pPr eaLnBrk="0" hangingPunct="0">
              <a:spcBef>
                <a:spcPct val="50000"/>
              </a:spcBef>
            </a:pPr>
            <a:r>
              <a:rPr lang="sl-SI" sz="2600">
                <a:latin typeface="Times New Roman" pitchFamily="18" charset="0"/>
              </a:rPr>
              <a:t>4. generacija: integrirana vezja visoke gostote (mikroprocesorji)</a:t>
            </a:r>
          </a:p>
          <a:p>
            <a:pPr eaLnBrk="0" hangingPunct="0">
              <a:spcBef>
                <a:spcPct val="50000"/>
              </a:spcBef>
            </a:pPr>
            <a:r>
              <a:rPr lang="sl-SI" sz="2600">
                <a:latin typeface="Times New Roman" pitchFamily="18" charset="0"/>
              </a:rPr>
              <a:t>5. generacija: vzporedna vezava procesorjev</a:t>
            </a:r>
          </a:p>
          <a:p>
            <a:pPr eaLnBrk="0" hangingPunct="0">
              <a:spcBef>
                <a:spcPct val="50000"/>
              </a:spcBef>
            </a:pPr>
            <a:r>
              <a:rPr lang="sl-SI" sz="2600">
                <a:latin typeface="Times New Roman" pitchFamily="18" charset="0"/>
              </a:rPr>
              <a:t>6. generacija: nevronski čipi</a:t>
            </a:r>
          </a:p>
          <a:p>
            <a:pPr eaLnBrk="0" hangingPunct="0">
              <a:spcBef>
                <a:spcPct val="50000"/>
              </a:spcBef>
            </a:pPr>
            <a:r>
              <a:rPr lang="sl-SI" sz="2600">
                <a:latin typeface="Times New Roman" pitchFamily="18" charset="0"/>
              </a:rPr>
              <a:t>7. generacija: kvantni računalniki </a:t>
            </a:r>
          </a:p>
          <a:p>
            <a:pPr eaLnBrk="0" hangingPunct="0">
              <a:spcBef>
                <a:spcPct val="50000"/>
              </a:spcBef>
            </a:pPr>
            <a:endParaRPr lang="sl-SI" sz="2600">
              <a:latin typeface="Times New Roman CE" charset="-18"/>
            </a:endParaRPr>
          </a:p>
        </p:txBody>
      </p:sp>
      <p:pic>
        <p:nvPicPr>
          <p:cNvPr id="25604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3644900"/>
            <a:ext cx="237648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1412875"/>
            <a:ext cx="2303463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7308850" y="6165850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2400">
                <a:latin typeface="Times New Roman" pitchFamily="18" charset="0"/>
              </a:rPr>
              <a:t>Cray 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6948488" y="3068638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sl-SI" sz="2400">
                <a:latin typeface="Times New Roman" pitchFamily="18" charset="0"/>
              </a:rPr>
              <a:t>Univac 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://www.mocom2020.com/data/2009/05/computer-power-futur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516821" cy="5428149"/>
          </a:xfrm>
          <a:prstGeom prst="rect">
            <a:avLst/>
          </a:prstGeom>
          <a:noFill/>
        </p:spPr>
      </p:pic>
      <p:sp>
        <p:nvSpPr>
          <p:cNvPr id="7" name="PoljeZBesedilom 6"/>
          <p:cNvSpPr txBox="1"/>
          <p:nvPr/>
        </p:nvSpPr>
        <p:spPr>
          <a:xfrm>
            <a:off x="755576" y="404664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800" dirty="0" smtClean="0">
                <a:latin typeface="Cambria" pitchFamily="18" charset="0"/>
              </a:rPr>
              <a:t>Naraščanje moči računalnikov</a:t>
            </a:r>
            <a:endParaRPr lang="sl-SI" sz="2800" dirty="0">
              <a:latin typeface="Cambria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r>
              <a:rPr lang="sl-SI" b="1" dirty="0">
                <a:solidFill>
                  <a:srgbClr val="FF0000"/>
                </a:solidFill>
                <a:latin typeface="Comic Sans MS" pitchFamily="66" charset="0"/>
              </a:rPr>
              <a:t>Delitev računalnikov</a:t>
            </a:r>
          </a:p>
        </p:txBody>
      </p:sp>
      <p:grpSp>
        <p:nvGrpSpPr>
          <p:cNvPr id="34875" name="Group 59"/>
          <p:cNvGrpSpPr>
            <a:grpSpLocks/>
          </p:cNvGrpSpPr>
          <p:nvPr/>
        </p:nvGrpSpPr>
        <p:grpSpPr bwMode="auto">
          <a:xfrm>
            <a:off x="250825" y="1484313"/>
            <a:ext cx="8597900" cy="4891087"/>
            <a:chOff x="158" y="1026"/>
            <a:chExt cx="5416" cy="3081"/>
          </a:xfrm>
        </p:grpSpPr>
        <p:grpSp>
          <p:nvGrpSpPr>
            <p:cNvPr id="34848" name="Group 32"/>
            <p:cNvGrpSpPr>
              <a:grpSpLocks/>
            </p:cNvGrpSpPr>
            <p:nvPr/>
          </p:nvGrpSpPr>
          <p:grpSpPr bwMode="auto">
            <a:xfrm>
              <a:off x="158" y="1026"/>
              <a:ext cx="5416" cy="3081"/>
              <a:chOff x="158" y="1117"/>
              <a:chExt cx="5416" cy="3081"/>
            </a:xfrm>
          </p:grpSpPr>
          <p:sp>
            <p:nvSpPr>
              <p:cNvPr id="34821" name="Line 5"/>
              <p:cNvSpPr>
                <a:spLocks noChangeShapeType="1"/>
              </p:cNvSpPr>
              <p:nvPr/>
            </p:nvSpPr>
            <p:spPr bwMode="auto">
              <a:xfrm flipH="1">
                <a:off x="2522" y="1173"/>
                <a:ext cx="528" cy="608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22" name="Line 6"/>
              <p:cNvSpPr>
                <a:spLocks noChangeShapeType="1"/>
              </p:cNvSpPr>
              <p:nvPr/>
            </p:nvSpPr>
            <p:spPr bwMode="auto">
              <a:xfrm>
                <a:off x="3082" y="1197"/>
                <a:ext cx="2112" cy="568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23" name="Line 7"/>
              <p:cNvSpPr>
                <a:spLocks noChangeShapeType="1"/>
              </p:cNvSpPr>
              <p:nvPr/>
            </p:nvSpPr>
            <p:spPr bwMode="auto">
              <a:xfrm flipH="1">
                <a:off x="826" y="1765"/>
                <a:ext cx="1680" cy="65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25" name="Line 9"/>
              <p:cNvSpPr>
                <a:spLocks noChangeShapeType="1"/>
              </p:cNvSpPr>
              <p:nvPr/>
            </p:nvSpPr>
            <p:spPr bwMode="auto">
              <a:xfrm>
                <a:off x="2517" y="1888"/>
                <a:ext cx="45" cy="45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26" name="Line 10"/>
              <p:cNvSpPr>
                <a:spLocks noChangeShapeType="1"/>
              </p:cNvSpPr>
              <p:nvPr/>
            </p:nvSpPr>
            <p:spPr bwMode="auto">
              <a:xfrm>
                <a:off x="2642" y="1765"/>
                <a:ext cx="1463" cy="57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27" name="Line 11"/>
              <p:cNvSpPr>
                <a:spLocks noChangeShapeType="1"/>
              </p:cNvSpPr>
              <p:nvPr/>
            </p:nvSpPr>
            <p:spPr bwMode="auto">
              <a:xfrm flipH="1">
                <a:off x="698" y="2781"/>
                <a:ext cx="176" cy="728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28" name="Line 12"/>
              <p:cNvSpPr>
                <a:spLocks noChangeShapeType="1"/>
              </p:cNvSpPr>
              <p:nvPr/>
            </p:nvSpPr>
            <p:spPr bwMode="auto">
              <a:xfrm>
                <a:off x="970" y="2781"/>
                <a:ext cx="1088" cy="76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29" name="Line 13"/>
              <p:cNvSpPr>
                <a:spLocks noChangeShapeType="1"/>
              </p:cNvSpPr>
              <p:nvPr/>
            </p:nvSpPr>
            <p:spPr bwMode="auto">
              <a:xfrm>
                <a:off x="994" y="2789"/>
                <a:ext cx="2464" cy="73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30" name="Line 14"/>
              <p:cNvSpPr>
                <a:spLocks noChangeShapeType="1"/>
              </p:cNvSpPr>
              <p:nvPr/>
            </p:nvSpPr>
            <p:spPr bwMode="auto">
              <a:xfrm flipH="1">
                <a:off x="1610" y="3702"/>
                <a:ext cx="408" cy="27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prstDash val="dashDot"/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32" name="Text Box 16"/>
              <p:cNvSpPr txBox="1">
                <a:spLocks noChangeArrowheads="1"/>
              </p:cNvSpPr>
              <p:nvPr/>
            </p:nvSpPr>
            <p:spPr bwMode="auto">
              <a:xfrm>
                <a:off x="2290" y="1117"/>
                <a:ext cx="1560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sz="2000" b="1">
                    <a:latin typeface="Arial" pitchFamily="34" charset="0"/>
                  </a:rPr>
                  <a:t>RAČUNALNIKI</a:t>
                </a:r>
                <a:endParaRPr lang="sl-SI" sz="2000"/>
              </a:p>
            </p:txBody>
          </p:sp>
          <p:sp>
            <p:nvSpPr>
              <p:cNvPr id="34833" name="Text Box 17"/>
              <p:cNvSpPr txBox="1">
                <a:spLocks noChangeArrowheads="1"/>
              </p:cNvSpPr>
              <p:nvPr/>
            </p:nvSpPr>
            <p:spPr bwMode="auto">
              <a:xfrm>
                <a:off x="4014" y="1706"/>
                <a:ext cx="1560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sz="1400" b="1">
                    <a:latin typeface="Arial" pitchFamily="34" charset="0"/>
                  </a:rPr>
                  <a:t>SPECIALIZIRANI</a:t>
                </a:r>
                <a:endParaRPr lang="sl-SI"/>
              </a:p>
            </p:txBody>
          </p:sp>
          <p:sp>
            <p:nvSpPr>
              <p:cNvPr id="34834" name="Text Box 18"/>
              <p:cNvSpPr txBox="1">
                <a:spLocks noChangeArrowheads="1"/>
              </p:cNvSpPr>
              <p:nvPr/>
            </p:nvSpPr>
            <p:spPr bwMode="auto">
              <a:xfrm>
                <a:off x="1794" y="1661"/>
                <a:ext cx="1560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sz="1400" b="1">
                    <a:latin typeface="Arial" pitchFamily="34" charset="0"/>
                  </a:rPr>
                  <a:t>VEČNAMENSKI</a:t>
                </a:r>
                <a:endParaRPr lang="sl-SI"/>
              </a:p>
            </p:txBody>
          </p:sp>
          <p:sp>
            <p:nvSpPr>
              <p:cNvPr id="34835" name="Text Box 19"/>
              <p:cNvSpPr txBox="1">
                <a:spLocks noChangeArrowheads="1"/>
              </p:cNvSpPr>
              <p:nvPr/>
            </p:nvSpPr>
            <p:spPr bwMode="auto">
              <a:xfrm>
                <a:off x="186" y="2325"/>
                <a:ext cx="1344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sz="1400" b="1">
                    <a:latin typeface="Arial" pitchFamily="34" charset="0"/>
                  </a:rPr>
                  <a:t>MIKRORAČUNALNIKI</a:t>
                </a:r>
                <a:endParaRPr lang="sl-SI"/>
              </a:p>
            </p:txBody>
          </p:sp>
          <p:sp>
            <p:nvSpPr>
              <p:cNvPr id="34836" name="Text Box 20"/>
              <p:cNvSpPr txBox="1">
                <a:spLocks noChangeArrowheads="1"/>
              </p:cNvSpPr>
              <p:nvPr/>
            </p:nvSpPr>
            <p:spPr bwMode="auto">
              <a:xfrm>
                <a:off x="1973" y="2296"/>
                <a:ext cx="1344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sz="1400" b="1">
                    <a:latin typeface="Arial" pitchFamily="34" charset="0"/>
                  </a:rPr>
                  <a:t>MINI RAČUNALNIKI</a:t>
                </a:r>
                <a:endParaRPr lang="sl-SI"/>
              </a:p>
            </p:txBody>
          </p:sp>
          <p:sp>
            <p:nvSpPr>
              <p:cNvPr id="34837" name="Text Box 21"/>
              <p:cNvSpPr txBox="1">
                <a:spLocks noChangeArrowheads="1"/>
              </p:cNvSpPr>
              <p:nvPr/>
            </p:nvSpPr>
            <p:spPr bwMode="auto">
              <a:xfrm>
                <a:off x="3787" y="2296"/>
                <a:ext cx="1344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sz="1400" b="1">
                    <a:latin typeface="Arial" pitchFamily="34" charset="0"/>
                  </a:rPr>
                  <a:t>VELIKI RAČUNALNIKI</a:t>
                </a:r>
                <a:endParaRPr lang="sl-SI"/>
              </a:p>
            </p:txBody>
          </p:sp>
          <p:sp>
            <p:nvSpPr>
              <p:cNvPr id="34839" name="Text Box 23"/>
              <p:cNvSpPr txBox="1">
                <a:spLocks noChangeArrowheads="1"/>
              </p:cNvSpPr>
              <p:nvPr/>
            </p:nvSpPr>
            <p:spPr bwMode="auto">
              <a:xfrm>
                <a:off x="186" y="2685"/>
                <a:ext cx="1448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sz="1400" b="1">
                    <a:latin typeface="Arial" pitchFamily="34" charset="0"/>
                  </a:rPr>
                  <a:t>OSEBNI RAČUNALNIKI</a:t>
                </a:r>
                <a:endParaRPr lang="sl-SI"/>
              </a:p>
            </p:txBody>
          </p:sp>
          <p:sp>
            <p:nvSpPr>
              <p:cNvPr id="34840" name="Text Box 24"/>
              <p:cNvSpPr txBox="1">
                <a:spLocks noChangeArrowheads="1"/>
              </p:cNvSpPr>
              <p:nvPr/>
            </p:nvSpPr>
            <p:spPr bwMode="auto">
              <a:xfrm>
                <a:off x="2994" y="3410"/>
                <a:ext cx="1448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b="1">
                    <a:latin typeface="Arial" pitchFamily="34" charset="0"/>
                  </a:rPr>
                  <a:t>ŽEPNI</a:t>
                </a:r>
                <a:endParaRPr lang="sl-SI"/>
              </a:p>
            </p:txBody>
          </p:sp>
          <p:sp>
            <p:nvSpPr>
              <p:cNvPr id="34841" name="Text Box 25"/>
              <p:cNvSpPr txBox="1">
                <a:spLocks noChangeArrowheads="1"/>
              </p:cNvSpPr>
              <p:nvPr/>
            </p:nvSpPr>
            <p:spPr bwMode="auto">
              <a:xfrm>
                <a:off x="1562" y="3410"/>
                <a:ext cx="1064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b="1">
                    <a:latin typeface="Arial" pitchFamily="34" charset="0"/>
                  </a:rPr>
                  <a:t>PRENOSNI</a:t>
                </a:r>
              </a:p>
            </p:txBody>
          </p:sp>
          <p:sp>
            <p:nvSpPr>
              <p:cNvPr id="34842" name="Text Box 26"/>
              <p:cNvSpPr txBox="1">
                <a:spLocks noChangeArrowheads="1"/>
              </p:cNvSpPr>
              <p:nvPr/>
            </p:nvSpPr>
            <p:spPr bwMode="auto">
              <a:xfrm>
                <a:off x="158" y="3410"/>
                <a:ext cx="1064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b="1">
                    <a:latin typeface="Arial" pitchFamily="34" charset="0"/>
                  </a:rPr>
                  <a:t>NAMIZNI</a:t>
                </a:r>
                <a:endParaRPr lang="sl-SI" sz="1400" b="1">
                  <a:latin typeface="Arial" pitchFamily="34" charset="0"/>
                </a:endParaRPr>
              </a:p>
            </p:txBody>
          </p:sp>
          <p:sp>
            <p:nvSpPr>
              <p:cNvPr id="34843" name="Text Box 27"/>
              <p:cNvSpPr txBox="1">
                <a:spLocks noChangeArrowheads="1"/>
              </p:cNvSpPr>
              <p:nvPr/>
            </p:nvSpPr>
            <p:spPr bwMode="auto">
              <a:xfrm>
                <a:off x="431" y="3974"/>
                <a:ext cx="1728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sz="1400" b="1">
                    <a:latin typeface="Arial" pitchFamily="34" charset="0"/>
                  </a:rPr>
                  <a:t>VEČUPORABNIŠKI SISTEMI</a:t>
                </a:r>
                <a:endParaRPr lang="sl-SI"/>
              </a:p>
            </p:txBody>
          </p:sp>
          <p:sp>
            <p:nvSpPr>
              <p:cNvPr id="34844" name="Line 28"/>
              <p:cNvSpPr>
                <a:spLocks noChangeShapeType="1"/>
              </p:cNvSpPr>
              <p:nvPr/>
            </p:nvSpPr>
            <p:spPr bwMode="auto">
              <a:xfrm>
                <a:off x="884" y="2568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34846" name="Text Box 30"/>
              <p:cNvSpPr txBox="1">
                <a:spLocks noChangeArrowheads="1"/>
              </p:cNvSpPr>
              <p:nvPr/>
            </p:nvSpPr>
            <p:spPr bwMode="auto">
              <a:xfrm>
                <a:off x="2336" y="3974"/>
                <a:ext cx="1728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/>
                <a:r>
                  <a:rPr lang="sl-SI" sz="1400" b="1">
                    <a:latin typeface="Arial" pitchFamily="34" charset="0"/>
                  </a:rPr>
                  <a:t>ENOUPORABNIŠKI SISTEMI</a:t>
                </a:r>
                <a:endParaRPr lang="sl-SI"/>
              </a:p>
            </p:txBody>
          </p:sp>
          <p:sp>
            <p:nvSpPr>
              <p:cNvPr id="34847" name="Line 31"/>
              <p:cNvSpPr>
                <a:spLocks noChangeShapeType="1"/>
              </p:cNvSpPr>
              <p:nvPr/>
            </p:nvSpPr>
            <p:spPr bwMode="auto">
              <a:xfrm>
                <a:off x="2336" y="3702"/>
                <a:ext cx="317" cy="27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prstDash val="dashDot"/>
                <a:round/>
                <a:headEnd/>
                <a:tailEnd/>
              </a:ln>
            </p:spPr>
            <p:txBody>
              <a:bodyPr/>
              <a:lstStyle/>
              <a:p>
                <a:endParaRPr lang="sl-SI"/>
              </a:p>
            </p:txBody>
          </p:sp>
        </p:grpSp>
        <p:sp>
          <p:nvSpPr>
            <p:cNvPr id="34873" name="Line 57"/>
            <p:cNvSpPr>
              <a:spLocks noChangeShapeType="1"/>
            </p:cNvSpPr>
            <p:nvPr/>
          </p:nvSpPr>
          <p:spPr bwMode="auto">
            <a:xfrm>
              <a:off x="612" y="3612"/>
              <a:ext cx="318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sl-SI"/>
            </a:p>
          </p:txBody>
        </p:sp>
        <p:sp>
          <p:nvSpPr>
            <p:cNvPr id="34874" name="Line 58"/>
            <p:cNvSpPr>
              <a:spLocks noChangeShapeType="1"/>
            </p:cNvSpPr>
            <p:nvPr/>
          </p:nvSpPr>
          <p:spPr bwMode="auto">
            <a:xfrm>
              <a:off x="930" y="3612"/>
              <a:ext cx="1542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sl-SI"/>
            </a:p>
          </p:txBody>
        </p:sp>
      </p:grpSp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rgbClr val="FF0000"/>
                </a:solidFill>
                <a:latin typeface="Comic Sans MS" pitchFamily="66" charset="0"/>
              </a:rPr>
              <a:t>PODROČJA UPORABE IT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l-SI"/>
              <a:t>Bančništvo,</a:t>
            </a:r>
          </a:p>
          <a:p>
            <a:r>
              <a:rPr lang="sl-SI"/>
              <a:t>telefonija,</a:t>
            </a:r>
          </a:p>
          <a:p>
            <a:r>
              <a:rPr lang="sl-SI"/>
              <a:t>trgovina, </a:t>
            </a:r>
          </a:p>
          <a:p>
            <a:r>
              <a:rPr lang="sl-SI"/>
              <a:t>zdravstvo,</a:t>
            </a:r>
          </a:p>
          <a:p>
            <a:r>
              <a:rPr lang="sl-SI"/>
              <a:t>pisarniško poslovanje, </a:t>
            </a:r>
          </a:p>
          <a:p>
            <a:r>
              <a:rPr lang="sl-SI"/>
              <a:t>industrija,</a:t>
            </a:r>
          </a:p>
          <a:p>
            <a:r>
              <a:rPr lang="sl-SI"/>
              <a:t>založništvo in tisk.</a:t>
            </a:r>
          </a:p>
          <a:p>
            <a:endParaRPr lang="sl-SI"/>
          </a:p>
          <a:p>
            <a:endParaRPr lang="sl-SI"/>
          </a:p>
        </p:txBody>
      </p:sp>
      <p:pic>
        <p:nvPicPr>
          <p:cNvPr id="44036" name="Picture 4" descr="e-trgovin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2276475"/>
            <a:ext cx="2878138" cy="2878138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1143000"/>
          </a:xfrm>
          <a:noFill/>
          <a:ln/>
        </p:spPr>
        <p:txBody>
          <a:bodyPr lIns="92075" tIns="46038" rIns="92075" bIns="46038"/>
          <a:lstStyle/>
          <a:p>
            <a:r>
              <a:rPr lang="sl-SI" b="1">
                <a:solidFill>
                  <a:schemeClr val="hlink"/>
                </a:solidFill>
                <a:latin typeface="Comic Sans MS" pitchFamily="66" charset="0"/>
              </a:rPr>
              <a:t>Prvi začetki</a:t>
            </a:r>
          </a:p>
        </p:txBody>
      </p:sp>
      <p:pic>
        <p:nvPicPr>
          <p:cNvPr id="4099" name="Picture 3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924944"/>
            <a:ext cx="5184775" cy="3455987"/>
          </a:xfrm>
          <a:noFill/>
          <a:ln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95288" y="1557338"/>
            <a:ext cx="8748712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3200" dirty="0">
                <a:latin typeface="Times New Roman" pitchFamily="18" charset="0"/>
              </a:rPr>
              <a:t>Ko človek začne šteti (dneve, vojščake, denar, …);</a:t>
            </a:r>
          </a:p>
          <a:p>
            <a:pPr eaLnBrk="0" hangingPunct="0">
              <a:lnSpc>
                <a:spcPct val="30000"/>
              </a:lnSpc>
              <a:spcBef>
                <a:spcPct val="50000"/>
              </a:spcBef>
              <a:buFontTx/>
              <a:buChar char="•"/>
            </a:pPr>
            <a:r>
              <a:rPr lang="sl-SI" sz="3200" dirty="0">
                <a:latin typeface="Times New Roman" pitchFamily="18" charset="0"/>
              </a:rPr>
              <a:t>za vsak predmet so narisali črtico ali piko.</a:t>
            </a:r>
          </a:p>
          <a:p>
            <a:pPr eaLnBrk="0" hangingPunct="0">
              <a:lnSpc>
                <a:spcPct val="30000"/>
              </a:lnSpc>
              <a:spcBef>
                <a:spcPct val="50000"/>
              </a:spcBef>
            </a:pPr>
            <a:endParaRPr lang="sl-SI" sz="3200" dirty="0">
              <a:latin typeface="Times New Roman CE" charset="-18"/>
            </a:endParaRPr>
          </a:p>
        </p:txBody>
      </p:sp>
      <p:pic>
        <p:nvPicPr>
          <p:cNvPr id="16392" name="Picture 8" descr="http://t0.gstatic.com/images?q=tbn:ANd9GcQPJu60O95ile2FJnbg6zI_cUo5ZiiL7R-zZO6Mj48nbdn07HQ&amp;t=1&amp;usg=__PyK4Mdz9XtZFR0nEHDxD5lA72tY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068960"/>
            <a:ext cx="3419873" cy="3285469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275638" cy="1143000"/>
          </a:xfrm>
          <a:noFill/>
          <a:ln/>
        </p:spPr>
        <p:txBody>
          <a:bodyPr lIns="92075" tIns="46038" rIns="92075" bIns="46038"/>
          <a:lstStyle/>
          <a:p>
            <a:r>
              <a:rPr lang="sl-SI" b="1">
                <a:solidFill>
                  <a:schemeClr val="hlink"/>
                </a:solidFill>
                <a:latin typeface="Comic Sans MS" pitchFamily="66" charset="0"/>
              </a:rPr>
              <a:t>Abakus</a:t>
            </a:r>
          </a:p>
        </p:txBody>
      </p:sp>
      <p:pic>
        <p:nvPicPr>
          <p:cNvPr id="512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780928"/>
            <a:ext cx="5256213" cy="357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762000" y="21336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sl-SI" sz="2400">
              <a:latin typeface="Times New Roman" pitchFamily="18" charset="0"/>
            </a:endParaRPr>
          </a:p>
        </p:txBody>
      </p:sp>
      <p:pic>
        <p:nvPicPr>
          <p:cNvPr id="15362" name="Picture 2" descr="http://t0.gstatic.com/images?q=tbn:ANd9GcQdjh6-vei-PHNCEa7Chj2zqimXjnz7araWeedD7UQzyOIpYiU&amp;t=1&amp;usg=__3FVg2euiUDMHfM30iDrQUakxdGY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60648"/>
            <a:ext cx="3379898" cy="2476872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539552" y="1557338"/>
            <a:ext cx="4608513" cy="206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3200" dirty="0">
                <a:latin typeface="Arial" pitchFamily="34" charset="0"/>
              </a:rPr>
              <a:t>Prvi znani pripomoček za računanje (seštevanje in odštevanje)</a:t>
            </a:r>
            <a:endParaRPr lang="sl-SI" sz="3200" dirty="0">
              <a:latin typeface="Arial CE" charset="-18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500042"/>
            <a:ext cx="8229600" cy="846980"/>
          </a:xfrm>
          <a:noFill/>
          <a:ln/>
        </p:spPr>
        <p:txBody>
          <a:bodyPr lIns="92075" tIns="46038" rIns="92075" bIns="46038">
            <a:normAutofit fontScale="90000"/>
          </a:bodyPr>
          <a:lstStyle/>
          <a:p>
            <a:r>
              <a:rPr lang="sl-SI" b="1" dirty="0">
                <a:solidFill>
                  <a:schemeClr val="hlink"/>
                </a:solidFill>
                <a:latin typeface="Comic Sans MS" pitchFamily="66" charset="0"/>
              </a:rPr>
              <a:t>Pripomočki za računanje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50825" y="1412875"/>
            <a:ext cx="8569325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 dirty="0">
                <a:latin typeface="Times New Roman" pitchFamily="18" charset="0"/>
              </a:rPr>
              <a:t>1610 – </a:t>
            </a:r>
            <a:r>
              <a:rPr lang="sl-SI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NAPIERJEVE KOŠČICE</a:t>
            </a:r>
            <a:r>
              <a:rPr lang="sl-SI" sz="2800" dirty="0">
                <a:latin typeface="Times New Roman" pitchFamily="18" charset="0"/>
              </a:rPr>
              <a:t> (John </a:t>
            </a:r>
            <a:r>
              <a:rPr lang="sl-SI" sz="2800" dirty="0" err="1">
                <a:latin typeface="Times New Roman" pitchFamily="18" charset="0"/>
              </a:rPr>
              <a:t>Napier</a:t>
            </a:r>
            <a:r>
              <a:rPr lang="sl-SI" sz="2800" dirty="0">
                <a:latin typeface="Times New Roman" pitchFamily="18" charset="0"/>
              </a:rPr>
              <a:t>) </a:t>
            </a:r>
            <a:r>
              <a:rPr lang="sl-SI" dirty="0"/>
              <a:t>– </a:t>
            </a:r>
            <a:r>
              <a:rPr lang="sl-SI" sz="2800" dirty="0">
                <a:latin typeface="Times New Roman" pitchFamily="18" charset="0"/>
              </a:rPr>
              <a:t>množenje in deljenje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 dirty="0">
                <a:latin typeface="Times New Roman" pitchFamily="18" charset="0"/>
              </a:rPr>
              <a:t>1645 </a:t>
            </a:r>
            <a:r>
              <a:rPr lang="sl-SI" dirty="0"/>
              <a:t>– </a:t>
            </a:r>
            <a:r>
              <a:rPr lang="sl-SI" sz="3200" b="1" dirty="0">
                <a:latin typeface="Times New Roman" pitchFamily="18" charset="0"/>
              </a:rPr>
              <a:t>PASCALINE</a:t>
            </a:r>
            <a:r>
              <a:rPr lang="sl-SI" sz="2800" dirty="0">
                <a:latin typeface="Times New Roman" pitchFamily="18" charset="0"/>
              </a:rPr>
              <a:t>  (</a:t>
            </a:r>
            <a:r>
              <a:rPr lang="sl-SI" sz="2800" dirty="0" err="1">
                <a:latin typeface="Times New Roman" pitchFamily="18" charset="0"/>
              </a:rPr>
              <a:t>Blaise</a:t>
            </a:r>
            <a:r>
              <a:rPr lang="sl-SI" sz="2800" dirty="0">
                <a:latin typeface="Times New Roman" pitchFamily="18" charset="0"/>
              </a:rPr>
              <a:t> Pascal) – 1. računalo naprodaj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endParaRPr lang="sl-SI" sz="2800" dirty="0"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</a:pPr>
            <a:endParaRPr lang="sl-SI" sz="2800" dirty="0"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</a:pPr>
            <a:endParaRPr lang="sl-SI" sz="2400" dirty="0"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 dirty="0">
                <a:latin typeface="Times New Roman" pitchFamily="18" charset="0"/>
              </a:rPr>
              <a:t>1820 – </a:t>
            </a:r>
            <a:r>
              <a:rPr lang="sl-SI" sz="3200" dirty="0">
                <a:latin typeface="Times New Roman" pitchFamily="18" charset="0"/>
              </a:rPr>
              <a:t>ARITHMOMETER</a:t>
            </a:r>
            <a:r>
              <a:rPr lang="sl-SI" sz="2800" dirty="0">
                <a:latin typeface="Times New Roman" pitchFamily="18" charset="0"/>
              </a:rPr>
              <a:t> (Thomas de </a:t>
            </a:r>
            <a:r>
              <a:rPr lang="sl-SI" sz="2800" dirty="0" err="1">
                <a:latin typeface="Times New Roman" pitchFamily="18" charset="0"/>
              </a:rPr>
              <a:t>Colmar</a:t>
            </a:r>
            <a:r>
              <a:rPr lang="sl-SI" sz="2800" dirty="0">
                <a:latin typeface="Times New Roman" pitchFamily="18" charset="0"/>
              </a:rPr>
              <a:t>) – štiri osnovne računske operacije</a:t>
            </a:r>
          </a:p>
        </p:txBody>
      </p:sp>
      <p:pic>
        <p:nvPicPr>
          <p:cNvPr id="6151" name="Picture 7" descr="pascal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3243263"/>
            <a:ext cx="3744912" cy="2143125"/>
          </a:xfrm>
          <a:prstGeom prst="rect">
            <a:avLst/>
          </a:prstGeom>
          <a:noFill/>
        </p:spPr>
      </p:pic>
      <p:pic>
        <p:nvPicPr>
          <p:cNvPr id="6152" name="Picture 8" descr="pasc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7363" y="3284538"/>
            <a:ext cx="1779587" cy="2160587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  <a:noFill/>
          <a:ln/>
        </p:spPr>
        <p:txBody>
          <a:bodyPr lIns="92075" tIns="46038" rIns="92075" bIns="46038"/>
          <a:lstStyle/>
          <a:p>
            <a:r>
              <a:rPr lang="sl-SI" sz="4000" b="1">
                <a:solidFill>
                  <a:schemeClr val="hlink"/>
                </a:solidFill>
                <a:latin typeface="Comic Sans MS" pitchFamily="66" charset="0"/>
              </a:rPr>
              <a:t>Računski stroji</a:t>
            </a:r>
            <a:endParaRPr lang="sl-SI" sz="4000" b="1">
              <a:solidFill>
                <a:schemeClr val="hlink"/>
              </a:solidFill>
            </a:endParaRPr>
          </a:p>
        </p:txBody>
      </p:sp>
      <p:pic>
        <p:nvPicPr>
          <p:cNvPr id="9223" name="Picture 7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628775"/>
            <a:ext cx="2089150" cy="1968500"/>
          </a:xfrm>
          <a:noFill/>
          <a:ln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95288" y="981075"/>
            <a:ext cx="6264275" cy="561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28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CHARLES BABBAGE:</a:t>
            </a:r>
          </a:p>
          <a:p>
            <a:pPr eaLnBrk="0" hangingPunct="0">
              <a:spcBef>
                <a:spcPct val="50000"/>
              </a:spcBef>
            </a:pPr>
            <a:endParaRPr lang="sl-SI" sz="2800" b="1" u="sng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sl-SI" sz="2800" b="1" u="sng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sl-SI" sz="2800" b="1" u="sng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 dirty="0">
                <a:latin typeface="Times New Roman" pitchFamily="18" charset="0"/>
              </a:rPr>
              <a:t>1822 </a:t>
            </a:r>
            <a:r>
              <a:rPr lang="sl-SI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diferenčni stroj</a:t>
            </a:r>
            <a:r>
              <a:rPr lang="sl-SI" sz="2800" dirty="0">
                <a:latin typeface="Times New Roman" pitchFamily="18" charset="0"/>
              </a:rPr>
              <a:t>,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 dirty="0">
                <a:latin typeface="Times New Roman" pitchFamily="18" charset="0"/>
              </a:rPr>
              <a:t>1834 </a:t>
            </a:r>
            <a:r>
              <a:rPr lang="sl-SI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analitski stroj</a:t>
            </a:r>
            <a:r>
              <a:rPr lang="sl-SI" sz="28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sl-SI" sz="2800" dirty="0">
                <a:latin typeface="Times New Roman" pitchFamily="18" charset="0"/>
              </a:rPr>
              <a:t>(vhodna enota za vnašanje podatkov, pomnilna enota za hranjenje navodil in podatkov, računska enota za računanje in izhodna enota za prikaz rezultatov računanja)</a:t>
            </a:r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V="1">
            <a:off x="4211638" y="3429000"/>
            <a:ext cx="1152525" cy="431800"/>
          </a:xfrm>
          <a:prstGeom prst="line">
            <a:avLst/>
          </a:prstGeom>
          <a:noFill/>
          <a:ln w="41275">
            <a:solidFill>
              <a:schemeClr val="tx2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sl-SI"/>
          </a:p>
        </p:txBody>
      </p:sp>
      <p:pic>
        <p:nvPicPr>
          <p:cNvPr id="9226" name="Picture 10" descr="analitični"/>
          <p:cNvPicPr>
            <a:picLocks noChangeAspect="1" noChangeArrowheads="1"/>
          </p:cNvPicPr>
          <p:nvPr/>
        </p:nvPicPr>
        <p:blipFill>
          <a:blip r:embed="rId3" cstate="print"/>
          <a:srcRect l="8217" r="9547"/>
          <a:stretch>
            <a:fillRect/>
          </a:stretch>
        </p:blipFill>
        <p:spPr bwMode="auto">
          <a:xfrm>
            <a:off x="6443663" y="4483100"/>
            <a:ext cx="2700337" cy="2374900"/>
          </a:xfrm>
          <a:prstGeom prst="rect">
            <a:avLst/>
          </a:prstGeom>
          <a:noFill/>
        </p:spPr>
      </p:pic>
      <p:pic>
        <p:nvPicPr>
          <p:cNvPr id="9227" name="Picture 11" descr="diferenčn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1052513"/>
            <a:ext cx="2560638" cy="316865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772400" cy="1143000"/>
          </a:xfrm>
          <a:noFill/>
          <a:ln/>
        </p:spPr>
        <p:txBody>
          <a:bodyPr lIns="92075" tIns="46038" rIns="92075" bIns="46038"/>
          <a:lstStyle/>
          <a:p>
            <a:r>
              <a:rPr lang="sl-SI" b="1" dirty="0">
                <a:solidFill>
                  <a:srgbClr val="FF0000"/>
                </a:solidFill>
                <a:latin typeface="Comic Sans MS" pitchFamily="66" charset="0"/>
              </a:rPr>
              <a:t>Tabulator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39750" y="1628775"/>
            <a:ext cx="4248150" cy="4114800"/>
          </a:xfrm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sl-SI" sz="2800" b="1" u="sng"/>
              <a:t>HERMAN HOLLERITH:</a:t>
            </a:r>
          </a:p>
          <a:p>
            <a:r>
              <a:rPr lang="sl-SI" sz="2800"/>
              <a:t>Njegov stroj uporabijo za popis prebivalstva v Ameriki (1890).</a:t>
            </a:r>
          </a:p>
          <a:p>
            <a:r>
              <a:rPr lang="sl-SI" sz="2800"/>
              <a:t>Kasneje ustanovi podjetje, ki preraste v IBM.</a:t>
            </a:r>
          </a:p>
        </p:txBody>
      </p:sp>
      <p:pic>
        <p:nvPicPr>
          <p:cNvPr id="10244" name="Picture 4" descr="holeritjo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357563"/>
            <a:ext cx="4206875" cy="2981325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>
            <a:normAutofit fontScale="90000"/>
          </a:bodyPr>
          <a:lstStyle/>
          <a:p>
            <a:r>
              <a:rPr lang="sl-SI" sz="4000" b="1" dirty="0">
                <a:solidFill>
                  <a:srgbClr val="FF0000"/>
                </a:solidFill>
                <a:latin typeface="Comic Sans MS" pitchFamily="66" charset="0"/>
              </a:rPr>
              <a:t>Elektromehanični računalniki-</a:t>
            </a:r>
            <a:r>
              <a:rPr lang="sl-SI" sz="4000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sl-SI" sz="3200" dirty="0">
                <a:solidFill>
                  <a:srgbClr val="FF0000"/>
                </a:solidFill>
                <a:latin typeface="Comic Sans MS" pitchFamily="66" charset="0"/>
              </a:rPr>
              <a:t>doba relejev in elektronk</a:t>
            </a:r>
          </a:p>
        </p:txBody>
      </p:sp>
      <p:pic>
        <p:nvPicPr>
          <p:cNvPr id="14339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3357563"/>
            <a:ext cx="17494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755650" y="6237288"/>
            <a:ext cx="4495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1500">
                <a:latin typeface="Times New Roman" pitchFamily="18" charset="0"/>
              </a:rPr>
              <a:t>Primer elektronke. Leta 1906 jo je izumil Lee De Forest.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827088" y="1844675"/>
            <a:ext cx="7543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2800">
                <a:latin typeface="Times New Roman" pitchFamily="18" charset="0"/>
              </a:rPr>
              <a:t>Za to obdobje so značilni veliki računalniki, najprej realizirani z releji, kasneje pa z elektronskimi cevmi - elektronkami.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762000" y="3505200"/>
            <a:ext cx="563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sl-SI" sz="2400">
              <a:latin typeface="Times New Roman" pitchFamily="18" charset="0"/>
            </a:endParaRPr>
          </a:p>
        </p:txBody>
      </p:sp>
      <p:pic>
        <p:nvPicPr>
          <p:cNvPr id="14344" name="Picture 8" descr="elektronk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3357563"/>
            <a:ext cx="2759075" cy="2879725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1643050"/>
            <a:ext cx="4464050" cy="1143000"/>
          </a:xfrm>
          <a:noFill/>
          <a:ln/>
        </p:spPr>
        <p:txBody>
          <a:bodyPr lIns="92075" tIns="46038" rIns="92075" bIns="46038">
            <a:normAutofit fontScale="90000"/>
          </a:bodyPr>
          <a:lstStyle/>
          <a:p>
            <a:r>
              <a:rPr lang="sl-SI" sz="4000" b="1" dirty="0">
                <a:solidFill>
                  <a:srgbClr val="FF0000"/>
                </a:solidFill>
                <a:latin typeface="Comic Sans MS" pitchFamily="66" charset="0"/>
              </a:rPr>
              <a:t>John </a:t>
            </a:r>
            <a:r>
              <a:rPr lang="sl-SI" sz="4000" b="1" dirty="0" err="1">
                <a:solidFill>
                  <a:srgbClr val="FF0000"/>
                </a:solidFill>
                <a:latin typeface="Comic Sans MS" pitchFamily="66" charset="0"/>
              </a:rPr>
              <a:t>von</a:t>
            </a:r>
            <a:r>
              <a:rPr lang="sl-SI" sz="4000" b="1" dirty="0">
                <a:solidFill>
                  <a:srgbClr val="FF0000"/>
                </a:solidFill>
                <a:latin typeface="Comic Sans MS" pitchFamily="66" charset="0"/>
              </a:rPr>
              <a:t> Neumann</a:t>
            </a:r>
          </a:p>
        </p:txBody>
      </p:sp>
      <p:pic>
        <p:nvPicPr>
          <p:cNvPr id="1536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1606530" cy="13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971550" y="2636838"/>
            <a:ext cx="76962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3000">
                <a:latin typeface="Times New Roman" pitchFamily="18" charset="0"/>
              </a:rPr>
              <a:t>Leta 1946 uvede pojem shranjenega programa.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3000">
                <a:latin typeface="Times New Roman" pitchFamily="18" charset="0"/>
              </a:rPr>
              <a:t>Skrajšan čas dostopa do podatkov in navodil za njihovo obdelavo.</a:t>
            </a:r>
            <a:endParaRPr lang="sl-SI" sz="3000">
              <a:latin typeface="Times New Roman CE" charset="-18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857224" y="4357694"/>
            <a:ext cx="7345362" cy="22987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l-SI" sz="3000" b="1" u="sng">
                <a:solidFill>
                  <a:schemeClr val="bg1"/>
                </a:solidFill>
                <a:latin typeface="Comic Sans MS" pitchFamily="66" charset="0"/>
              </a:rPr>
              <a:t>Računski stroj:</a:t>
            </a:r>
            <a:r>
              <a:rPr lang="sl-SI" sz="280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sl-SI" sz="3200">
                <a:solidFill>
                  <a:schemeClr val="bg1"/>
                </a:solidFill>
                <a:latin typeface="Times New Roman" pitchFamily="18" charset="0"/>
              </a:rPr>
              <a:t>v pomnilni enoti so shranjeni podatki.</a:t>
            </a:r>
          </a:p>
          <a:p>
            <a:pPr eaLnBrk="0" hangingPunct="0">
              <a:spcBef>
                <a:spcPct val="50000"/>
              </a:spcBef>
            </a:pPr>
            <a:r>
              <a:rPr lang="sl-SI" sz="3000" b="1" u="sng">
                <a:solidFill>
                  <a:schemeClr val="bg1"/>
                </a:solidFill>
                <a:latin typeface="Comic Sans MS" pitchFamily="66" charset="0"/>
              </a:rPr>
              <a:t>Računalnik:</a:t>
            </a:r>
            <a:r>
              <a:rPr lang="sl-SI" sz="280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sl-SI" sz="3200">
                <a:solidFill>
                  <a:schemeClr val="bg1"/>
                </a:solidFill>
                <a:latin typeface="Times New Roman" pitchFamily="18" charset="0"/>
              </a:rPr>
              <a:t>v pomnilni enoti so shranjena tudi navodila za obdelavo podatkov.</a:t>
            </a:r>
          </a:p>
        </p:txBody>
      </p:sp>
      <p:pic>
        <p:nvPicPr>
          <p:cNvPr id="15367" name="Picture 7" descr="neuman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14290"/>
            <a:ext cx="2959100" cy="2238375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33375"/>
            <a:ext cx="7772400" cy="1143000"/>
          </a:xfrm>
          <a:noFill/>
          <a:ln/>
        </p:spPr>
        <p:txBody>
          <a:bodyPr lIns="92075" tIns="46038" rIns="92075" bIns="46038"/>
          <a:lstStyle/>
          <a:p>
            <a:r>
              <a:rPr lang="sl-SI" b="1" dirty="0">
                <a:solidFill>
                  <a:srgbClr val="FF0000"/>
                </a:solidFill>
                <a:latin typeface="Comic Sans MS" pitchFamily="66" charset="0"/>
              </a:rPr>
              <a:t>Elektronski računalniki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762000" y="2362200"/>
            <a:ext cx="3665538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>
                <a:latin typeface="Times New Roman" pitchFamily="18" charset="0"/>
              </a:rPr>
              <a:t> 1946 - ENIAC - prvi povsem elektronski računalnik,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>
                <a:latin typeface="Times New Roman" pitchFamily="18" charset="0"/>
              </a:rPr>
              <a:t> 18 000 elektronk,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sl-SI" sz="2800">
                <a:latin typeface="Times New Roman" pitchFamily="18" charset="0"/>
              </a:rPr>
              <a:t> tehtal je 80 ton.</a:t>
            </a:r>
            <a:endParaRPr lang="sl-SI" sz="2800">
              <a:latin typeface="Times New Roman CE" charset="-18"/>
            </a:endParaRPr>
          </a:p>
        </p:txBody>
      </p:sp>
      <p:pic>
        <p:nvPicPr>
          <p:cNvPr id="16389" name="Picture 5" descr="eniac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6738" y="2273300"/>
            <a:ext cx="4587875" cy="3590925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otek">
  <a:themeElements>
    <a:clrScheme name="Pote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Pote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ote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1142</TotalTime>
  <Words>444</Words>
  <Application>Microsoft Office PowerPoint</Application>
  <PresentationFormat>Diaprojekcija na zaslonu (4:3)</PresentationFormat>
  <Paragraphs>81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17</vt:i4>
      </vt:variant>
    </vt:vector>
  </HeadingPairs>
  <TitlesOfParts>
    <vt:vector size="18" baseType="lpstr">
      <vt:lpstr>Potek</vt:lpstr>
      <vt:lpstr>Zgodovina računalnika in računalništva</vt:lpstr>
      <vt:lpstr>Prvi začetki</vt:lpstr>
      <vt:lpstr>Abakus</vt:lpstr>
      <vt:lpstr>Pripomočki za računanje</vt:lpstr>
      <vt:lpstr>Računski stroji</vt:lpstr>
      <vt:lpstr>Tabulator</vt:lpstr>
      <vt:lpstr>Elektromehanični računalniki- doba relejev in elektronk</vt:lpstr>
      <vt:lpstr>John von Neumann</vt:lpstr>
      <vt:lpstr>Elektronski računalniki</vt:lpstr>
      <vt:lpstr>Tranzistor</vt:lpstr>
      <vt:lpstr>Integrirana vezja - čipi</vt:lpstr>
      <vt:lpstr>Mikroprocesor</vt:lpstr>
      <vt:lpstr>Rojstvo osebnega računalnika</vt:lpstr>
      <vt:lpstr>Generacije računalnikov</vt:lpstr>
      <vt:lpstr>Diapozitiv 15</vt:lpstr>
      <vt:lpstr>Delitev računalnikov</vt:lpstr>
      <vt:lpstr>PODROČJA UPORABE IT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 - zgodovina</dc:title>
  <cp:lastModifiedBy>Roman Bobnarič</cp:lastModifiedBy>
  <cp:revision>55</cp:revision>
  <cp:lastPrinted>1997-04-15T08:40:40Z</cp:lastPrinted>
  <dcterms:created xsi:type="dcterms:W3CDTF">1995-05-28T16:58:28Z</dcterms:created>
  <dcterms:modified xsi:type="dcterms:W3CDTF">2010-08-19T22:42:41Z</dcterms:modified>
</cp:coreProperties>
</file>