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00" r:id="rId1"/>
  </p:sldMasterIdLst>
  <p:notesMasterIdLst>
    <p:notesMasterId r:id="rId19"/>
  </p:notesMasterIdLst>
  <p:handoutMasterIdLst>
    <p:handoutMasterId r:id="rId20"/>
  </p:handoutMasterIdLst>
  <p:sldIdLst>
    <p:sldId id="298" r:id="rId2"/>
    <p:sldId id="257" r:id="rId3"/>
    <p:sldId id="258" r:id="rId4"/>
    <p:sldId id="282" r:id="rId5"/>
    <p:sldId id="293" r:id="rId6"/>
    <p:sldId id="259" r:id="rId7"/>
    <p:sldId id="299" r:id="rId8"/>
    <p:sldId id="262" r:id="rId9"/>
    <p:sldId id="301" r:id="rId10"/>
    <p:sldId id="263" r:id="rId11"/>
    <p:sldId id="264" r:id="rId12"/>
    <p:sldId id="267" r:id="rId13"/>
    <p:sldId id="268" r:id="rId14"/>
    <p:sldId id="269" r:id="rId15"/>
    <p:sldId id="277" r:id="rId16"/>
    <p:sldId id="273" r:id="rId17"/>
    <p:sldId id="300" r:id="rId18"/>
  </p:sldIdLst>
  <p:sldSz cx="9144000" cy="6858000" type="screen4x3"/>
  <p:notesSz cx="6858000" cy="9723438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C07"/>
    <a:srgbClr val="FFFF61"/>
    <a:srgbClr val="FFFF99"/>
    <a:srgbClr val="008000"/>
    <a:srgbClr val="3399FF"/>
    <a:srgbClr val="00CC00"/>
    <a:srgbClr val="66FF99"/>
    <a:srgbClr val="1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116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60"/>
    </p:cViewPr>
  </p:sorterViewPr>
  <p:notesViewPr>
    <p:cSldViewPr snapToGrid="0">
      <p:cViewPr varScale="1">
        <p:scale>
          <a:sx n="55" d="100"/>
          <a:sy n="55" d="100"/>
        </p:scale>
        <p:origin x="-1752" y="-84"/>
      </p:cViewPr>
      <p:guideLst>
        <p:guide orient="horz" pos="3063"/>
        <p:guide pos="21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6.xml"/><Relationship Id="rId1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A8FB96F-86EA-4A43-9316-BD4B53F6930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28663"/>
            <a:ext cx="4862512" cy="3646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18038"/>
            <a:ext cx="5029200" cy="4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noProof="0" smtClean="0"/>
              <a:t>Click to edit Master text styles</a:t>
            </a:r>
          </a:p>
          <a:p>
            <a:pPr lvl="1"/>
            <a:r>
              <a:rPr lang="sl-SI" noProof="0" smtClean="0"/>
              <a:t>Second level</a:t>
            </a:r>
          </a:p>
          <a:p>
            <a:pPr lvl="2"/>
            <a:r>
              <a:rPr lang="sl-SI" noProof="0" smtClean="0"/>
              <a:t>Third level</a:t>
            </a:r>
          </a:p>
          <a:p>
            <a:pPr lvl="3"/>
            <a:r>
              <a:rPr lang="sl-SI" noProof="0" smtClean="0"/>
              <a:t>Fourth level</a:t>
            </a:r>
          </a:p>
          <a:p>
            <a:pPr lvl="4"/>
            <a:r>
              <a:rPr lang="sl-SI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37663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37663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EDDA68BB-2416-413E-8CFF-BBE9F90E788E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B290E6-933F-4E5F-9C20-DD4F92504F0C}" type="slidenum">
              <a:rPr lang="sl-SI"/>
              <a:pPr/>
              <a:t>1</a:t>
            </a:fld>
            <a:endParaRPr lang="sl-SI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18038"/>
            <a:ext cx="5029200" cy="4375150"/>
          </a:xfrm>
          <a:noFill/>
          <a:ln/>
        </p:spPr>
        <p:txBody>
          <a:bodyPr/>
          <a:lstStyle/>
          <a:p>
            <a:pPr eaLnBrk="1" hangingPunct="1"/>
            <a:endParaRPr lang="sl-S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30" name="Ograda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19" name="Ograda no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27" name="Ograda številke diapoz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14174-FCED-4953-AC5F-F8DF1D94B313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1EA2CD-3C04-4DCF-AADF-81FEDC1E5A2E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D5B82-3660-44B3-8B54-5CBCD7A5C7BD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3B773-A4EC-4994-84C2-6BA924682C5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AAB11-DFAC-428C-91F4-C02ACFD588CF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7912F-047D-4962-B131-11C671A40C00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B3A87A-E12C-4CFA-BF6D-D0634BB39238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03749-2E70-4631-838D-6BCFDDCAB31C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</a:bodyPr>
          <a:lstStyle>
            <a:lvl1pPr algn="l" rtl="0">
              <a:spcBef>
                <a:spcPct val="0"/>
              </a:spcBef>
              <a:buNone/>
              <a:defRPr sz="5000"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6D2E26-94A3-49B8-BEB8-E4ED4FFEE312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36BE1-AB10-4AED-B146-71758C6D175A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90D28-19BA-4099-B3B8-494B4C32454D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dreži in zaokroži en kot pravokotnika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otni trikotni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183293BB-1487-4A53-B009-0559E0D7C56B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10" name="Prostoročno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Prostoročno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ročno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ročno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Ograda naslova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kumimoji="0" lang="sl-SI" dirty="0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0" name="Ograda besedila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0" name="Ograda datum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2" name="Ograda no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8" name="Ograda številke diapozitiva 17"/>
          <p:cNvSpPr>
            <a:spLocks noGrp="1"/>
          </p:cNvSpPr>
          <p:nvPr>
            <p:ph type="sldNum" sz="quarter" idx="4"/>
          </p:nvPr>
        </p:nvSpPr>
        <p:spPr>
          <a:xfrm>
            <a:off x="7167586" y="635795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7C8871A-D064-4ECE-9778-427B735AF071}" type="slidenum">
              <a:rPr lang="sl-SI" smtClean="0"/>
              <a:pPr>
                <a:defRPr/>
              </a:pPr>
              <a:t>‹#›</a:t>
            </a:fld>
            <a:endParaRPr lang="sl-SI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Prostoročn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Prostoročn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Slika 13" descr="88x31_a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001024" y="6429396"/>
            <a:ext cx="1117460" cy="3936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bg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duca.fmf.uni-lj.si/izodel/sola/2000/di/Postrak/zgradba_racunalnika/Okvir.htm" TargetMode="Externa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duca.fmf.uni-lj.si/izodel/sola/2000/di/Postrak/zgradba_racunalnika/Okvir.htm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kument_programa_Microsoft_Office_Word_97___2003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kument_programa_Microsoft_Office_Word_97__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557338"/>
            <a:ext cx="8353425" cy="936625"/>
          </a:xfrm>
        </p:spPr>
        <p:txBody>
          <a:bodyPr/>
          <a:lstStyle/>
          <a:p>
            <a:pPr marR="0"/>
            <a:r>
              <a:rPr lang="sl-SI" sz="4000" b="1" smtClean="0">
                <a:solidFill>
                  <a:srgbClr val="F9DC07"/>
                </a:solidFill>
                <a:latin typeface="Comic Sans MS" pitchFamily="66" charset="0"/>
              </a:rPr>
              <a:t>Zgradba in delovanje računalnika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0" y="476250"/>
            <a:ext cx="9144000" cy="52322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tx2"/>
              </a:gs>
            </a:gsLst>
            <a:lin ang="2700000" scaled="1"/>
          </a:gra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Računalniška omrežja</a:t>
            </a:r>
            <a:endParaRPr lang="sl-SI" sz="28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pitchFamily="18" charset="0"/>
            </a:endParaRPr>
          </a:p>
        </p:txBody>
      </p:sp>
      <p:pic>
        <p:nvPicPr>
          <p:cNvPr id="9220" name="Picture 8" descr="PCnamiz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2826" y="2999215"/>
            <a:ext cx="2667000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57275" y="381000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Bralni pomnilnik - ROM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752475" y="1847850"/>
            <a:ext cx="8040688" cy="45323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sl-SI" dirty="0" smtClean="0">
                <a:latin typeface="Comic Sans MS" pitchFamily="66" charset="0"/>
              </a:rPr>
              <a:t>V bralnem pomnilniku so zapisana navodila in podatki, ki jih računalnik potrebuje za osnovno delovanje (trajni).</a:t>
            </a:r>
          </a:p>
        </p:txBody>
      </p:sp>
      <p:sp>
        <p:nvSpPr>
          <p:cNvPr id="44037" name="Text Box 5" descr="Narrow vertical"/>
          <p:cNvSpPr txBox="1">
            <a:spLocks noChangeArrowheads="1"/>
          </p:cNvSpPr>
          <p:nvPr/>
        </p:nvSpPr>
        <p:spPr bwMode="auto">
          <a:xfrm>
            <a:off x="2460625" y="5840413"/>
            <a:ext cx="4554324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800" dirty="0">
                <a:solidFill>
                  <a:srgbClr val="FFFF00"/>
                </a:solidFill>
              </a:rPr>
              <a:t>ROM – </a:t>
            </a:r>
            <a:r>
              <a:rPr lang="sl-SI" sz="2800" dirty="0" err="1">
                <a:solidFill>
                  <a:srgbClr val="FFFF00"/>
                </a:solidFill>
              </a:rPr>
              <a:t>Read</a:t>
            </a:r>
            <a:r>
              <a:rPr lang="sl-SI" sz="2800" dirty="0">
                <a:solidFill>
                  <a:srgbClr val="FFFF00"/>
                </a:solidFill>
              </a:rPr>
              <a:t> </a:t>
            </a:r>
            <a:r>
              <a:rPr lang="sl-SI" sz="2800" dirty="0" err="1">
                <a:solidFill>
                  <a:srgbClr val="FFFF00"/>
                </a:solidFill>
              </a:rPr>
              <a:t>Only</a:t>
            </a:r>
            <a:r>
              <a:rPr lang="sl-SI" sz="2800" dirty="0">
                <a:solidFill>
                  <a:srgbClr val="FFFF00"/>
                </a:solidFill>
              </a:rPr>
              <a:t> </a:t>
            </a:r>
            <a:r>
              <a:rPr lang="sl-SI" sz="2800" dirty="0" err="1">
                <a:solidFill>
                  <a:srgbClr val="FFFF00"/>
                </a:solidFill>
              </a:rPr>
              <a:t>Memory</a:t>
            </a:r>
            <a:endParaRPr lang="sl-SI" sz="2800" dirty="0">
              <a:solidFill>
                <a:srgbClr val="FFFF00"/>
              </a:solidFill>
            </a:endParaRPr>
          </a:p>
        </p:txBody>
      </p:sp>
      <p:pic>
        <p:nvPicPr>
          <p:cNvPr id="16391" name="Picture 6" descr="R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4425" y="3627438"/>
            <a:ext cx="4297363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390525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Delovni pomnilnik - RAM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84163" y="1695450"/>
            <a:ext cx="8607425" cy="25558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sl-SI" dirty="0" smtClean="0">
                <a:latin typeface="Comic Sans MS" pitchFamily="66" charset="0"/>
              </a:rPr>
              <a:t>V delovnem pomnilniku računalnik hrani ukaze in podatke tekoče obdelave. Ob izklopu računalnika se vsebina RAM-a izgubi. </a:t>
            </a:r>
          </a:p>
        </p:txBody>
      </p:sp>
      <p:sp>
        <p:nvSpPr>
          <p:cNvPr id="45065" name="Text Box 9" descr="Narrow vertical"/>
          <p:cNvSpPr txBox="1">
            <a:spLocks noChangeArrowheads="1"/>
          </p:cNvSpPr>
          <p:nvPr/>
        </p:nvSpPr>
        <p:spPr bwMode="auto">
          <a:xfrm>
            <a:off x="1789113" y="6164263"/>
            <a:ext cx="57277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l-SI" sz="2800" dirty="0">
                <a:solidFill>
                  <a:srgbClr val="FFFF00"/>
                </a:solidFill>
              </a:rPr>
              <a:t>RAM – </a:t>
            </a:r>
            <a:r>
              <a:rPr lang="sl-SI" sz="2800" dirty="0" err="1">
                <a:solidFill>
                  <a:srgbClr val="FFFF00"/>
                </a:solidFill>
              </a:rPr>
              <a:t>Random</a:t>
            </a:r>
            <a:r>
              <a:rPr lang="sl-SI" sz="2800" dirty="0">
                <a:solidFill>
                  <a:srgbClr val="FFFF00"/>
                </a:solidFill>
              </a:rPr>
              <a:t> Access </a:t>
            </a:r>
            <a:r>
              <a:rPr lang="sl-SI" sz="2800" dirty="0" err="1">
                <a:solidFill>
                  <a:srgbClr val="FFFF00"/>
                </a:solidFill>
              </a:rPr>
              <a:t>Memory</a:t>
            </a:r>
            <a:endParaRPr lang="sl-SI" sz="2800" dirty="0">
              <a:solidFill>
                <a:srgbClr val="FFFF00"/>
              </a:solidFill>
            </a:endParaRPr>
          </a:p>
        </p:txBody>
      </p:sp>
      <p:pic>
        <p:nvPicPr>
          <p:cNvPr id="31746" name="Picture 2" descr="http://t0.gstatic.com/images?q=tbn:ANd9GcTnhKOPFZbs8Qz9wbx8ItQrcndZ1zGs-1PhmsEi_n9D1JHvEP4&amp;t=1&amp;usg=__gYF-oyhrXGnOCkkKTu7lbIDXpsw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5188" y="3043195"/>
            <a:ext cx="3761332" cy="299707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8" y="352425"/>
            <a:ext cx="8920162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l-SI" b="1">
                <a:solidFill>
                  <a:srgbClr val="F9DC07"/>
                </a:solidFill>
                <a:latin typeface="Arial" pitchFamily="34" charset="0"/>
              </a:rPr>
              <a:t>Pomnilniške naprave in nosilci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836738"/>
            <a:ext cx="6842125" cy="4495800"/>
          </a:xfrm>
        </p:spPr>
        <p:txBody>
          <a:bodyPr/>
          <a:lstStyle/>
          <a:p>
            <a:r>
              <a:rPr lang="sl-SI" b="1" smtClean="0">
                <a:solidFill>
                  <a:srgbClr val="FFFF61"/>
                </a:solidFill>
                <a:latin typeface="Comic Sans MS" pitchFamily="66" charset="0"/>
              </a:rPr>
              <a:t>računalniški pomnilniški nosilci:</a:t>
            </a:r>
            <a:r>
              <a:rPr lang="sl-SI" smtClean="0">
                <a:latin typeface="Comic Sans MS" pitchFamily="66" charset="0"/>
              </a:rPr>
              <a:t> pripomočki za trajno shranjevanje računalniških podatkov</a:t>
            </a:r>
          </a:p>
          <a:p>
            <a:r>
              <a:rPr lang="sl-SI" b="1" smtClean="0">
                <a:solidFill>
                  <a:srgbClr val="FFFF61"/>
                </a:solidFill>
                <a:latin typeface="Comic Sans MS" pitchFamily="66" charset="0"/>
              </a:rPr>
              <a:t>računalniški pogoni:</a:t>
            </a:r>
            <a:r>
              <a:rPr lang="sl-SI" smtClean="0">
                <a:latin typeface="Comic Sans MS" pitchFamily="66" charset="0"/>
              </a:rPr>
              <a:t> naprave za zapisovanje podatkov na pomnilniške nosilce in branje podatkov z njih</a:t>
            </a:r>
          </a:p>
        </p:txBody>
      </p:sp>
      <p:pic>
        <p:nvPicPr>
          <p:cNvPr id="17414" name="Picture 5" descr="disket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5275" y="1862138"/>
            <a:ext cx="249872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C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6088" y="400685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2159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l-SI" b="1">
                <a:solidFill>
                  <a:srgbClr val="F9DC07"/>
                </a:solidFill>
                <a:latin typeface="Arial" pitchFamily="34" charset="0"/>
              </a:rPr>
              <a:t>Disk</a:t>
            </a:r>
          </a:p>
        </p:txBody>
      </p:sp>
      <p:sp>
        <p:nvSpPr>
          <p:cNvPr id="54277" name="Text Box 5" descr="Narrow vertical"/>
          <p:cNvSpPr txBox="1">
            <a:spLocks noChangeArrowheads="1"/>
          </p:cNvSpPr>
          <p:nvPr/>
        </p:nvSpPr>
        <p:spPr bwMode="auto">
          <a:xfrm>
            <a:off x="1241947" y="5883418"/>
            <a:ext cx="633412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3200" dirty="0">
                <a:solidFill>
                  <a:srgbClr val="FFFF00"/>
                </a:solidFill>
              </a:rPr>
              <a:t>Podatki so združeni v datoteko</a:t>
            </a:r>
            <a:r>
              <a:rPr lang="sl-SI" sz="3200" dirty="0">
                <a:latin typeface="Comic Sans MS" pitchFamily="66" charset="0"/>
              </a:rPr>
              <a:t>.</a:t>
            </a:r>
            <a:endParaRPr lang="en-GB" sz="3200" dirty="0">
              <a:latin typeface="Comic Sans MS" pitchFamily="66" charset="0"/>
            </a:endParaRPr>
          </a:p>
        </p:txBody>
      </p:sp>
      <p:pic>
        <p:nvPicPr>
          <p:cNvPr id="18438" name="Picture 9" descr="dis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894" y="1633277"/>
            <a:ext cx="4584507" cy="3047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Narrow vertical"/>
          <p:cNvPicPr>
            <a:picLocks noChangeAspect="1" noChangeArrowheads="1"/>
          </p:cNvPicPr>
          <p:nvPr/>
        </p:nvPicPr>
        <p:blipFill>
          <a:blip r:embed="rId3" cstate="print"/>
          <a:srcRect l="2716" t="4285" r="4149" b="4535"/>
          <a:stretch>
            <a:fillRect/>
          </a:stretch>
        </p:blipFill>
        <p:spPr bwMode="auto">
          <a:xfrm>
            <a:off x="5227091" y="1583140"/>
            <a:ext cx="3398293" cy="317174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  <p:sp>
        <p:nvSpPr>
          <p:cNvPr id="9" name="PoljeZBesedilom 8"/>
          <p:cNvSpPr txBox="1"/>
          <p:nvPr/>
        </p:nvSpPr>
        <p:spPr>
          <a:xfrm>
            <a:off x="2456597" y="5022375"/>
            <a:ext cx="5788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b="1" dirty="0" smtClean="0">
                <a:solidFill>
                  <a:srgbClr val="FFFF00"/>
                </a:solidFill>
              </a:rPr>
              <a:t>KLASIČNI                         SOLID STATE DISK</a:t>
            </a:r>
            <a:endParaRPr lang="sl-SI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404813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l-SI" b="1" dirty="0" smtClean="0">
                <a:solidFill>
                  <a:srgbClr val="F9DC07"/>
                </a:solidFill>
                <a:latin typeface="Arial" pitchFamily="34" charset="0"/>
              </a:rPr>
              <a:t>Diskete, CD/DVD, USB</a:t>
            </a:r>
            <a:endParaRPr lang="sl-SI" b="1" dirty="0">
              <a:solidFill>
                <a:srgbClr val="F9DC07"/>
              </a:solidFill>
              <a:latin typeface="Arial" pitchFamily="34" charset="0"/>
            </a:endParaRPr>
          </a:p>
        </p:txBody>
      </p:sp>
      <p:pic>
        <p:nvPicPr>
          <p:cNvPr id="19464" name="Picture 8" descr="Narrow vertical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4183" y="5445457"/>
            <a:ext cx="5027494" cy="121465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  <p:pic>
        <p:nvPicPr>
          <p:cNvPr id="19465" name="Picture 9" descr="Narrow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664" y="2133246"/>
            <a:ext cx="2857500" cy="28098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  <p:pic>
        <p:nvPicPr>
          <p:cNvPr id="19466" name="Picture 10" descr="Narrow vertic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471" y="2114479"/>
            <a:ext cx="2857500" cy="30384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0" y="201613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Izhodne enote</a:t>
            </a:r>
          </a:p>
        </p:txBody>
      </p:sp>
      <p:pic>
        <p:nvPicPr>
          <p:cNvPr id="21510" name="Picture 11" descr="slušalk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6050" y="3502025"/>
            <a:ext cx="2395538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2" descr="tiskalnik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6275" y="2514600"/>
            <a:ext cx="303371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3" descr="monito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00" y="133985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oljeZBesedilom 8"/>
          <p:cNvSpPr txBox="1"/>
          <p:nvPr/>
        </p:nvSpPr>
        <p:spPr>
          <a:xfrm>
            <a:off x="0" y="6488668"/>
            <a:ext cx="856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smtClean="0">
                <a:latin typeface="Times New Roman" pitchFamily="18" charset="0"/>
                <a:hlinkClick r:id="rId5"/>
              </a:rPr>
              <a:t>http://www.educa.fmf.uni-lj.si/izodel/sola/2000/di/Postrak/zgradba_racunalnika/Okvir.htm</a:t>
            </a:r>
            <a:endParaRPr lang="sl-SI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5525" y="309563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Prikazovalnik (zaslon)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9250" y="1668463"/>
            <a:ext cx="8794750" cy="2551112"/>
          </a:xfrm>
        </p:spPr>
        <p:txBody>
          <a:bodyPr/>
          <a:lstStyle/>
          <a:p>
            <a:pPr marL="0" indent="0"/>
            <a:r>
              <a:rPr lang="sl-SI" sz="2800" smtClean="0">
                <a:latin typeface="Comic Sans MS" pitchFamily="66" charset="0"/>
              </a:rPr>
              <a:t> </a:t>
            </a:r>
            <a:r>
              <a:rPr lang="sl-SI" sz="2800" b="1" smtClean="0">
                <a:solidFill>
                  <a:srgbClr val="FFFF99"/>
                </a:solidFill>
                <a:latin typeface="Comic Sans MS" pitchFamily="66" charset="0"/>
              </a:rPr>
              <a:t>VRSTE:</a:t>
            </a:r>
            <a:r>
              <a:rPr lang="sl-SI" sz="2800" smtClean="0">
                <a:latin typeface="Comic Sans MS" pitchFamily="66" charset="0"/>
              </a:rPr>
              <a:t> katodna cev (navadna,trinitronska), tekoči kristali (LCD), plazemski</a:t>
            </a:r>
          </a:p>
          <a:p>
            <a:pPr marL="0" indent="0"/>
            <a:r>
              <a:rPr lang="sl-SI" sz="2800" smtClean="0">
                <a:latin typeface="Comic Sans MS" pitchFamily="66" charset="0"/>
              </a:rPr>
              <a:t> </a:t>
            </a:r>
            <a:r>
              <a:rPr lang="sl-SI" sz="2800" b="1" smtClean="0">
                <a:solidFill>
                  <a:srgbClr val="FFFF99"/>
                </a:solidFill>
                <a:latin typeface="Comic Sans MS" pitchFamily="66" charset="0"/>
              </a:rPr>
              <a:t>LASTNOSTI:</a:t>
            </a:r>
            <a:r>
              <a:rPr lang="sl-SI" sz="2800" smtClean="0">
                <a:latin typeface="Comic Sans MS" pitchFamily="66" charset="0"/>
              </a:rPr>
              <a:t> ločljivost zaslona (pike - piksli), velikost zaslona, (kotna vidljivost, odzivni čas, kontrast)</a:t>
            </a:r>
          </a:p>
        </p:txBody>
      </p:sp>
      <p:pic>
        <p:nvPicPr>
          <p:cNvPr id="22532" name="Picture 11" descr="monitor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57550" y="4303713"/>
            <a:ext cx="3370263" cy="2554287"/>
          </a:xfrm>
          <a:noFill/>
        </p:spPr>
      </p:pic>
      <p:pic>
        <p:nvPicPr>
          <p:cNvPr id="22535" name="Picture 16" descr="monito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1300" y="4273550"/>
            <a:ext cx="25527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7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0"/>
            <a:ext cx="3286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Tiskalnik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31863" y="1695450"/>
            <a:ext cx="4038600" cy="4495800"/>
          </a:xfrm>
        </p:spPr>
        <p:txBody>
          <a:bodyPr/>
          <a:lstStyle/>
          <a:p>
            <a:r>
              <a:rPr lang="sl-SI" sz="2800" smtClean="0">
                <a:latin typeface="Comic Sans MS" pitchFamily="66" charset="0"/>
              </a:rPr>
              <a:t>laserski</a:t>
            </a:r>
          </a:p>
          <a:p>
            <a:r>
              <a:rPr lang="sl-SI" sz="2800" smtClean="0">
                <a:latin typeface="Comic Sans MS" pitchFamily="66" charset="0"/>
              </a:rPr>
              <a:t>brizgalni</a:t>
            </a:r>
          </a:p>
          <a:p>
            <a:r>
              <a:rPr lang="sl-SI" sz="2800" smtClean="0">
                <a:latin typeface="Comic Sans MS" pitchFamily="66" charset="0"/>
              </a:rPr>
              <a:t>iglični ali matrični</a:t>
            </a:r>
          </a:p>
        </p:txBody>
      </p:sp>
      <p:pic>
        <p:nvPicPr>
          <p:cNvPr id="23558" name="Picture 4" descr="tiskalnik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538" y="3937000"/>
            <a:ext cx="2652712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5" descr="tiskalnik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38" y="3940175"/>
            <a:ext cx="2760662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matričn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5688" y="3938588"/>
            <a:ext cx="3008312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1030"/>
          <p:cNvSpPr>
            <a:spLocks noGrp="1" noChangeArrowheads="1"/>
          </p:cNvSpPr>
          <p:nvPr>
            <p:ph type="title"/>
          </p:nvPr>
        </p:nvSpPr>
        <p:spPr>
          <a:xfrm>
            <a:off x="808038" y="166688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l-SI" b="1" dirty="0">
                <a:solidFill>
                  <a:srgbClr val="F9DC07"/>
                </a:solidFill>
                <a:latin typeface="Arial" pitchFamily="34" charset="0"/>
              </a:rPr>
              <a:t>Zgradba računalnika</a:t>
            </a:r>
          </a:p>
        </p:txBody>
      </p:sp>
      <p:grpSp>
        <p:nvGrpSpPr>
          <p:cNvPr id="1030" name="Group 1037"/>
          <p:cNvGrpSpPr>
            <a:grpSpLocks/>
          </p:cNvGrpSpPr>
          <p:nvPr/>
        </p:nvGrpSpPr>
        <p:grpSpPr bwMode="auto">
          <a:xfrm>
            <a:off x="687388" y="1322388"/>
            <a:ext cx="7834312" cy="5392738"/>
            <a:chOff x="427" y="923"/>
            <a:chExt cx="4935" cy="3397"/>
          </a:xfrm>
        </p:grpSpPr>
        <p:graphicFrame>
          <p:nvGraphicFramePr>
            <p:cNvPr id="1026" name="Object 1027" descr="Narrow vertical"/>
            <p:cNvGraphicFramePr>
              <a:graphicFrameLocks noChangeAspect="1"/>
            </p:cNvGraphicFramePr>
            <p:nvPr/>
          </p:nvGraphicFramePr>
          <p:xfrm>
            <a:off x="1842" y="923"/>
            <a:ext cx="2103" cy="1787"/>
          </p:xfrm>
          <a:graphic>
            <a:graphicData uri="http://schemas.openxmlformats.org/presentationml/2006/ole">
              <p:oleObj spid="_x0000_s1026" name="CorelDRAW" r:id="rId3" imgW="2778840" imgH="2367000" progId="">
                <p:embed/>
              </p:oleObj>
            </a:graphicData>
          </a:graphic>
        </p:graphicFrame>
        <p:sp>
          <p:nvSpPr>
            <p:cNvPr id="32772" name="Oval 1028"/>
            <p:cNvSpPr>
              <a:spLocks noChangeArrowheads="1"/>
            </p:cNvSpPr>
            <p:nvPr/>
          </p:nvSpPr>
          <p:spPr bwMode="auto">
            <a:xfrm>
              <a:off x="427" y="2970"/>
              <a:ext cx="1966" cy="10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sl-SI" sz="2400" b="1">
                  <a:solidFill>
                    <a:schemeClr val="bg1"/>
                  </a:solidFill>
                  <a:latin typeface="Comic Sans MS" pitchFamily="66" charset="0"/>
                </a:rPr>
                <a:t>STROJNA </a:t>
              </a:r>
            </a:p>
            <a:p>
              <a:pPr algn="ctr">
                <a:defRPr/>
              </a:pPr>
              <a:r>
                <a:rPr lang="sl-SI" sz="2400" b="1">
                  <a:solidFill>
                    <a:schemeClr val="bg1"/>
                  </a:solidFill>
                  <a:latin typeface="Comic Sans MS" pitchFamily="66" charset="0"/>
                </a:rPr>
                <a:t>OPREMA</a:t>
              </a:r>
            </a:p>
          </p:txBody>
        </p:sp>
        <p:sp>
          <p:nvSpPr>
            <p:cNvPr id="32773" name="Oval 1029"/>
            <p:cNvSpPr>
              <a:spLocks noChangeArrowheads="1"/>
            </p:cNvSpPr>
            <p:nvPr/>
          </p:nvSpPr>
          <p:spPr bwMode="auto">
            <a:xfrm>
              <a:off x="3344" y="2977"/>
              <a:ext cx="1966" cy="102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sl-SI" sz="2400" b="1">
                  <a:solidFill>
                    <a:schemeClr val="bg1"/>
                  </a:solidFill>
                  <a:latin typeface="Comic Sans MS" pitchFamily="66" charset="0"/>
                </a:rPr>
                <a:t>PROGRAMSKA </a:t>
              </a:r>
            </a:p>
            <a:p>
              <a:pPr algn="ctr">
                <a:defRPr/>
              </a:pPr>
              <a:r>
                <a:rPr lang="sl-SI" sz="2400" b="1">
                  <a:solidFill>
                    <a:schemeClr val="bg1"/>
                  </a:solidFill>
                  <a:latin typeface="Comic Sans MS" pitchFamily="66" charset="0"/>
                </a:rPr>
                <a:t>OPREMA</a:t>
              </a:r>
            </a:p>
          </p:txBody>
        </p:sp>
        <p:sp>
          <p:nvSpPr>
            <p:cNvPr id="32775" name="Line 1031"/>
            <p:cNvSpPr>
              <a:spLocks noChangeShapeType="1"/>
            </p:cNvSpPr>
            <p:nvPr/>
          </p:nvSpPr>
          <p:spPr bwMode="auto">
            <a:xfrm flipH="1">
              <a:off x="1758" y="2553"/>
              <a:ext cx="507" cy="40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32778" name="Line 1034"/>
            <p:cNvSpPr>
              <a:spLocks noChangeShapeType="1"/>
            </p:cNvSpPr>
            <p:nvPr/>
          </p:nvSpPr>
          <p:spPr bwMode="auto">
            <a:xfrm>
              <a:off x="3377" y="2513"/>
              <a:ext cx="446" cy="44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32779" name="Text Box 1035" descr="Narrow vertical"/>
            <p:cNvSpPr txBox="1">
              <a:spLocks noChangeArrowheads="1"/>
            </p:cNvSpPr>
            <p:nvPr/>
          </p:nvSpPr>
          <p:spPr bwMode="auto">
            <a:xfrm>
              <a:off x="437" y="4032"/>
              <a:ext cx="1927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sl-SI" sz="2400">
                  <a:solidFill>
                    <a:schemeClr val="accent1"/>
                  </a:solidFill>
                </a:rPr>
                <a:t>ANG. HARDWARE</a:t>
              </a:r>
            </a:p>
          </p:txBody>
        </p:sp>
        <p:sp>
          <p:nvSpPr>
            <p:cNvPr id="32780" name="Text Box 1036" descr="Narrow vertical"/>
            <p:cNvSpPr txBox="1">
              <a:spLocks noChangeArrowheads="1"/>
            </p:cNvSpPr>
            <p:nvPr/>
          </p:nvSpPr>
          <p:spPr bwMode="auto">
            <a:xfrm>
              <a:off x="3286" y="4032"/>
              <a:ext cx="207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sl-SI" sz="2400">
                  <a:solidFill>
                    <a:schemeClr val="accent1"/>
                  </a:solidFill>
                </a:rPr>
                <a:t>ANG. SOFTWARE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4950" y="0"/>
            <a:ext cx="8623300" cy="1143000"/>
          </a:xfrm>
        </p:spPr>
        <p:txBody>
          <a:bodyPr>
            <a:normAutofit fontScale="90000"/>
          </a:bodyPr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Strojna oprema računalnika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42963" y="1216025"/>
            <a:ext cx="7954962" cy="4524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sl-SI" b="1" dirty="0" err="1" smtClean="0">
                <a:solidFill>
                  <a:srgbClr val="FFFF99"/>
                </a:solidFill>
                <a:latin typeface="Comic Sans MS" pitchFamily="66" charset="0"/>
              </a:rPr>
              <a:t>Von</a:t>
            </a:r>
            <a:r>
              <a:rPr lang="sl-SI" b="1" dirty="0" smtClean="0">
                <a:solidFill>
                  <a:srgbClr val="FFFF99"/>
                </a:solidFill>
                <a:latin typeface="Comic Sans MS" pitchFamily="66" charset="0"/>
              </a:rPr>
              <a:t> Neumannov model računalnika:</a:t>
            </a:r>
          </a:p>
          <a:p>
            <a:pPr lvl="1"/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vhodne enote (vhod podatkov),</a:t>
            </a:r>
          </a:p>
          <a:p>
            <a:pPr lvl="1"/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centralno procesna enota (obdelava),</a:t>
            </a:r>
          </a:p>
          <a:p>
            <a:pPr lvl="1"/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pomnilne enote (pomnjenje) in</a:t>
            </a:r>
          </a:p>
          <a:p>
            <a:pPr lvl="1"/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izhodne enote (izhod).</a:t>
            </a:r>
          </a:p>
          <a:p>
            <a:endParaRPr lang="sl-SI" sz="2800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36872" name="Rectangle 8" descr="Narrow vertical"/>
          <p:cNvSpPr>
            <a:spLocks noChangeArrowheads="1"/>
          </p:cNvSpPr>
          <p:nvPr/>
        </p:nvSpPr>
        <p:spPr bwMode="auto">
          <a:xfrm>
            <a:off x="266700" y="4083050"/>
            <a:ext cx="1970088" cy="10096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VHODNE</a:t>
            </a:r>
          </a:p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ENOTE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3494088" y="3970338"/>
            <a:ext cx="2159000" cy="1150937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CENTRALNO</a:t>
            </a:r>
          </a:p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PROCESNA</a:t>
            </a:r>
          </a:p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ENOTA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3616325" y="5588000"/>
            <a:ext cx="1922463" cy="1270000"/>
          </a:xfrm>
          <a:prstGeom prst="rect">
            <a:avLst/>
          </a:prstGeom>
          <a:solidFill>
            <a:srgbClr val="3366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POMNILNE</a:t>
            </a:r>
          </a:p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ENOTE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859588" y="3989388"/>
            <a:ext cx="1954212" cy="1025525"/>
          </a:xfrm>
          <a:prstGeom prst="rect">
            <a:avLst/>
          </a:prstGeom>
          <a:solidFill>
            <a:srgbClr val="008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IZHODNE</a:t>
            </a:r>
          </a:p>
          <a:p>
            <a:pPr algn="ctr">
              <a:defRPr/>
            </a:pPr>
            <a:r>
              <a:rPr lang="sl-SI" sz="2400" b="1">
                <a:solidFill>
                  <a:srgbClr val="100000"/>
                </a:solidFill>
                <a:latin typeface="Comic Sans MS" pitchFamily="66" charset="0"/>
              </a:rPr>
              <a:t>ENOTE</a:t>
            </a:r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2317750" y="4460875"/>
            <a:ext cx="1055688" cy="363538"/>
          </a:xfrm>
          <a:prstGeom prst="rightArrow">
            <a:avLst>
              <a:gd name="adj1" fmla="val 50000"/>
              <a:gd name="adj2" fmla="val 72598"/>
            </a:avLst>
          </a:prstGeom>
          <a:gradFill rotWithShape="0">
            <a:gsLst>
              <a:gs pos="0">
                <a:schemeClr val="accent1"/>
              </a:gs>
              <a:gs pos="100000">
                <a:srgbClr val="00CC00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sl-SI"/>
          </a:p>
        </p:txBody>
      </p:sp>
      <p:sp>
        <p:nvSpPr>
          <p:cNvPr id="36879" name="AutoShape 15"/>
          <p:cNvSpPr>
            <a:spLocks noChangeArrowheads="1"/>
          </p:cNvSpPr>
          <p:nvPr/>
        </p:nvSpPr>
        <p:spPr bwMode="auto">
          <a:xfrm>
            <a:off x="5749925" y="4471988"/>
            <a:ext cx="1055688" cy="363537"/>
          </a:xfrm>
          <a:prstGeom prst="rightArrow">
            <a:avLst>
              <a:gd name="adj1" fmla="val 50000"/>
              <a:gd name="adj2" fmla="val 72598"/>
            </a:avLst>
          </a:prstGeom>
          <a:gradFill rotWithShape="1">
            <a:gsLst>
              <a:gs pos="0">
                <a:srgbClr val="00FF00"/>
              </a:gs>
              <a:gs pos="100000">
                <a:srgbClr val="008000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sl-SI"/>
          </a:p>
        </p:txBody>
      </p:sp>
      <p:sp>
        <p:nvSpPr>
          <p:cNvPr id="36880" name="AutoShape 16"/>
          <p:cNvSpPr>
            <a:spLocks noChangeArrowheads="1"/>
          </p:cNvSpPr>
          <p:nvPr/>
        </p:nvSpPr>
        <p:spPr bwMode="auto">
          <a:xfrm>
            <a:off x="4649788" y="5156200"/>
            <a:ext cx="377825" cy="331788"/>
          </a:xfrm>
          <a:prstGeom prst="up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00CC00"/>
              </a:gs>
              <a:gs pos="100000">
                <a:srgbClr val="3399FF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sl-SI"/>
          </a:p>
        </p:txBody>
      </p:sp>
      <p:sp>
        <p:nvSpPr>
          <p:cNvPr id="36881" name="AutoShape 17"/>
          <p:cNvSpPr>
            <a:spLocks noChangeArrowheads="1"/>
          </p:cNvSpPr>
          <p:nvPr/>
        </p:nvSpPr>
        <p:spPr bwMode="auto">
          <a:xfrm rot="10800000">
            <a:off x="3983038" y="5183188"/>
            <a:ext cx="377825" cy="331787"/>
          </a:xfrm>
          <a:prstGeom prst="up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00CC00"/>
              </a:gs>
              <a:gs pos="100000">
                <a:srgbClr val="3399FF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0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Vhodne enote</a:t>
            </a:r>
            <a:endParaRPr lang="en-GB" b="1" smtClean="0">
              <a:solidFill>
                <a:srgbClr val="F9DC07"/>
              </a:solidFill>
              <a:latin typeface="Arial" charset="0"/>
            </a:endParaRPr>
          </a:p>
        </p:txBody>
      </p:sp>
      <p:pic>
        <p:nvPicPr>
          <p:cNvPr id="11270" name="Picture 37" descr="bluetooth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3950"/>
            <a:ext cx="5348288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39" descr="ske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6763" y="1173163"/>
            <a:ext cx="3297237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40" descr="fotoapar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0138" y="4457700"/>
            <a:ext cx="2122487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41" descr="kamer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59638" y="4410075"/>
            <a:ext cx="1884362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42" descr="joystick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1438" y="4240213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43" descr="mikrof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333875"/>
            <a:ext cx="23050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PoljeZBesedilom 11"/>
          <p:cNvSpPr txBox="1"/>
          <p:nvPr/>
        </p:nvSpPr>
        <p:spPr>
          <a:xfrm>
            <a:off x="0" y="6581001"/>
            <a:ext cx="8748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>
                <a:solidFill>
                  <a:srgbClr val="FFFF00"/>
                </a:solidFill>
                <a:latin typeface="Times New Roman" pitchFamily="18" charset="0"/>
                <a:hlinkClick r:id="rId8"/>
              </a:rPr>
              <a:t>http://www.educa.fmf.uni-lj.si/izodel/sola/2000/di/Postrak/zgradba_racunalnika/Okvir.htm</a:t>
            </a:r>
            <a:r>
              <a:rPr lang="sl-SI" sz="1200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 noChangeArrowheads="1"/>
          </p:cNvSpPr>
          <p:nvPr>
            <p:ph type="title"/>
          </p:nvPr>
        </p:nvSpPr>
        <p:spPr>
          <a:xfrm>
            <a:off x="750888" y="371475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Tipkovnica</a:t>
            </a:r>
          </a:p>
        </p:txBody>
      </p:sp>
      <p:pic>
        <p:nvPicPr>
          <p:cNvPr id="12291" name="Picture 8" descr="tipkovnic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9849" y="2471749"/>
            <a:ext cx="7920820" cy="3234335"/>
          </a:xfrm>
          <a:noFill/>
        </p:spPr>
      </p:pic>
      <p:pic>
        <p:nvPicPr>
          <p:cNvPr id="12294" name="Picture 10" descr="tipkovnica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3725" y="188913"/>
            <a:ext cx="16637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4475" y="331788"/>
            <a:ext cx="850582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l-SI" sz="4000" b="1">
                <a:solidFill>
                  <a:srgbClr val="FFFF61"/>
                </a:solidFill>
                <a:latin typeface="Arial" pitchFamily="34" charset="0"/>
              </a:rPr>
              <a:t>Centralna procesna enota - CPE</a:t>
            </a:r>
          </a:p>
        </p:txBody>
      </p:sp>
      <p:grpSp>
        <p:nvGrpSpPr>
          <p:cNvPr id="2054" name="Group 16"/>
          <p:cNvGrpSpPr>
            <a:grpSpLocks/>
          </p:cNvGrpSpPr>
          <p:nvPr/>
        </p:nvGrpSpPr>
        <p:grpSpPr bwMode="auto">
          <a:xfrm>
            <a:off x="1824038" y="1457325"/>
            <a:ext cx="5711825" cy="4516438"/>
            <a:chOff x="1359" y="1050"/>
            <a:chExt cx="3264" cy="2953"/>
          </a:xfrm>
        </p:grpSpPr>
        <p:graphicFrame>
          <p:nvGraphicFramePr>
            <p:cNvPr id="2050" name="Object 4"/>
            <p:cNvGraphicFramePr>
              <a:graphicFrameLocks noChangeAspect="1"/>
            </p:cNvGraphicFramePr>
            <p:nvPr/>
          </p:nvGraphicFramePr>
          <p:xfrm>
            <a:off x="1359" y="1050"/>
            <a:ext cx="3264" cy="2953"/>
          </p:xfrm>
          <a:graphic>
            <a:graphicData uri="http://schemas.openxmlformats.org/presentationml/2006/ole">
              <p:oleObj spid="_x0000_s2050" name="Dokument" r:id="rId3" imgW="2148120" imgH="1943280" progId="Word.Document.8">
                <p:embed/>
              </p:oleObj>
            </a:graphicData>
          </a:graphic>
        </p:graphicFrame>
        <p:sp>
          <p:nvSpPr>
            <p:cNvPr id="37893" name="AutoShape 5" descr="Narrow vertical"/>
            <p:cNvSpPr>
              <a:spLocks noChangeArrowheads="1"/>
            </p:cNvSpPr>
            <p:nvPr/>
          </p:nvSpPr>
          <p:spPr bwMode="auto">
            <a:xfrm>
              <a:off x="3624" y="2614"/>
              <a:ext cx="370" cy="608"/>
            </a:xfrm>
            <a:prstGeom prst="upArrow">
              <a:avLst>
                <a:gd name="adj1" fmla="val 50000"/>
                <a:gd name="adj2" fmla="val 41081"/>
              </a:avLst>
            </a:prstGeom>
            <a:pattFill prst="dashHorz">
              <a:fgClr>
                <a:schemeClr val="accent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37894" name="AutoShape 6" descr="Narrow vertical"/>
            <p:cNvSpPr>
              <a:spLocks noChangeArrowheads="1"/>
            </p:cNvSpPr>
            <p:nvPr/>
          </p:nvSpPr>
          <p:spPr bwMode="auto">
            <a:xfrm>
              <a:off x="1960" y="2608"/>
              <a:ext cx="370" cy="608"/>
            </a:xfrm>
            <a:prstGeom prst="upArrow">
              <a:avLst>
                <a:gd name="adj1" fmla="val 50000"/>
                <a:gd name="adj2" fmla="val 41081"/>
              </a:avLst>
            </a:prstGeom>
            <a:pattFill prst="dashHorz">
              <a:fgClr>
                <a:schemeClr val="accent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37895" name="Text Box 7" descr="Narrow vertical"/>
            <p:cNvSpPr txBox="1">
              <a:spLocks noChangeArrowheads="1"/>
            </p:cNvSpPr>
            <p:nvPr/>
          </p:nvSpPr>
          <p:spPr bwMode="auto">
            <a:xfrm>
              <a:off x="2065" y="2631"/>
              <a:ext cx="180" cy="6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sl-SI" sz="1400" b="1">
                  <a:solidFill>
                    <a:srgbClr val="100000"/>
                  </a:solidFill>
                  <a:latin typeface="Times New Roman" pitchFamily="18" charset="0"/>
                </a:rPr>
                <a:t>ukaz</a:t>
              </a:r>
            </a:p>
          </p:txBody>
        </p:sp>
        <p:sp>
          <p:nvSpPr>
            <p:cNvPr id="37896" name="Text Box 8" descr="Narrow vertical"/>
            <p:cNvSpPr txBox="1">
              <a:spLocks noChangeArrowheads="1"/>
            </p:cNvSpPr>
            <p:nvPr/>
          </p:nvSpPr>
          <p:spPr bwMode="auto">
            <a:xfrm>
              <a:off x="3723" y="2643"/>
              <a:ext cx="181" cy="6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sl-SI" sz="1400" b="1">
                  <a:solidFill>
                    <a:srgbClr val="100000"/>
                  </a:solidFill>
                  <a:latin typeface="Times New Roman" pitchFamily="18" charset="0"/>
                </a:rPr>
                <a:t>ukaz</a:t>
              </a:r>
            </a:p>
          </p:txBody>
        </p:sp>
        <p:sp>
          <p:nvSpPr>
            <p:cNvPr id="37898" name="AutoShape 10"/>
            <p:cNvSpPr>
              <a:spLocks noChangeArrowheads="1"/>
            </p:cNvSpPr>
            <p:nvPr/>
          </p:nvSpPr>
          <p:spPr bwMode="auto">
            <a:xfrm>
              <a:off x="2270" y="2641"/>
              <a:ext cx="359" cy="873"/>
            </a:xfrm>
            <a:prstGeom prst="downArrow">
              <a:avLst>
                <a:gd name="adj1" fmla="val 50000"/>
                <a:gd name="adj2" fmla="val 60794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2060" name="Text Box 11" descr="Narrow vertical"/>
            <p:cNvSpPr txBox="1">
              <a:spLocks noChangeArrowheads="1"/>
            </p:cNvSpPr>
            <p:nvPr/>
          </p:nvSpPr>
          <p:spPr bwMode="auto">
            <a:xfrm>
              <a:off x="2338" y="2594"/>
              <a:ext cx="221" cy="6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sl-SI" sz="1400" b="1">
                  <a:solidFill>
                    <a:srgbClr val="100000"/>
                  </a:solidFill>
                  <a:latin typeface="Times New Roman" pitchFamily="18" charset="0"/>
                </a:rPr>
                <a:t>navodila</a:t>
              </a:r>
            </a:p>
          </p:txBody>
        </p:sp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>
              <a:off x="2644" y="1458"/>
              <a:ext cx="827" cy="405"/>
            </a:xfrm>
            <a:prstGeom prst="rightArrow">
              <a:avLst>
                <a:gd name="adj1" fmla="val 50000"/>
                <a:gd name="adj2" fmla="val 51049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2062" name="Text Box 13" descr="Narrow vertical"/>
            <p:cNvSpPr txBox="1">
              <a:spLocks noChangeArrowheads="1"/>
            </p:cNvSpPr>
            <p:nvPr/>
          </p:nvSpPr>
          <p:spPr bwMode="auto">
            <a:xfrm>
              <a:off x="2546" y="1554"/>
              <a:ext cx="746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sl-SI" sz="1400" b="1">
                  <a:solidFill>
                    <a:srgbClr val="100000"/>
                  </a:solidFill>
                  <a:latin typeface="Times New Roman" pitchFamily="18" charset="0"/>
                </a:rPr>
                <a:t>podatki</a:t>
              </a:r>
            </a:p>
          </p:txBody>
        </p:sp>
        <p:sp>
          <p:nvSpPr>
            <p:cNvPr id="37902" name="AutoShape 14"/>
            <p:cNvSpPr>
              <a:spLocks noChangeArrowheads="1"/>
            </p:cNvSpPr>
            <p:nvPr/>
          </p:nvSpPr>
          <p:spPr bwMode="auto">
            <a:xfrm>
              <a:off x="3302" y="2572"/>
              <a:ext cx="359" cy="978"/>
            </a:xfrm>
            <a:prstGeom prst="downArrow">
              <a:avLst>
                <a:gd name="adj1" fmla="val 50000"/>
                <a:gd name="adj2" fmla="val 68106"/>
              </a:avLst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sl-SI"/>
            </a:p>
          </p:txBody>
        </p:sp>
        <p:sp>
          <p:nvSpPr>
            <p:cNvPr id="2064" name="Text Box 15" descr="Narrow vertical"/>
            <p:cNvSpPr txBox="1">
              <a:spLocks noChangeArrowheads="1"/>
            </p:cNvSpPr>
            <p:nvPr/>
          </p:nvSpPr>
          <p:spPr bwMode="auto">
            <a:xfrm>
              <a:off x="3371" y="2569"/>
              <a:ext cx="220" cy="6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sl-SI" sz="1400" b="1">
                  <a:solidFill>
                    <a:srgbClr val="100000"/>
                  </a:solidFill>
                  <a:latin typeface="Times New Roman" pitchFamily="18" charset="0"/>
                </a:rPr>
                <a:t>rezultati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2888"/>
            <a:ext cx="7772400" cy="1143000"/>
          </a:xfrm>
        </p:spPr>
        <p:txBody>
          <a:bodyPr/>
          <a:lstStyle/>
          <a:p>
            <a:r>
              <a:rPr lang="sl-SI" sz="4000" b="1" smtClean="0">
                <a:solidFill>
                  <a:srgbClr val="F9DC07"/>
                </a:solidFill>
                <a:latin typeface="Arial" charset="0"/>
              </a:rPr>
              <a:t>Mikroprocesor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95413"/>
            <a:ext cx="8386763" cy="1611312"/>
          </a:xfrm>
        </p:spPr>
        <p:txBody>
          <a:bodyPr/>
          <a:lstStyle/>
          <a:p>
            <a:r>
              <a:rPr lang="sl-SI" smtClean="0">
                <a:latin typeface="Comic Sans MS" pitchFamily="66" charset="0"/>
              </a:rPr>
              <a:t>Zmogljivost:</a:t>
            </a:r>
          </a:p>
          <a:p>
            <a:pPr lvl="1"/>
            <a:r>
              <a:rPr lang="sl-SI" smtClean="0">
                <a:latin typeface="Comic Sans MS" pitchFamily="66" charset="0"/>
              </a:rPr>
              <a:t>koliko bitov obdeluje hkrati</a:t>
            </a:r>
          </a:p>
          <a:p>
            <a:pPr lvl="1"/>
            <a:r>
              <a:rPr lang="sl-SI" smtClean="0">
                <a:latin typeface="Comic Sans MS" pitchFamily="66" charset="0"/>
              </a:rPr>
              <a:t>takt (frekvenca izvrševanja ukazov)</a:t>
            </a:r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411163" y="3689350"/>
            <a:ext cx="7788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sl-SI" sz="4000" b="1">
                <a:solidFill>
                  <a:srgbClr val="F9DC07"/>
                </a:solidFill>
                <a:latin typeface="Arial" charset="0"/>
              </a:rPr>
              <a:t>Matična plošča</a:t>
            </a: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4773613"/>
            <a:ext cx="8386763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/>
            </a:pPr>
            <a:r>
              <a:rPr lang="sl-SI" sz="3200" dirty="0">
                <a:solidFill>
                  <a:srgbClr val="FFFF00"/>
                </a:solidFill>
                <a:latin typeface="Comic Sans MS" pitchFamily="66" charset="0"/>
              </a:rPr>
              <a:t>Združene</a:t>
            </a:r>
            <a:r>
              <a:rPr lang="sl-SI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enote, s katerimi mikroprocesor izmenjuje podatke: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sl-SI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pomnilnik, predpomnilnik, BIOS, reže, …</a:t>
            </a:r>
          </a:p>
        </p:txBody>
      </p:sp>
      <p:pic>
        <p:nvPicPr>
          <p:cNvPr id="13320" name="Picture 6" descr="č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350" y="284163"/>
            <a:ext cx="2176463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 descr="plošč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192463"/>
            <a:ext cx="277971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381000"/>
            <a:ext cx="7772400" cy="1143000"/>
          </a:xfrm>
        </p:spPr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Pomnilne enote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>
          <a:xfrm>
            <a:off x="630238" y="1600200"/>
            <a:ext cx="8229600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sl-SI" b="1" dirty="0" smtClean="0">
                <a:latin typeface="Comic Sans MS" pitchFamily="66" charset="0"/>
              </a:rPr>
              <a:t>V pomnilnih enotah so shranjeni navodila za izvajanje ukazov ter podatki, ki jih računalnik pri tem potrebuje.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-364793" y="3166826"/>
          <a:ext cx="9937750" cy="3459162"/>
        </p:xfrm>
        <a:graphic>
          <a:graphicData uri="http://schemas.openxmlformats.org/presentationml/2006/ole">
            <p:oleObj spid="_x0000_s3074" name="Dokument" r:id="rId3" imgW="6076080" imgH="170676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756847" y="527050"/>
            <a:ext cx="5914077" cy="1143000"/>
          </a:xfrm>
        </p:spPr>
        <p:txBody>
          <a:bodyPr/>
          <a:lstStyle/>
          <a:p>
            <a:r>
              <a:rPr lang="sl-SI" b="1" dirty="0" smtClean="0">
                <a:solidFill>
                  <a:srgbClr val="F9DC07"/>
                </a:solidFill>
                <a:latin typeface="Arial" charset="0"/>
              </a:rPr>
              <a:t>Pomnilnik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1576388" y="3262313"/>
            <a:ext cx="1876425" cy="579437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l-SI" sz="3200" b="1" dirty="0">
                <a:solidFill>
                  <a:schemeClr val="bg2"/>
                </a:solidFill>
                <a:latin typeface="Arial" pitchFamily="34" charset="0"/>
              </a:rPr>
              <a:t>notranji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5651500" y="3292475"/>
            <a:ext cx="1876425" cy="579438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l-SI" sz="3200" b="1">
                <a:solidFill>
                  <a:schemeClr val="bg2"/>
                </a:solidFill>
                <a:latin typeface="Arial" pitchFamily="34" charset="0"/>
              </a:rPr>
              <a:t>zunanji</a:t>
            </a:r>
          </a:p>
        </p:txBody>
      </p:sp>
      <p:sp>
        <p:nvSpPr>
          <p:cNvPr id="109574" name="Line 6"/>
          <p:cNvSpPr>
            <a:spLocks noChangeShapeType="1"/>
          </p:cNvSpPr>
          <p:nvPr/>
        </p:nvSpPr>
        <p:spPr bwMode="auto">
          <a:xfrm flipH="1">
            <a:off x="2381250" y="1671638"/>
            <a:ext cx="1433513" cy="1371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/>
          <a:lstStyle/>
          <a:p>
            <a:pPr>
              <a:defRPr/>
            </a:pPr>
            <a:endParaRPr lang="sl-SI"/>
          </a:p>
        </p:txBody>
      </p:sp>
      <p:sp>
        <p:nvSpPr>
          <p:cNvPr id="109575" name="Line 7"/>
          <p:cNvSpPr>
            <a:spLocks noChangeShapeType="1"/>
          </p:cNvSpPr>
          <p:nvPr/>
        </p:nvSpPr>
        <p:spPr bwMode="auto">
          <a:xfrm>
            <a:off x="5124450" y="1639888"/>
            <a:ext cx="1308100" cy="143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none"/>
          <a:lstStyle/>
          <a:p>
            <a:pPr>
              <a:defRPr/>
            </a:pPr>
            <a:endParaRPr lang="sl-SI"/>
          </a:p>
        </p:txBody>
      </p:sp>
      <p:sp>
        <p:nvSpPr>
          <p:cNvPr id="109576" name="Text Box 8" descr="Narrow vertical"/>
          <p:cNvSpPr txBox="1">
            <a:spLocks noChangeArrowheads="1"/>
          </p:cNvSpPr>
          <p:nvPr/>
        </p:nvSpPr>
        <p:spPr bwMode="auto">
          <a:xfrm>
            <a:off x="884238" y="4178300"/>
            <a:ext cx="3341687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l-SI" sz="3600" b="1" dirty="0">
                <a:solidFill>
                  <a:srgbClr val="FFFF00"/>
                </a:solidFill>
                <a:latin typeface="Comic Sans MS" pitchFamily="66" charset="0"/>
              </a:rPr>
              <a:t>(RAM, ROM)</a:t>
            </a:r>
          </a:p>
        </p:txBody>
      </p:sp>
      <p:sp>
        <p:nvSpPr>
          <p:cNvPr id="109578" name="Text Box 10" descr="Narrow vertical"/>
          <p:cNvSpPr txBox="1">
            <a:spLocks noChangeArrowheads="1"/>
          </p:cNvSpPr>
          <p:nvPr/>
        </p:nvSpPr>
        <p:spPr bwMode="auto">
          <a:xfrm>
            <a:off x="4994275" y="4265613"/>
            <a:ext cx="3341688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l-SI" sz="3600" b="1" dirty="0">
                <a:solidFill>
                  <a:srgbClr val="FFFF00"/>
                </a:solidFill>
                <a:latin typeface="Comic Sans MS" pitchFamily="66" charset="0"/>
              </a:rPr>
              <a:t>(disk)</a:t>
            </a: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 commons">
  <a:themeElements>
    <a:clrScheme name="Pote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ote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te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Digitalis</Template>
  <TotalTime>1227</TotalTime>
  <Words>292</Words>
  <Application>Microsoft Office PowerPoint</Application>
  <PresentationFormat>Diaprojekcija na zaslonu (4:3)</PresentationFormat>
  <Paragraphs>70</Paragraphs>
  <Slides>17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Vdelani OLE strežniki</vt:lpstr>
      </vt:variant>
      <vt:variant>
        <vt:i4>2</vt:i4>
      </vt:variant>
      <vt:variant>
        <vt:lpstr>Naslovi diapozitivov</vt:lpstr>
      </vt:variant>
      <vt:variant>
        <vt:i4>17</vt:i4>
      </vt:variant>
    </vt:vector>
  </HeadingPairs>
  <TitlesOfParts>
    <vt:vector size="20" baseType="lpstr">
      <vt:lpstr>c commons</vt:lpstr>
      <vt:lpstr>CorelDRAW</vt:lpstr>
      <vt:lpstr>Dokument</vt:lpstr>
      <vt:lpstr>Diapozitiv 1</vt:lpstr>
      <vt:lpstr>Zgradba računalnika</vt:lpstr>
      <vt:lpstr>Strojna oprema računalnika</vt:lpstr>
      <vt:lpstr>Vhodne enote</vt:lpstr>
      <vt:lpstr>Tipkovnica</vt:lpstr>
      <vt:lpstr>Centralna procesna enota - CPE</vt:lpstr>
      <vt:lpstr>Mikroprocesor</vt:lpstr>
      <vt:lpstr>Pomnilne enote</vt:lpstr>
      <vt:lpstr>Pomnilnik</vt:lpstr>
      <vt:lpstr>Bralni pomnilnik - ROM</vt:lpstr>
      <vt:lpstr>Delovni pomnilnik - RAM</vt:lpstr>
      <vt:lpstr>Pomnilniške naprave in nosilci</vt:lpstr>
      <vt:lpstr>Disk</vt:lpstr>
      <vt:lpstr>Diskete, CD/DVD, USB</vt:lpstr>
      <vt:lpstr>Izhodne enote</vt:lpstr>
      <vt:lpstr>Prikazovalnik (zaslon)</vt:lpstr>
      <vt:lpstr>Tiskalnik</vt:lpstr>
    </vt:vector>
  </TitlesOfParts>
  <Company>VAR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ROM- zgradba računalnika</dc:title>
  <cp:lastModifiedBy>Roman Bobnarič</cp:lastModifiedBy>
  <cp:revision>93</cp:revision>
  <dcterms:created xsi:type="dcterms:W3CDTF">1999-09-01T15:46:35Z</dcterms:created>
  <dcterms:modified xsi:type="dcterms:W3CDTF">2010-08-19T22:24:27Z</dcterms:modified>
</cp:coreProperties>
</file>