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30" name="Ograda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19" name="Ograda no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27" name="Ograda številke diapoz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</a:bodyPr>
          <a:lstStyle>
            <a:lvl1pPr algn="l" rtl="0">
              <a:spcBef>
                <a:spcPct val="0"/>
              </a:spcBef>
              <a:buNone/>
              <a:defRPr sz="5000"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600"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dreži in zaokroži en kot pravokotnika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otni trikotni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10" name="Prostoročno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Prostoročno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ročno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ročno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Ograda naslova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kumimoji="0" lang="sl-SI" dirty="0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0" name="Ograda besedila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0" name="Ograda datum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446E5E-EE84-4947-8A9A-C81932008684}" type="datetimeFigureOut">
              <a:rPr lang="sl-SI" smtClean="0"/>
              <a:t>20.8.2010</a:t>
            </a:fld>
            <a:endParaRPr lang="sl-SI"/>
          </a:p>
        </p:txBody>
      </p:sp>
      <p:sp>
        <p:nvSpPr>
          <p:cNvPr id="22" name="Ograda no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18" name="Ograda številke diapozitiva 17"/>
          <p:cNvSpPr>
            <a:spLocks noGrp="1"/>
          </p:cNvSpPr>
          <p:nvPr>
            <p:ph type="sldNum" sz="quarter" idx="4"/>
          </p:nvPr>
        </p:nvSpPr>
        <p:spPr>
          <a:xfrm>
            <a:off x="7167586" y="635795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0AE6AE-E281-4F87-AF05-05A0AB8AD903}" type="slidenum">
              <a:rPr lang="sl-SI" smtClean="0"/>
              <a:t>‹#›</a:t>
            </a:fld>
            <a:endParaRPr lang="sl-SI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Prostoročn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Prostoročn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Slika 13" descr="88x31_a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001024" y="6429396"/>
            <a:ext cx="1117460" cy="3936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bg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2385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l-SI" b="1">
                <a:solidFill>
                  <a:srgbClr val="F9DC07"/>
                </a:solidFill>
                <a:latin typeface="Arial" pitchFamily="34" charset="0"/>
              </a:rPr>
              <a:t>PROGRAMSKA OPREMA </a:t>
            </a:r>
            <a:endParaRPr lang="en-GB" b="1">
              <a:solidFill>
                <a:srgbClr val="F9DC07"/>
              </a:solidFill>
              <a:latin typeface="Arial" pitchFamily="34" charset="0"/>
            </a:endParaRPr>
          </a:p>
        </p:txBody>
      </p:sp>
      <p:sp>
        <p:nvSpPr>
          <p:cNvPr id="73731" name="Text Box 3" descr="Narrow vertical"/>
          <p:cNvSpPr txBox="1">
            <a:spLocks noChangeArrowheads="1"/>
          </p:cNvSpPr>
          <p:nvPr/>
        </p:nvSpPr>
        <p:spPr bwMode="auto">
          <a:xfrm>
            <a:off x="904875" y="1597025"/>
            <a:ext cx="7086600" cy="247452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sl-SI" sz="36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</a:rPr>
              <a:t>Skupek </a:t>
            </a:r>
            <a:r>
              <a:rPr lang="sl-SI" sz="3600" dirty="0">
                <a:ln w="18415" cmpd="sng">
                  <a:noFill/>
                  <a:prstDash val="solid"/>
                </a:ln>
                <a:solidFill>
                  <a:srgbClr val="FFFF00"/>
                </a:solidFill>
              </a:rPr>
              <a:t>vseh programov, ki jih potrebujemo pri obdelavi podatkov z računalnikom.</a:t>
            </a:r>
          </a:p>
          <a:p>
            <a:pPr>
              <a:spcBef>
                <a:spcPct val="50000"/>
              </a:spcBef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Comic Sans MS" pitchFamily="66" charset="0"/>
            </a:endParaRPr>
          </a:p>
        </p:txBody>
      </p:sp>
      <p:pic>
        <p:nvPicPr>
          <p:cNvPr id="24583" name="Picture 7" descr="Narrow vertical"/>
          <p:cNvPicPr>
            <a:picLocks noChangeAspect="1" noChangeArrowheads="1"/>
          </p:cNvPicPr>
          <p:nvPr/>
        </p:nvPicPr>
        <p:blipFill>
          <a:blip r:embed="rId2" cstate="print"/>
          <a:srcRect l="4719" t="6952" r="5625" b="10470"/>
          <a:stretch>
            <a:fillRect/>
          </a:stretch>
        </p:blipFill>
        <p:spPr bwMode="auto">
          <a:xfrm>
            <a:off x="2320120" y="3794077"/>
            <a:ext cx="3630304" cy="2674961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38125"/>
            <a:ext cx="8915400" cy="1143000"/>
          </a:xfrm>
        </p:spPr>
        <p:txBody>
          <a:bodyPr/>
          <a:lstStyle/>
          <a:p>
            <a:r>
              <a:rPr lang="sl-SI" sz="4000" b="1" smtClean="0">
                <a:solidFill>
                  <a:srgbClr val="F9DC07"/>
                </a:solidFill>
                <a:latin typeface="Arial" charset="0"/>
              </a:rPr>
              <a:t>Uporabniška programska oprema</a:t>
            </a:r>
            <a:endParaRPr lang="en-GB" sz="4000" b="1" smtClean="0">
              <a:solidFill>
                <a:srgbClr val="F9DC07"/>
              </a:solidFill>
              <a:latin typeface="Arial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449263" y="1446213"/>
            <a:ext cx="8458200" cy="45085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sl-SI" sz="2800" dirty="0">
                <a:latin typeface="Comic Sans MS" pitchFamily="66" charset="0"/>
              </a:rPr>
              <a:t>Pomaga pri izdelavi različnih izdelkov: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urejevalniki besedil,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programi za delo s preglednicami,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programi za obdelavo podatkov (baze podatkov),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grafični (slikarski) programi,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programi za delo z zvokom,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komunikacijski programi,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programi namiznega založništva,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CAD programi,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l-SI" sz="2800" dirty="0">
                <a:latin typeface="Comic Sans MS" pitchFamily="66" charset="0"/>
              </a:rPr>
              <a:t>programska orodja.</a:t>
            </a:r>
            <a:endParaRPr lang="en-GB" sz="2800" dirty="0">
              <a:latin typeface="Comic Sans MS" pitchFamily="66" charset="0"/>
            </a:endParaRPr>
          </a:p>
        </p:txBody>
      </p:sp>
      <p:pic>
        <p:nvPicPr>
          <p:cNvPr id="32774" name="Picture 4" descr="program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9713" y="3954463"/>
            <a:ext cx="19558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6603" y="206375"/>
            <a:ext cx="7012722" cy="1143000"/>
          </a:xfrm>
        </p:spPr>
        <p:txBody>
          <a:bodyPr>
            <a:normAutofit/>
          </a:bodyPr>
          <a:lstStyle/>
          <a:p>
            <a:r>
              <a:rPr lang="sl-SI" sz="4800" b="1" dirty="0" smtClean="0">
                <a:solidFill>
                  <a:srgbClr val="F9DC07"/>
                </a:solidFill>
              </a:rPr>
              <a:t>Programski vsiljivci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65138" y="1855788"/>
            <a:ext cx="8678862" cy="4806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sz="2800" b="1" smtClean="0">
                <a:solidFill>
                  <a:srgbClr val="FFFF00"/>
                </a:solidFill>
                <a:latin typeface="Comic Sans MS" pitchFamily="66" charset="0"/>
              </a:rPr>
              <a:t>trojanski konji</a:t>
            </a:r>
            <a:r>
              <a:rPr lang="sl-SI" sz="2800" smtClean="0">
                <a:latin typeface="Comic Sans MS" pitchFamily="66" charset="0"/>
              </a:rPr>
              <a:t> (program, ki za neškodljivo zunanjo podobo skriva škodljivo poslanstvo),</a:t>
            </a:r>
          </a:p>
          <a:p>
            <a:pPr>
              <a:lnSpc>
                <a:spcPct val="90000"/>
              </a:lnSpc>
            </a:pPr>
            <a:r>
              <a:rPr lang="sl-SI" sz="2800" b="1" smtClean="0">
                <a:solidFill>
                  <a:srgbClr val="FFFF00"/>
                </a:solidFill>
                <a:latin typeface="Comic Sans MS" pitchFamily="66" charset="0"/>
              </a:rPr>
              <a:t>bombe</a:t>
            </a:r>
            <a:r>
              <a:rPr lang="sl-SI" sz="2800" smtClean="0">
                <a:latin typeface="Comic Sans MS" pitchFamily="66" charset="0"/>
              </a:rPr>
              <a:t> (program, ki čaka v računalniku, dokler se ne izpolnijo določeni pogoji),</a:t>
            </a:r>
          </a:p>
          <a:p>
            <a:pPr>
              <a:lnSpc>
                <a:spcPct val="90000"/>
              </a:lnSpc>
            </a:pPr>
            <a:r>
              <a:rPr lang="sl-SI" sz="2800" b="1" smtClean="0">
                <a:solidFill>
                  <a:srgbClr val="FFFF00"/>
                </a:solidFill>
                <a:latin typeface="Comic Sans MS" pitchFamily="66" charset="0"/>
              </a:rPr>
              <a:t>zajčki</a:t>
            </a:r>
            <a:r>
              <a:rPr lang="sl-SI" sz="2800" smtClean="0">
                <a:latin typeface="Comic Sans MS" pitchFamily="66" charset="0"/>
              </a:rPr>
              <a:t> (na rač. se začne množiti in išče nove rač., da bi jih okužil),</a:t>
            </a:r>
          </a:p>
          <a:p>
            <a:pPr>
              <a:lnSpc>
                <a:spcPct val="90000"/>
              </a:lnSpc>
            </a:pPr>
            <a:r>
              <a:rPr lang="sl-SI" sz="2800" b="1" smtClean="0">
                <a:solidFill>
                  <a:srgbClr val="FFFF00"/>
                </a:solidFill>
                <a:latin typeface="Comic Sans MS" pitchFamily="66" charset="0"/>
              </a:rPr>
              <a:t>črvi</a:t>
            </a:r>
            <a:r>
              <a:rPr lang="sl-SI" sz="2800" smtClean="0">
                <a:latin typeface="Comic Sans MS" pitchFamily="66" charset="0"/>
              </a:rPr>
              <a:t> (podobni zajčkom, le da se širijo v omrežju) in</a:t>
            </a:r>
          </a:p>
          <a:p>
            <a:pPr>
              <a:lnSpc>
                <a:spcPct val="90000"/>
              </a:lnSpc>
            </a:pPr>
            <a:r>
              <a:rPr lang="sl-SI" sz="2800" b="1" smtClean="0">
                <a:solidFill>
                  <a:srgbClr val="FFFF00"/>
                </a:solidFill>
                <a:latin typeface="Comic Sans MS" pitchFamily="66" charset="0"/>
              </a:rPr>
              <a:t>virusi</a:t>
            </a:r>
            <a:r>
              <a:rPr lang="sl-SI" sz="2800" smtClean="0">
                <a:latin typeface="Comic Sans MS" pitchFamily="66" charset="0"/>
              </a:rPr>
              <a:t> (na rač. poišče neokužen program in ga okuži – ko tak program zaženemo, izvrši svoje “zločesto” dejanje)</a:t>
            </a:r>
          </a:p>
        </p:txBody>
      </p:sp>
      <p:pic>
        <p:nvPicPr>
          <p:cNvPr id="33798" name="Picture 4" descr="virusi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6088" y="0"/>
            <a:ext cx="2347912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252413"/>
            <a:ext cx="8591550" cy="1143000"/>
          </a:xfrm>
        </p:spPr>
        <p:txBody>
          <a:bodyPr/>
          <a:lstStyle/>
          <a:p>
            <a:r>
              <a:rPr lang="sl-SI" sz="4200" b="1" smtClean="0">
                <a:solidFill>
                  <a:srgbClr val="F9DC07"/>
                </a:solidFill>
              </a:rPr>
              <a:t>Varovanje in zaščita</a:t>
            </a:r>
            <a:r>
              <a:rPr lang="sl-SI" sz="4000" b="1" smtClean="0">
                <a:solidFill>
                  <a:srgbClr val="F9DC07"/>
                </a:solidFill>
              </a:rPr>
              <a:t> </a:t>
            </a:r>
            <a:r>
              <a:rPr lang="sl-SI" sz="4200" b="1" smtClean="0">
                <a:solidFill>
                  <a:srgbClr val="F9DC07"/>
                </a:solidFill>
              </a:rPr>
              <a:t>podatkov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763588" y="1619250"/>
            <a:ext cx="8380412" cy="2459038"/>
          </a:xfrm>
        </p:spPr>
        <p:txBody>
          <a:bodyPr/>
          <a:lstStyle/>
          <a:p>
            <a:r>
              <a:rPr lang="sl-SI" b="1" dirty="0" smtClean="0">
                <a:latin typeface="Comic Sans MS" pitchFamily="66" charset="0"/>
              </a:rPr>
              <a:t>preprečevanje okužbe - dosledna preventiva,</a:t>
            </a:r>
          </a:p>
          <a:p>
            <a:r>
              <a:rPr lang="sl-SI" b="1" dirty="0" smtClean="0">
                <a:latin typeface="Comic Sans MS" pitchFamily="66" charset="0"/>
              </a:rPr>
              <a:t>protivirusna programska oprema,</a:t>
            </a:r>
          </a:p>
          <a:p>
            <a:r>
              <a:rPr lang="sl-SI" b="1" dirty="0" smtClean="0">
                <a:latin typeface="Comic Sans MS" pitchFamily="66" charset="0"/>
              </a:rPr>
              <a:t>protivirusna spletišča.</a:t>
            </a:r>
          </a:p>
        </p:txBody>
      </p:sp>
      <p:pic>
        <p:nvPicPr>
          <p:cNvPr id="34822" name="Picture 4" descr="virusi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6513" y="3941763"/>
            <a:ext cx="26177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5" descr="zaščit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8288" y="3948113"/>
            <a:ext cx="27305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636588" y="1192213"/>
            <a:ext cx="7772400" cy="52038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l-SI" b="1" smtClean="0">
                <a:solidFill>
                  <a:srgbClr val="FFFF00"/>
                </a:solidFill>
                <a:latin typeface="Arial" charset="0"/>
              </a:rPr>
              <a:t>SPAM</a:t>
            </a:r>
          </a:p>
          <a:p>
            <a:pPr>
              <a:lnSpc>
                <a:spcPct val="90000"/>
              </a:lnSpc>
            </a:pPr>
            <a:r>
              <a:rPr lang="sl-SI" sz="2800" smtClean="0">
                <a:latin typeface="Comic Sans MS" pitchFamily="66" charset="0"/>
              </a:rPr>
              <a:t>Vsako sporočilo, ki je poslano večjemu številu naslovnikov z namenom vsiljevanja določene vsebine, ne da bi prejemniki izrazili željo za prejemanje</a:t>
            </a:r>
            <a:r>
              <a:rPr lang="sl-SI" sz="2800" smtClean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sl-SI" sz="2800" smtClean="0"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l-SI" b="1" smtClean="0">
                <a:solidFill>
                  <a:srgbClr val="FFFF00"/>
                </a:solidFill>
                <a:latin typeface="Arial" charset="0"/>
              </a:rPr>
              <a:t>POTEGAVŠČINE</a:t>
            </a:r>
          </a:p>
          <a:p>
            <a:pPr>
              <a:lnSpc>
                <a:spcPct val="90000"/>
              </a:lnSpc>
            </a:pPr>
            <a:r>
              <a:rPr lang="sl-SI" sz="2800" smtClean="0">
                <a:latin typeface="Comic Sans MS" pitchFamily="66" charset="0"/>
              </a:rPr>
              <a:t>Sporočila, ki namerno širijo neresnice, svarijo uporabnike pred namišljenimi nevarnostmi ali jim obljubljajo nagrade, če bodo sporočilo posredovali naprej.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4475" y="168275"/>
            <a:ext cx="889952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l-SI" b="1">
                <a:solidFill>
                  <a:srgbClr val="F9DC07"/>
                </a:solidFill>
                <a:latin typeface="Arial" pitchFamily="34" charset="0"/>
              </a:rPr>
              <a:t>Lastništvo programske opreme</a:t>
            </a:r>
            <a:endParaRPr lang="en-GB" b="1">
              <a:solidFill>
                <a:srgbClr val="F9DC07"/>
              </a:solidFill>
              <a:latin typeface="Arial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69888" y="1308100"/>
            <a:ext cx="8458200" cy="55499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b="1" dirty="0" smtClean="0">
                <a:solidFill>
                  <a:srgbClr val="FFFF61"/>
                </a:solidFill>
                <a:latin typeface="Comic Sans MS" pitchFamily="66" charset="0"/>
              </a:rPr>
              <a:t>lastniška PO</a:t>
            </a:r>
            <a:r>
              <a:rPr lang="sl-SI" dirty="0" smtClean="0">
                <a:solidFill>
                  <a:srgbClr val="FFFF61"/>
                </a:solidFill>
                <a:latin typeface="Comic Sans MS" pitchFamily="66" charset="0"/>
              </a:rPr>
              <a:t>:</a:t>
            </a:r>
            <a:r>
              <a:rPr lang="sl-SI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sl-SI" b="1" dirty="0" smtClean="0">
                <a:latin typeface="Comic Sans MS" pitchFamily="66" charset="0"/>
              </a:rPr>
              <a:t>nakup </a:t>
            </a:r>
            <a:r>
              <a:rPr lang="sl-SI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- </a:t>
            </a:r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dovoljenje oz. licenca za uporabo programa na enem ali več računalnikih (nova različica – ugodnejša nadgradnja),</a:t>
            </a:r>
          </a:p>
          <a:p>
            <a:pPr lvl="1">
              <a:lnSpc>
                <a:spcPct val="90000"/>
              </a:lnSpc>
            </a:pPr>
            <a:r>
              <a:rPr lang="sl-SI" b="1" dirty="0" smtClean="0">
                <a:latin typeface="Comic Sans MS" pitchFamily="66" charset="0"/>
              </a:rPr>
              <a:t>preizkusni programi</a:t>
            </a:r>
            <a:r>
              <a:rPr lang="sl-SI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: </a:t>
            </a:r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brezplačna uporaba programa za določen čas,</a:t>
            </a:r>
          </a:p>
          <a:p>
            <a:pPr>
              <a:lnSpc>
                <a:spcPct val="90000"/>
              </a:lnSpc>
            </a:pPr>
            <a:r>
              <a:rPr lang="sl-SI" b="1" dirty="0" smtClean="0">
                <a:solidFill>
                  <a:srgbClr val="FFFF61"/>
                </a:solidFill>
                <a:latin typeface="Comic Sans MS" pitchFamily="66" charset="0"/>
              </a:rPr>
              <a:t>prosta PO</a:t>
            </a:r>
            <a:r>
              <a:rPr lang="sl-SI" dirty="0" smtClean="0">
                <a:solidFill>
                  <a:schemeClr val="tx2"/>
                </a:solidFill>
                <a:latin typeface="Comic Sans MS" pitchFamily="66" charset="0"/>
              </a:rPr>
              <a:t>: </a:t>
            </a:r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lahko prosto uporabljamo za kateri koli namen,</a:t>
            </a:r>
          </a:p>
          <a:p>
            <a:pPr>
              <a:lnSpc>
                <a:spcPct val="90000"/>
              </a:lnSpc>
            </a:pPr>
            <a:r>
              <a:rPr lang="sl-SI" b="1" dirty="0" smtClean="0">
                <a:solidFill>
                  <a:srgbClr val="FFFF61"/>
                </a:solidFill>
                <a:latin typeface="Comic Sans MS" pitchFamily="66" charset="0"/>
              </a:rPr>
              <a:t>odprta PO</a:t>
            </a:r>
            <a:r>
              <a:rPr lang="sl-SI" dirty="0" smtClean="0">
                <a:solidFill>
                  <a:schemeClr val="tx2"/>
                </a:solidFill>
                <a:latin typeface="Comic Sans MS" pitchFamily="66" charset="0"/>
              </a:rPr>
              <a:t>: </a:t>
            </a:r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dostopnost izvirnega zapisa programov,</a:t>
            </a:r>
            <a:r>
              <a:rPr lang="sl-SI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sl-SI" b="1" dirty="0" smtClean="0">
                <a:solidFill>
                  <a:srgbClr val="FFFF61"/>
                </a:solidFill>
                <a:latin typeface="Comic Sans MS" pitchFamily="66" charset="0"/>
              </a:rPr>
              <a:t>javna PO</a:t>
            </a:r>
            <a:r>
              <a:rPr lang="sl-SI" dirty="0" smtClean="0">
                <a:solidFill>
                  <a:schemeClr val="tx2"/>
                </a:solidFill>
                <a:latin typeface="Comic Sans MS" pitchFamily="66" charset="0"/>
              </a:rPr>
              <a:t>: </a:t>
            </a:r>
            <a:r>
              <a:rPr lang="sl-SI" dirty="0" smtClean="0">
                <a:solidFill>
                  <a:srgbClr val="FFFF00"/>
                </a:solidFill>
                <a:latin typeface="Comic Sans MS" pitchFamily="66" charset="0"/>
              </a:rPr>
              <a:t>brezplačna uporaba.</a:t>
            </a:r>
          </a:p>
          <a:p>
            <a:pPr>
              <a:lnSpc>
                <a:spcPct val="90000"/>
              </a:lnSpc>
            </a:pPr>
            <a:endParaRPr lang="en-GB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3" name="Picture 9" descr="Narrow vertica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0674" y="4682189"/>
            <a:ext cx="1563735" cy="197109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19075"/>
            <a:ext cx="7772400" cy="1143000"/>
          </a:xfrm>
        </p:spPr>
        <p:txBody>
          <a:bodyPr/>
          <a:lstStyle/>
          <a:p>
            <a:r>
              <a:rPr lang="sl-SI" sz="4200" b="1" smtClean="0">
                <a:solidFill>
                  <a:srgbClr val="F9DC07"/>
                </a:solidFill>
                <a:latin typeface="Arial" charset="0"/>
              </a:rPr>
              <a:t>Delitev programske opreme</a:t>
            </a:r>
            <a:endParaRPr lang="en-GB" sz="4200" b="1" smtClean="0">
              <a:solidFill>
                <a:srgbClr val="F9DC07"/>
              </a:solidFill>
              <a:latin typeface="Arial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558925"/>
            <a:ext cx="7772400" cy="4651375"/>
          </a:xfrm>
        </p:spPr>
        <p:txBody>
          <a:bodyPr/>
          <a:lstStyle/>
          <a:p>
            <a:r>
              <a:rPr lang="sl-SI" smtClean="0">
                <a:latin typeface="Comic Sans MS" pitchFamily="66" charset="0"/>
              </a:rPr>
              <a:t>sistemska programska oprema in</a:t>
            </a:r>
          </a:p>
          <a:p>
            <a:pPr>
              <a:lnSpc>
                <a:spcPct val="110000"/>
              </a:lnSpc>
            </a:pPr>
            <a:r>
              <a:rPr lang="sl-SI" smtClean="0">
                <a:latin typeface="Comic Sans MS" pitchFamily="66" charset="0"/>
              </a:rPr>
              <a:t>uporabniška programska oprema.</a:t>
            </a:r>
            <a:endParaRPr lang="en-GB" smtClean="0">
              <a:latin typeface="Comic Sans MS" pitchFamily="66" charset="0"/>
            </a:endParaRPr>
          </a:p>
        </p:txBody>
      </p:sp>
      <p:pic>
        <p:nvPicPr>
          <p:cNvPr id="26631" name="Picture 7" descr="programi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70217" y="3821373"/>
            <a:ext cx="1773783" cy="177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Narrow vertic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728" y="3261815"/>
            <a:ext cx="3889612" cy="294791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6634" name="Picture 10" descr="Narrow vertica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7314" y="2483893"/>
            <a:ext cx="1660328" cy="209599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238125"/>
            <a:ext cx="8791575" cy="1143000"/>
          </a:xfrm>
        </p:spPr>
        <p:txBody>
          <a:bodyPr/>
          <a:lstStyle/>
          <a:p>
            <a:r>
              <a:rPr lang="sl-SI" sz="4200" b="1" smtClean="0">
                <a:solidFill>
                  <a:srgbClr val="F9DC07"/>
                </a:solidFill>
                <a:latin typeface="Arial" charset="0"/>
              </a:rPr>
              <a:t>Sistemska programska oprema</a:t>
            </a:r>
            <a:endParaRPr lang="en-GB" sz="4200" b="1" smtClean="0">
              <a:solidFill>
                <a:srgbClr val="F9DC07"/>
              </a:solidFill>
              <a:latin typeface="Arial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l-SI" smtClean="0">
                <a:latin typeface="Comic Sans MS" pitchFamily="66" charset="0"/>
              </a:rPr>
              <a:t>Nadzoruje in usklajuje izvajanje programov - skrbi za pravilno in čimbolj ekonomično delovanje računalniškega sistema:</a:t>
            </a:r>
          </a:p>
          <a:p>
            <a:pPr lvl="1"/>
            <a:r>
              <a:rPr lang="sl-SI" smtClean="0">
                <a:latin typeface="Comic Sans MS" pitchFamily="66" charset="0"/>
              </a:rPr>
              <a:t>operacijski sistemi,</a:t>
            </a:r>
          </a:p>
          <a:p>
            <a:pPr lvl="1"/>
            <a:r>
              <a:rPr lang="sl-SI" smtClean="0">
                <a:latin typeface="Comic Sans MS" pitchFamily="66" charset="0"/>
              </a:rPr>
              <a:t>sistemska orodja,</a:t>
            </a:r>
          </a:p>
          <a:p>
            <a:pPr lvl="1"/>
            <a:r>
              <a:rPr lang="sl-SI" smtClean="0">
                <a:latin typeface="Comic Sans MS" pitchFamily="66" charset="0"/>
              </a:rPr>
              <a:t>gonilniki in</a:t>
            </a:r>
          </a:p>
          <a:p>
            <a:pPr lvl="1"/>
            <a:r>
              <a:rPr lang="sl-SI" smtClean="0">
                <a:latin typeface="Comic Sans MS" pitchFamily="66" charset="0"/>
              </a:rPr>
              <a:t>komunikacijski programi.</a:t>
            </a:r>
            <a:endParaRPr lang="en-GB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56345" y="352425"/>
            <a:ext cx="6387579" cy="1143000"/>
          </a:xfrm>
        </p:spPr>
        <p:txBody>
          <a:bodyPr/>
          <a:lstStyle/>
          <a:p>
            <a:r>
              <a:rPr lang="sl-SI" sz="4000" b="1" dirty="0" smtClean="0">
                <a:solidFill>
                  <a:srgbClr val="F9DC07"/>
                </a:solidFill>
                <a:latin typeface="Arial" charset="0"/>
              </a:rPr>
              <a:t>Operacijski sistem</a:t>
            </a:r>
            <a:endParaRPr lang="en-GB" sz="4000" b="1" dirty="0" smtClean="0">
              <a:solidFill>
                <a:srgbClr val="F9DC07"/>
              </a:solidFill>
              <a:latin typeface="Arial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4988" y="2036763"/>
            <a:ext cx="8609012" cy="4335462"/>
          </a:xfrm>
        </p:spPr>
        <p:txBody>
          <a:bodyPr/>
          <a:lstStyle/>
          <a:p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Skupek programov, ki nadzira in usklajuje delovanje računalnika </a:t>
            </a:r>
            <a:r>
              <a:rPr lang="sl-SI" sz="2400" smtClean="0">
                <a:solidFill>
                  <a:srgbClr val="CCFFFF"/>
                </a:solidFill>
                <a:latin typeface="Comic Sans MS" pitchFamily="66" charset="0"/>
              </a:rPr>
              <a:t>(osnovni program rač.)</a:t>
            </a:r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;</a:t>
            </a:r>
          </a:p>
          <a:p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upravlja notranja in zunanja sredstva računalnika </a:t>
            </a:r>
            <a:r>
              <a:rPr lang="sl-SI" sz="2400" smtClean="0">
                <a:solidFill>
                  <a:srgbClr val="CCFFFF"/>
                </a:solidFill>
                <a:latin typeface="Comic Sans MS" pitchFamily="66" charset="0"/>
              </a:rPr>
              <a:t>(čimbolj izkoristi zmogljivosti rač.);</a:t>
            </a:r>
          </a:p>
          <a:p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vmesnik med strojno in uporabniško programsko opremo;</a:t>
            </a:r>
          </a:p>
          <a:p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jedro in uporabniški vmesnik </a:t>
            </a:r>
            <a:r>
              <a:rPr lang="sl-SI" sz="1600" smtClean="0">
                <a:solidFill>
                  <a:srgbClr val="CCFFFF"/>
                </a:solidFill>
                <a:latin typeface="Comic Sans MS" pitchFamily="66" charset="0"/>
              </a:rPr>
              <a:t>(ukazna vrstica, slikovni vmesnik);</a:t>
            </a:r>
          </a:p>
          <a:p>
            <a:r>
              <a:rPr lang="sl-SI" sz="2800" smtClean="0">
                <a:solidFill>
                  <a:srgbClr val="CCFFFF"/>
                </a:solidFill>
                <a:latin typeface="Comic Sans MS" pitchFamily="66" charset="0"/>
              </a:rPr>
              <a:t>eno in večuporabniški, eno in večopravilni.</a:t>
            </a:r>
            <a:endParaRPr lang="en-GB" sz="2800" smtClean="0">
              <a:solidFill>
                <a:srgbClr val="CCFFFF"/>
              </a:solidFill>
              <a:latin typeface="Comic Sans MS" pitchFamily="66" charset="0"/>
            </a:endParaRPr>
          </a:p>
        </p:txBody>
      </p:sp>
      <p:pic>
        <p:nvPicPr>
          <p:cNvPr id="28679" name="Picture 5" descr="OS Linu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2688" y="203200"/>
            <a:ext cx="11652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1" descr="Narrow verti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138" y="491319"/>
            <a:ext cx="1057275" cy="10572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  <p:pic>
        <p:nvPicPr>
          <p:cNvPr id="28684" name="Picture 12" descr="Narrow vertic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1535" y="0"/>
            <a:ext cx="847725" cy="10572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Narrow vertic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1705" y="0"/>
            <a:ext cx="5108528" cy="654939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b="1" smtClean="0">
                <a:solidFill>
                  <a:srgbClr val="F9DC07"/>
                </a:solidFill>
                <a:latin typeface="Arial" charset="0"/>
              </a:rPr>
              <a:t>Datotečni sistem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l-SI" smtClean="0">
                <a:latin typeface="Comic Sans MS" pitchFamily="66" charset="0"/>
              </a:rPr>
              <a:t>določa način dostopa do podatkov na zunanjem pomnilniku;</a:t>
            </a:r>
          </a:p>
          <a:p>
            <a:r>
              <a:rPr lang="sl-SI" smtClean="0">
                <a:latin typeface="Comic Sans MS" pitchFamily="66" charset="0"/>
              </a:rPr>
              <a:t>datoteka;</a:t>
            </a:r>
          </a:p>
          <a:p>
            <a:r>
              <a:rPr lang="sl-SI" smtClean="0">
                <a:latin typeface="Comic Sans MS" pitchFamily="66" charset="0"/>
              </a:rPr>
              <a:t>sledi, sektorji, gruče,</a:t>
            </a:r>
          </a:p>
          <a:p>
            <a:r>
              <a:rPr lang="sl-SI" smtClean="0">
                <a:latin typeface="Comic Sans MS" pitchFamily="66" charset="0"/>
              </a:rPr>
              <a:t>dodelitvena tabela.</a:t>
            </a:r>
          </a:p>
        </p:txBody>
      </p:sp>
      <p:pic>
        <p:nvPicPr>
          <p:cNvPr id="29702" name="Picture 6" descr="Narrow vertic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440533"/>
            <a:ext cx="4762500" cy="37623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81025" y="323850"/>
            <a:ext cx="7772400" cy="1143000"/>
          </a:xfrm>
        </p:spPr>
        <p:txBody>
          <a:bodyPr/>
          <a:lstStyle/>
          <a:p>
            <a:r>
              <a:rPr lang="sl-SI" sz="4000" b="1" smtClean="0">
                <a:solidFill>
                  <a:srgbClr val="F9DC07"/>
                </a:solidFill>
              </a:rPr>
              <a:t>Sistemska orodja</a:t>
            </a:r>
            <a:endParaRPr lang="en-GB" sz="4000" b="1" smtClean="0">
              <a:solidFill>
                <a:srgbClr val="F9DC07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886075"/>
          </a:xfrm>
        </p:spPr>
        <p:txBody>
          <a:bodyPr>
            <a:normAutofit/>
          </a:bodyPr>
          <a:lstStyle/>
          <a:p>
            <a:r>
              <a:rPr lang="sl-SI" sz="3200" dirty="0" smtClean="0">
                <a:solidFill>
                  <a:srgbClr val="FFFF00"/>
                </a:solidFill>
                <a:latin typeface="Comic Sans MS" pitchFamily="66" charset="0"/>
              </a:rPr>
              <a:t>Programi za izboljšanje delovanja računalniškega sistema:</a:t>
            </a:r>
          </a:p>
          <a:p>
            <a:pPr lvl="1"/>
            <a:r>
              <a:rPr lang="sl-SI" sz="3200" dirty="0" smtClean="0">
                <a:solidFill>
                  <a:srgbClr val="FFFF00"/>
                </a:solidFill>
                <a:latin typeface="Comic Sans MS" pitchFamily="66" charset="0"/>
              </a:rPr>
              <a:t>programi za optimalno izkoriščanje </a:t>
            </a:r>
            <a:r>
              <a:rPr lang="sl-SI" sz="3200" dirty="0" err="1" smtClean="0">
                <a:solidFill>
                  <a:srgbClr val="FFFF00"/>
                </a:solidFill>
                <a:latin typeface="Comic Sans MS" pitchFamily="66" charset="0"/>
              </a:rPr>
              <a:t>rač</a:t>
            </a:r>
            <a:r>
              <a:rPr lang="sl-SI" sz="3200" dirty="0" smtClean="0">
                <a:solidFill>
                  <a:srgbClr val="FFFF00"/>
                </a:solidFill>
                <a:latin typeface="Comic Sans MS" pitchFamily="66" charset="0"/>
              </a:rPr>
              <a:t>. pomnilnika in prostora na disku,</a:t>
            </a:r>
          </a:p>
          <a:p>
            <a:pPr lvl="1"/>
            <a:r>
              <a:rPr lang="sl-SI" sz="3200" dirty="0" smtClean="0">
                <a:solidFill>
                  <a:srgbClr val="FFFF00"/>
                </a:solidFill>
                <a:latin typeface="Comic Sans MS" pitchFamily="66" charset="0"/>
              </a:rPr>
              <a:t>stiskanje podatkov.</a:t>
            </a:r>
          </a:p>
        </p:txBody>
      </p:sp>
      <p:pic>
        <p:nvPicPr>
          <p:cNvPr id="30726" name="Picture 4" descr="dvojišk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9549">
            <a:off x="5689600" y="4046538"/>
            <a:ext cx="16891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30200" y="1171575"/>
            <a:ext cx="8261350" cy="501491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sl-SI" sz="2800" b="1" dirty="0" smtClean="0">
                <a:solidFill>
                  <a:srgbClr val="F9DC07"/>
                </a:solidFill>
                <a:latin typeface="Arial" charset="0"/>
              </a:rPr>
              <a:t>GONILNIKI</a:t>
            </a:r>
            <a:r>
              <a:rPr lang="sl-SI" sz="2800" dirty="0" smtClean="0">
                <a:solidFill>
                  <a:schemeClr val="tx2"/>
                </a:solidFill>
              </a:rPr>
              <a:t> </a:t>
            </a:r>
          </a:p>
          <a:p>
            <a:pPr lvl="1"/>
            <a:r>
              <a:rPr lang="sl-SI" sz="2800" dirty="0" smtClean="0">
                <a:solidFill>
                  <a:srgbClr val="FFFF00"/>
                </a:solidFill>
                <a:latin typeface="Comic Sans MS" pitchFamily="66" charset="0"/>
              </a:rPr>
              <a:t>sistemski programi, ki skrbijo za krmiljenje na računalnik priključenih naprav.</a:t>
            </a:r>
            <a:endParaRPr lang="en-GB" sz="28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sl-SI" sz="2800" dirty="0" smtClean="0">
              <a:latin typeface="Comic Sans MS" pitchFamily="66" charset="0"/>
            </a:endParaRPr>
          </a:p>
          <a:p>
            <a:endParaRPr lang="sl-SI" sz="16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sl-SI" sz="2800" b="1" dirty="0" smtClean="0">
                <a:solidFill>
                  <a:srgbClr val="F9DC07"/>
                </a:solidFill>
                <a:latin typeface="Arial" charset="0"/>
              </a:rPr>
              <a:t>KOMUNIKACIJSKI PROGRAMI</a:t>
            </a:r>
          </a:p>
          <a:p>
            <a:pPr lvl="1"/>
            <a:r>
              <a:rPr lang="sl-SI" sz="2800" dirty="0" smtClean="0">
                <a:solidFill>
                  <a:srgbClr val="FFFF00"/>
                </a:solidFill>
                <a:latin typeface="Comic Sans MS" pitchFamily="66" charset="0"/>
              </a:rPr>
              <a:t>programi za vzpostavljanje povezav z oddaljenimi računalniki in drugo opremo.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 commons">
  <a:themeElements>
    <a:clrScheme name="Pote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ote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te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zgradba računalnika</Template>
  <TotalTime>1</TotalTime>
  <Words>449</Words>
  <Application>Microsoft Office PowerPoint</Application>
  <PresentationFormat>Diaprojekcija na zaslonu (4:3)</PresentationFormat>
  <Paragraphs>65</Paragraphs>
  <Slides>13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13</vt:i4>
      </vt:variant>
    </vt:vector>
  </HeadingPairs>
  <TitlesOfParts>
    <vt:vector size="14" baseType="lpstr">
      <vt:lpstr>c commons</vt:lpstr>
      <vt:lpstr>PROGRAMSKA OPREMA </vt:lpstr>
      <vt:lpstr>Lastništvo programske opreme</vt:lpstr>
      <vt:lpstr>Delitev programske opreme</vt:lpstr>
      <vt:lpstr>Sistemska programska oprema</vt:lpstr>
      <vt:lpstr>Operacijski sistem</vt:lpstr>
      <vt:lpstr>Diapozitiv 6</vt:lpstr>
      <vt:lpstr>Datotečni sistem</vt:lpstr>
      <vt:lpstr>Sistemska orodja</vt:lpstr>
      <vt:lpstr>Diapozitiv 9</vt:lpstr>
      <vt:lpstr>Uporabniška programska oprema</vt:lpstr>
      <vt:lpstr>Programski vsiljivci</vt:lpstr>
      <vt:lpstr>Varovanje in zaščita podatkov</vt:lpstr>
      <vt:lpstr>Diapozitiv 13</vt:lpstr>
    </vt:vector>
  </TitlesOfParts>
  <Company>OŠ Ormož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PROGRAMSKA OPREMA </dc:title>
  <dc:creator>Roman Bobnarič</dc:creator>
  <cp:lastModifiedBy>Roman Bobnarič</cp:lastModifiedBy>
  <cp:revision>1</cp:revision>
  <dcterms:created xsi:type="dcterms:W3CDTF">2010-08-19T22:02:31Z</dcterms:created>
  <dcterms:modified xsi:type="dcterms:W3CDTF">2010-08-19T22:03:46Z</dcterms:modified>
</cp:coreProperties>
</file>