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1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8" r:id="rId3"/>
    <p:sldId id="257" r:id="rId4"/>
    <p:sldId id="262" r:id="rId5"/>
    <p:sldId id="258" r:id="rId6"/>
    <p:sldId id="269" r:id="rId7"/>
    <p:sldId id="270" r:id="rId8"/>
    <p:sldId id="263" r:id="rId9"/>
    <p:sldId id="271" r:id="rId10"/>
    <p:sldId id="264" r:id="rId11"/>
    <p:sldId id="272" r:id="rId12"/>
    <p:sldId id="281" r:id="rId13"/>
    <p:sldId id="265" r:id="rId14"/>
    <p:sldId id="266" r:id="rId15"/>
    <p:sldId id="274" r:id="rId16"/>
    <p:sldId id="279" r:id="rId17"/>
  </p:sldIdLst>
  <p:sldSz cx="9144000" cy="6858000" type="screen4x3"/>
  <p:notesSz cx="6858000" cy="9723438"/>
  <p:custDataLst>
    <p:tags r:id="rId20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0AB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35" autoAdjust="0"/>
    <p:restoredTop sz="94737" autoAdjust="0"/>
  </p:normalViewPr>
  <p:slideViewPr>
    <p:cSldViewPr>
      <p:cViewPr varScale="1">
        <p:scale>
          <a:sx n="75" d="100"/>
          <a:sy n="75" d="100"/>
        </p:scale>
        <p:origin x="-76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360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2360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069F2674-B01A-40B7-9FAF-14786FB06BDB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8538" y="728663"/>
            <a:ext cx="4860925" cy="36464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5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618038"/>
            <a:ext cx="5486400" cy="437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noProof="0" smtClean="0"/>
              <a:t>Kliknite, če želite urediti sloge besedila matrice</a:t>
            </a:r>
          </a:p>
          <a:p>
            <a:pPr lvl="1"/>
            <a:r>
              <a:rPr lang="sl-SI" noProof="0" smtClean="0"/>
              <a:t>Druga raven</a:t>
            </a:r>
          </a:p>
          <a:p>
            <a:pPr lvl="2"/>
            <a:r>
              <a:rPr lang="sl-SI" noProof="0" smtClean="0"/>
              <a:t>Tretja raven</a:t>
            </a:r>
          </a:p>
          <a:p>
            <a:pPr lvl="3"/>
            <a:r>
              <a:rPr lang="sl-SI" noProof="0" smtClean="0"/>
              <a:t>Četrta raven</a:t>
            </a:r>
          </a:p>
          <a:p>
            <a:pPr lvl="4"/>
            <a:r>
              <a:rPr lang="sl-SI" noProof="0" smtClean="0"/>
              <a:t>Peta raven</a:t>
            </a:r>
          </a:p>
        </p:txBody>
      </p:sp>
      <p:sp>
        <p:nvSpPr>
          <p:cNvPr id="155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360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55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2360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018AC5FD-7034-4A81-8CE0-889916E182C9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slov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 cap="none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17" name="Podnaslov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l-SI" smtClean="0"/>
              <a:t>Kliknite, če želite urediti slog podnaslova matrice</a:t>
            </a:r>
            <a:endParaRPr kumimoji="0" lang="en-US"/>
          </a:p>
        </p:txBody>
      </p:sp>
      <p:sp>
        <p:nvSpPr>
          <p:cNvPr id="30" name="Ograda datum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19" name="Ograda no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27" name="Ograda številke diapoz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CB34CB-240E-47EC-A7F8-1C8137E13DD5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28ED48-9D99-411A-A023-5170E182E599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17C09D-44BD-4725-9D47-7B0C60A1A243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Naslov, besedilo in izre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izrezkov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endParaRPr lang="sl-SI" noProof="0" smtClean="0"/>
          </a:p>
        </p:txBody>
      </p:sp>
      <p:sp>
        <p:nvSpPr>
          <p:cNvPr id="5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12628-7E59-48EC-9C37-2D8C903A22A0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A2B88E-F74A-40C8-B1BE-C7E25D5625C5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072747-524F-4F24-B59F-EA563EFD8F91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3DDF29-8CDF-4DF2-8252-67C1359DB01D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5" name="Ograda vsebine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131E40-F6BC-43D4-BA32-18BEC7A17467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</a:bodyPr>
          <a:lstStyle>
            <a:lvl1pPr algn="l" rtl="0">
              <a:spcBef>
                <a:spcPct val="0"/>
              </a:spcBef>
              <a:buNone/>
              <a:defRPr sz="5000" b="1" cap="none" spc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 dirty="0"/>
          </a:p>
        </p:txBody>
      </p:sp>
      <p:sp>
        <p:nvSpPr>
          <p:cNvPr id="3" name="Ograd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99D436-DC7E-4FA4-A1E4-601DEF9A56BF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43DD3C-7B39-4DB1-B172-FACAE3A6FD3C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2600" b="1" cap="none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5B175-B821-44BD-9413-0F4C7ADADD17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dreži in zaokroži en kot pravokotnika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kotni trikotni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F38B7814-6E3C-41AC-8744-595AAC976510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l-SI" smtClean="0"/>
              <a:t>Kliknite ikono, če želite dodati sliko</a:t>
            </a:r>
            <a:endParaRPr kumimoji="0" lang="en-US" dirty="0"/>
          </a:p>
        </p:txBody>
      </p:sp>
      <p:sp>
        <p:nvSpPr>
          <p:cNvPr id="10" name="Prostoročno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Prostoročno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ročno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rostoročno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Ograda naslova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kumimoji="0" lang="sl-SI" dirty="0" smtClean="0"/>
              <a:t>Kliknite, če želite urediti slog naslova matrice</a:t>
            </a:r>
            <a:endParaRPr kumimoji="0" lang="en-US" dirty="0"/>
          </a:p>
        </p:txBody>
      </p:sp>
      <p:sp>
        <p:nvSpPr>
          <p:cNvPr id="30" name="Ograda besedila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  <a:p>
            <a:pPr lvl="1" eaLnBrk="1" latinLnBrk="0" hangingPunct="1"/>
            <a:r>
              <a:rPr kumimoji="0" lang="sl-SI" smtClean="0"/>
              <a:t>Druga raven</a:t>
            </a:r>
          </a:p>
          <a:p>
            <a:pPr lvl="2" eaLnBrk="1" latinLnBrk="0" hangingPunct="1"/>
            <a:r>
              <a:rPr kumimoji="0" lang="sl-SI" smtClean="0"/>
              <a:t>Tretja raven</a:t>
            </a:r>
          </a:p>
          <a:p>
            <a:pPr lvl="3" eaLnBrk="1" latinLnBrk="0" hangingPunct="1"/>
            <a:r>
              <a:rPr kumimoji="0" lang="sl-SI" smtClean="0"/>
              <a:t>Četrta raven</a:t>
            </a:r>
          </a:p>
          <a:p>
            <a:pPr lvl="4" eaLnBrk="1" latinLnBrk="0" hangingPunct="1"/>
            <a:r>
              <a:rPr kumimoji="0" lang="sl-SI" smtClean="0"/>
              <a:t>Peta raven</a:t>
            </a:r>
            <a:endParaRPr kumimoji="0" lang="en-US"/>
          </a:p>
        </p:txBody>
      </p:sp>
      <p:sp>
        <p:nvSpPr>
          <p:cNvPr id="10" name="Ograda datum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22" name="Ograda no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8" name="Ograda številke diapozitiva 17"/>
          <p:cNvSpPr>
            <a:spLocks noGrp="1"/>
          </p:cNvSpPr>
          <p:nvPr>
            <p:ph type="sldNum" sz="quarter" idx="4"/>
          </p:nvPr>
        </p:nvSpPr>
        <p:spPr>
          <a:xfrm>
            <a:off x="7167586" y="635795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964E78A5-A3BC-4AD9-88F7-B051E516F4E2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Prostoročno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Prostoročno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Slika 13" descr="88x31_a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8001024" y="6429396"/>
            <a:ext cx="1117460" cy="39365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</p:sldLayoutIdLst>
  <p:transition>
    <p:random/>
  </p:transition>
  <p:timing>
    <p:tnLst>
      <p:par>
        <p:cTn id="1" dur="indefinite" restart="never" nodeType="tmRoot"/>
      </p:par>
    </p:tnLst>
  </p:timing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1" kern="1200" cap="none" spc="150">
          <a:ln w="11430"/>
          <a:solidFill>
            <a:srgbClr val="F8F8F8"/>
          </a:solidFill>
          <a:effectLst>
            <a:outerShdw blurRad="25400" algn="tl" rotWithShape="0">
              <a:srgbClr val="000000">
                <a:alpha val="43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rgbClr val="FFFF00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rgbClr val="FFFF00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rgbClr val="FFFF00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rgbClr val="FFFF00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rgbClr val="FFFF00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omrežje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670579">
            <a:off x="3203575" y="3068638"/>
            <a:ext cx="30511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23850" y="1916113"/>
            <a:ext cx="86042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sl-SI" sz="4400" b="1">
                <a:solidFill>
                  <a:srgbClr val="FFFF6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RAČUNALNIŠKA OMREŽJA</a:t>
            </a:r>
            <a:endParaRPr lang="sl-SI" sz="4400" b="1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0" y="476672"/>
            <a:ext cx="9144000" cy="52322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tx2"/>
              </a:gs>
            </a:gsLst>
            <a:lin ang="2700000" scaled="1"/>
          </a:gradFill>
          <a:ln w="12700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sl-SI" sz="2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Računalniška omrežja</a:t>
            </a:r>
            <a:endParaRPr lang="sl-SI" sz="28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8788" y="392113"/>
            <a:ext cx="8213725" cy="896937"/>
          </a:xfrm>
        </p:spPr>
        <p:txBody>
          <a:bodyPr/>
          <a:lstStyle/>
          <a:p>
            <a:pPr eaLnBrk="1" hangingPunct="1">
              <a:defRPr/>
            </a:pPr>
            <a:r>
              <a:rPr lang="sl-SI" smtClean="0">
                <a:solidFill>
                  <a:schemeClr val="hlink"/>
                </a:solidFill>
              </a:rPr>
              <a:t>Internet</a:t>
            </a:r>
            <a:endParaRPr lang="en-GB" smtClean="0">
              <a:solidFill>
                <a:schemeClr val="hlink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628775"/>
            <a:ext cx="8153400" cy="4679950"/>
          </a:xfrm>
        </p:spPr>
        <p:txBody>
          <a:bodyPr/>
          <a:lstStyle/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Največje globalno omrežje različnih računalnikov in omrežij,</a:t>
            </a:r>
          </a:p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začetek 1969 – ARPANET (</a:t>
            </a:r>
            <a:r>
              <a:rPr lang="sl-SI" sz="2800" smtClean="0">
                <a:latin typeface="Comic Sans MS" pitchFamily="66" charset="0"/>
              </a:rPr>
              <a:t>Advance Research Projects NETwork</a:t>
            </a:r>
            <a:r>
              <a:rPr lang="sl-SI" smtClean="0">
                <a:latin typeface="Comic Sans MS" pitchFamily="66" charset="0"/>
              </a:rPr>
              <a:t>),</a:t>
            </a:r>
          </a:p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Kdo je lastnik omrežja internet?</a:t>
            </a:r>
          </a:p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Protokol </a:t>
            </a:r>
            <a:r>
              <a:rPr lang="sl-SI" smtClean="0">
                <a:solidFill>
                  <a:schemeClr val="folHlink"/>
                </a:solidFill>
                <a:latin typeface="Comic Sans MS" pitchFamily="66" charset="0"/>
              </a:rPr>
              <a:t>TCP/IP</a:t>
            </a:r>
            <a:r>
              <a:rPr lang="sl-SI" smtClean="0">
                <a:latin typeface="Comic Sans MS" pitchFamily="66" charset="0"/>
              </a:rPr>
              <a:t> (</a:t>
            </a:r>
            <a:r>
              <a:rPr lang="sl-SI" sz="2400" i="1" smtClean="0">
                <a:latin typeface="Comic Sans MS" pitchFamily="66" charset="0"/>
              </a:rPr>
              <a:t>Transmission </a:t>
            </a:r>
          </a:p>
          <a:p>
            <a:pPr lvl="1" eaLnBrk="1" hangingPunct="1">
              <a:buFontTx/>
              <a:buNone/>
              <a:defRPr/>
            </a:pPr>
            <a:r>
              <a:rPr lang="sl-SI" sz="2400" i="1" smtClean="0">
                <a:latin typeface="Comic Sans MS" pitchFamily="66" charset="0"/>
              </a:rPr>
              <a:t>Control Protocol/Internet Protocol</a:t>
            </a:r>
            <a:r>
              <a:rPr lang="sl-SI" smtClean="0">
                <a:latin typeface="Comic Sans MS" pitchFamily="66" charset="0"/>
              </a:rPr>
              <a:t>);</a:t>
            </a:r>
          </a:p>
          <a:p>
            <a:pPr eaLnBrk="1" hangingPunct="1">
              <a:defRPr/>
            </a:pPr>
            <a:endParaRPr lang="sl-SI" smtClean="0">
              <a:latin typeface="Comic Sans MS" pitchFamily="66" charset="0"/>
            </a:endParaRPr>
          </a:p>
        </p:txBody>
      </p:sp>
      <p:sp>
        <p:nvSpPr>
          <p:cNvPr id="6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pic>
        <p:nvPicPr>
          <p:cNvPr id="13317" name="Picture 5" descr="interne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4508500"/>
            <a:ext cx="2663825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8788" y="392113"/>
            <a:ext cx="8213725" cy="896937"/>
          </a:xfrm>
        </p:spPr>
        <p:txBody>
          <a:bodyPr/>
          <a:lstStyle/>
          <a:p>
            <a:pPr eaLnBrk="1" hangingPunct="1">
              <a:defRPr/>
            </a:pPr>
            <a:r>
              <a:rPr lang="sl-SI" smtClean="0">
                <a:solidFill>
                  <a:schemeClr val="hlink"/>
                </a:solidFill>
              </a:rPr>
              <a:t>Naslavljanje rač. v internetu</a:t>
            </a:r>
            <a:endParaRPr lang="en-GB" smtClean="0">
              <a:solidFill>
                <a:schemeClr val="hlink"/>
              </a:solidFill>
            </a:endParaRPr>
          </a:p>
        </p:txBody>
      </p:sp>
      <p:sp>
        <p:nvSpPr>
          <p:cNvPr id="13619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628775"/>
            <a:ext cx="8153400" cy="4419600"/>
          </a:xfrm>
        </p:spPr>
        <p:txBody>
          <a:bodyPr/>
          <a:lstStyle/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Pravila naslavljanja pri telefoniranju</a:t>
            </a:r>
          </a:p>
          <a:p>
            <a:pPr lvl="2" eaLnBrk="1" hangingPunct="1">
              <a:defRPr/>
            </a:pPr>
            <a:r>
              <a:rPr lang="sl-SI" sz="2800" smtClean="0">
                <a:latin typeface="Comic Sans MS" pitchFamily="66" charset="0"/>
              </a:rPr>
              <a:t>Primer: 386 2 7400 147</a:t>
            </a:r>
          </a:p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Naslov rač. v internetu – </a:t>
            </a:r>
            <a:r>
              <a:rPr lang="sl-SI" smtClean="0">
                <a:solidFill>
                  <a:schemeClr val="folHlink"/>
                </a:solidFill>
                <a:latin typeface="Comic Sans MS" pitchFamily="66" charset="0"/>
              </a:rPr>
              <a:t>številka IP</a:t>
            </a:r>
            <a:r>
              <a:rPr lang="sl-SI" smtClean="0">
                <a:latin typeface="Comic Sans MS" pitchFamily="66" charset="0"/>
              </a:rPr>
              <a:t> (</a:t>
            </a:r>
            <a:r>
              <a:rPr lang="sl-SI" sz="2800" i="1" smtClean="0">
                <a:latin typeface="Comic Sans MS" pitchFamily="66" charset="0"/>
              </a:rPr>
              <a:t>Internet Protocol Number</a:t>
            </a:r>
            <a:r>
              <a:rPr lang="sl-SI" smtClean="0">
                <a:latin typeface="Comic Sans MS" pitchFamily="66" charset="0"/>
              </a:rPr>
              <a:t>);</a:t>
            </a:r>
          </a:p>
          <a:p>
            <a:pPr lvl="2" eaLnBrk="1" hangingPunct="1">
              <a:defRPr/>
            </a:pPr>
            <a:r>
              <a:rPr lang="sl-SI" sz="2800" smtClean="0">
                <a:latin typeface="Comic Sans MS" pitchFamily="66" charset="0"/>
              </a:rPr>
              <a:t>Primer: 164.8.253.21</a:t>
            </a:r>
          </a:p>
          <a:p>
            <a:pPr lvl="2" eaLnBrk="1" hangingPunct="1">
              <a:buFont typeface="Wingdings" pitchFamily="2" charset="2"/>
              <a:buNone/>
              <a:defRPr/>
            </a:pPr>
            <a:endParaRPr lang="sl-SI" smtClean="0">
              <a:latin typeface="Comic Sans MS" pitchFamily="66" charset="0"/>
            </a:endParaRPr>
          </a:p>
          <a:p>
            <a:pPr lvl="2" eaLnBrk="1" hangingPunct="1">
              <a:buFont typeface="Wingdings" pitchFamily="2" charset="2"/>
              <a:buNone/>
              <a:defRPr/>
            </a:pPr>
            <a:endParaRPr lang="sl-SI" sz="100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Sistem imenskega prostora – </a:t>
            </a:r>
            <a:r>
              <a:rPr lang="sl-SI" smtClean="0">
                <a:solidFill>
                  <a:schemeClr val="folHlink"/>
                </a:solidFill>
                <a:latin typeface="Comic Sans MS" pitchFamily="66" charset="0"/>
              </a:rPr>
              <a:t>DNS</a:t>
            </a:r>
            <a:r>
              <a:rPr lang="sl-SI" smtClean="0">
                <a:latin typeface="Comic Sans MS" pitchFamily="66" charset="0"/>
              </a:rPr>
              <a:t> (</a:t>
            </a:r>
            <a:r>
              <a:rPr lang="sl-SI" sz="2800" i="1" smtClean="0">
                <a:latin typeface="Comic Sans MS" pitchFamily="66" charset="0"/>
              </a:rPr>
              <a:t>Domain Name System</a:t>
            </a:r>
            <a:r>
              <a:rPr lang="sl-SI" smtClean="0">
                <a:latin typeface="Comic Sans MS" pitchFamily="66" charset="0"/>
              </a:rPr>
              <a:t>) – pretvorba imen v številke IP.</a:t>
            </a:r>
            <a:endParaRPr lang="en-GB" smtClean="0">
              <a:latin typeface="Comic Sans MS" pitchFamily="66" charset="0"/>
            </a:endParaRPr>
          </a:p>
        </p:txBody>
      </p:sp>
      <p:sp>
        <p:nvSpPr>
          <p:cNvPr id="6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pic>
        <p:nvPicPr>
          <p:cNvPr id="14341" name="Picture 4" descr="internet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650830">
            <a:off x="7164388" y="3141663"/>
            <a:ext cx="1728787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8788" y="392113"/>
            <a:ext cx="8213725" cy="896937"/>
          </a:xfrm>
        </p:spPr>
        <p:txBody>
          <a:bodyPr/>
          <a:lstStyle/>
          <a:p>
            <a:pPr eaLnBrk="1" hangingPunct="1">
              <a:defRPr/>
            </a:pPr>
            <a:r>
              <a:rPr lang="sl-SI" smtClean="0">
                <a:solidFill>
                  <a:schemeClr val="hlink"/>
                </a:solidFill>
              </a:rPr>
              <a:t>Naslavljanje rač. v internetu</a:t>
            </a:r>
            <a:endParaRPr lang="en-GB" smtClean="0">
              <a:solidFill>
                <a:schemeClr val="hlink"/>
              </a:solidFill>
            </a:endParaRPr>
          </a:p>
        </p:txBody>
      </p:sp>
      <p:sp>
        <p:nvSpPr>
          <p:cNvPr id="15667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700213"/>
            <a:ext cx="8153400" cy="4419600"/>
          </a:xfrm>
        </p:spPr>
        <p:txBody>
          <a:bodyPr/>
          <a:lstStyle/>
          <a:p>
            <a:pPr eaLnBrk="1" hangingPunct="1">
              <a:defRPr/>
            </a:pPr>
            <a:r>
              <a:rPr lang="sl-SI" b="1" smtClean="0">
                <a:latin typeface="Comic Sans MS" pitchFamily="66" charset="0"/>
              </a:rPr>
              <a:t>IPv4 </a:t>
            </a:r>
            <a:r>
              <a:rPr lang="sl-SI" sz="2400" smtClean="0">
                <a:effectLst/>
                <a:latin typeface="Comic Sans MS" pitchFamily="66" charset="0"/>
              </a:rPr>
              <a:t>(4 * 8 = 32 bitov; 4,2 milijarde naslovov)</a:t>
            </a:r>
          </a:p>
          <a:p>
            <a:pPr lvl="2" eaLnBrk="1" hangingPunct="1">
              <a:defRPr/>
            </a:pPr>
            <a:r>
              <a:rPr lang="sl-SI" sz="2800" smtClean="0">
                <a:latin typeface="Comic Sans MS" pitchFamily="66" charset="0"/>
              </a:rPr>
              <a:t>Primer: 194.249.184.246</a:t>
            </a:r>
          </a:p>
          <a:p>
            <a:pPr eaLnBrk="1" hangingPunct="1">
              <a:defRPr/>
            </a:pPr>
            <a:r>
              <a:rPr lang="sl-SI" b="1" smtClean="0">
                <a:latin typeface="Comic Sans MS" pitchFamily="66" charset="0"/>
              </a:rPr>
              <a:t>IPv6 </a:t>
            </a:r>
            <a:r>
              <a:rPr lang="sl-SI" sz="2400" smtClean="0">
                <a:effectLst/>
                <a:latin typeface="Comic Sans MS" pitchFamily="66" charset="0"/>
              </a:rPr>
              <a:t>(128 bitov; 3,4 * 10</a:t>
            </a:r>
            <a:r>
              <a:rPr lang="sl-SI" sz="2400" baseline="30000" smtClean="0">
                <a:effectLst/>
                <a:latin typeface="Comic Sans MS" pitchFamily="66" charset="0"/>
              </a:rPr>
              <a:t>38</a:t>
            </a:r>
            <a:r>
              <a:rPr lang="sl-SI" sz="2400" smtClean="0">
                <a:effectLst/>
                <a:latin typeface="Comic Sans MS" pitchFamily="66" charset="0"/>
              </a:rPr>
              <a:t> naslovov)</a:t>
            </a:r>
            <a:endParaRPr lang="sl-SI" smtClean="0">
              <a:latin typeface="Comic Sans MS" pitchFamily="66" charset="0"/>
            </a:endParaRPr>
          </a:p>
          <a:p>
            <a:pPr lvl="2" eaLnBrk="1" hangingPunct="1">
              <a:defRPr/>
            </a:pPr>
            <a:r>
              <a:rPr lang="sl-SI" sz="2800" smtClean="0">
                <a:latin typeface="Comic Sans MS" pitchFamily="66" charset="0"/>
              </a:rPr>
              <a:t>Primer: AAAA:0:0:0:BBBB:0:0:CCCC</a:t>
            </a:r>
          </a:p>
          <a:p>
            <a:pPr lvl="2" eaLnBrk="1" hangingPunct="1">
              <a:buFont typeface="Wingdings" pitchFamily="2" charset="2"/>
              <a:buNone/>
              <a:defRPr/>
            </a:pPr>
            <a:endParaRPr lang="sl-SI" smtClean="0">
              <a:latin typeface="Comic Sans MS" pitchFamily="66" charset="0"/>
            </a:endParaRPr>
          </a:p>
          <a:p>
            <a:pPr lvl="2" eaLnBrk="1" hangingPunct="1">
              <a:buFont typeface="Wingdings" pitchFamily="2" charset="2"/>
              <a:buNone/>
              <a:defRPr/>
            </a:pPr>
            <a:endParaRPr lang="sl-SI" sz="1000" smtClean="0">
              <a:latin typeface="Comic Sans MS" pitchFamily="66" charset="0"/>
            </a:endParaRPr>
          </a:p>
        </p:txBody>
      </p:sp>
      <p:sp>
        <p:nvSpPr>
          <p:cNvPr id="7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84213" y="5084763"/>
            <a:ext cx="6119812" cy="13112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2000">
                <a:solidFill>
                  <a:schemeClr val="bg2"/>
                </a:solidFill>
              </a:rPr>
              <a:t>IPv4: 194.3.197.4 </a:t>
            </a:r>
          </a:p>
          <a:p>
            <a:pPr>
              <a:spcBef>
                <a:spcPct val="50000"/>
              </a:spcBef>
            </a:pPr>
            <a:r>
              <a:rPr lang="sl-SI" sz="2000">
                <a:solidFill>
                  <a:schemeClr val="bg2"/>
                </a:solidFill>
              </a:rPr>
              <a:t>IPv6: 0000:0000:0000:0000:0000:0000:194.3.197.4 </a:t>
            </a:r>
          </a:p>
          <a:p>
            <a:pPr>
              <a:spcBef>
                <a:spcPct val="50000"/>
              </a:spcBef>
            </a:pPr>
            <a:r>
              <a:rPr lang="sl-SI" sz="2000">
                <a:solidFill>
                  <a:schemeClr val="bg2"/>
                </a:solidFill>
              </a:rPr>
              <a:t>ali krajše ::194.3.197.4 </a:t>
            </a:r>
          </a:p>
        </p:txBody>
      </p:sp>
      <p:pic>
        <p:nvPicPr>
          <p:cNvPr id="15366" name="Picture 4" descr="internet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80388">
            <a:off x="6877050" y="4149725"/>
            <a:ext cx="1728788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58863" y="325438"/>
            <a:ext cx="7623175" cy="906462"/>
          </a:xfrm>
        </p:spPr>
        <p:txBody>
          <a:bodyPr/>
          <a:lstStyle/>
          <a:p>
            <a:pPr eaLnBrk="1" hangingPunct="1">
              <a:defRPr/>
            </a:pPr>
            <a:r>
              <a:rPr lang="sl-SI" smtClean="0">
                <a:solidFill>
                  <a:schemeClr val="hlink"/>
                </a:solidFill>
              </a:rPr>
              <a:t>Storitve interneta</a:t>
            </a:r>
            <a:endParaRPr lang="en-GB" smtClean="0">
              <a:solidFill>
                <a:schemeClr val="hlink"/>
              </a:solidFill>
            </a:endParaRPr>
          </a:p>
        </p:txBody>
      </p:sp>
      <p:sp>
        <p:nvSpPr>
          <p:cNvPr id="12292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Svetovni splet (WWW),</a:t>
            </a:r>
          </a:p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Elektronska pošta,</a:t>
            </a:r>
          </a:p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FTP – prenos datotek,</a:t>
            </a:r>
          </a:p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IRC – elektronski klepet.</a:t>
            </a:r>
            <a:endParaRPr lang="en-GB" smtClean="0">
              <a:latin typeface="Comic Sans MS" pitchFamily="66" charset="0"/>
            </a:endParaRPr>
          </a:p>
        </p:txBody>
      </p:sp>
      <p:sp>
        <p:nvSpPr>
          <p:cNvPr id="6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pic>
        <p:nvPicPr>
          <p:cNvPr id="16389" name="Picture 5" descr="internet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2636838"/>
            <a:ext cx="2581275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720725" y="287338"/>
            <a:ext cx="7704138" cy="1081087"/>
          </a:xfrm>
        </p:spPr>
        <p:txBody>
          <a:bodyPr/>
          <a:lstStyle/>
          <a:p>
            <a:pPr eaLnBrk="1" hangingPunct="1">
              <a:defRPr/>
            </a:pPr>
            <a:r>
              <a:rPr lang="sl-SI" smtClean="0">
                <a:solidFill>
                  <a:schemeClr val="hlink"/>
                </a:solidFill>
              </a:rPr>
              <a:t>Svetovni splet</a:t>
            </a:r>
            <a:endParaRPr lang="en-GB" smtClean="0">
              <a:solidFill>
                <a:schemeClr val="hlink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700213"/>
            <a:ext cx="7772400" cy="4724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l-SI" sz="2800" smtClean="0">
                <a:latin typeface="Comic Sans MS" pitchFamily="66" charset="0"/>
              </a:rPr>
              <a:t>Mehanizem za dostop do med seboj prepletenih hipertekstovnih dokumentov, ki so shranjeni na računalnikih v internetu;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sl-SI" sz="2800" smtClean="0">
                <a:latin typeface="Comic Sans MS" pitchFamily="66" charset="0"/>
              </a:rPr>
              <a:t>Za dostop do spletnih strani potrebujemo spletni pregledovalnik;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sl-SI" sz="2800" smtClean="0">
                <a:latin typeface="Comic Sans MS" pitchFamily="66" charset="0"/>
              </a:rPr>
              <a:t>Spletni naslov – </a:t>
            </a:r>
            <a:r>
              <a:rPr lang="sl-SI" sz="2800" smtClean="0">
                <a:solidFill>
                  <a:schemeClr val="folHlink"/>
                </a:solidFill>
                <a:latin typeface="Comic Sans MS" pitchFamily="66" charset="0"/>
              </a:rPr>
              <a:t>naslov URL</a:t>
            </a:r>
            <a:r>
              <a:rPr lang="sl-SI" sz="2800" smtClean="0">
                <a:latin typeface="Comic Sans MS" pitchFamily="66" charset="0"/>
              </a:rPr>
              <a:t> (</a:t>
            </a:r>
            <a:r>
              <a:rPr lang="sl-SI" sz="2400" i="1" smtClean="0">
                <a:latin typeface="Comic Sans MS" pitchFamily="66" charset="0"/>
              </a:rPr>
              <a:t>Uniform Resource Locator</a:t>
            </a:r>
            <a:r>
              <a:rPr lang="sl-SI" sz="2800" smtClean="0">
                <a:latin typeface="Comic Sans MS" pitchFamily="66" charset="0"/>
              </a:rPr>
              <a:t>) – enolična identifikacija lokacije vira;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sl-SI" sz="2800" smtClean="0">
                <a:latin typeface="Comic Sans MS" pitchFamily="66" charset="0"/>
              </a:rPr>
              <a:t>Protokol za prenos hiperbesedila </a:t>
            </a:r>
            <a:r>
              <a:rPr lang="sl-SI" sz="2800" smtClean="0">
                <a:solidFill>
                  <a:schemeClr val="folHlink"/>
                </a:solidFill>
                <a:latin typeface="Comic Sans MS" pitchFamily="66" charset="0"/>
              </a:rPr>
              <a:t>HTTP</a:t>
            </a:r>
            <a:r>
              <a:rPr lang="sl-SI" sz="2800" smtClean="0">
                <a:latin typeface="Comic Sans MS" pitchFamily="66" charset="0"/>
              </a:rPr>
              <a:t> (</a:t>
            </a:r>
            <a:r>
              <a:rPr lang="sl-SI" sz="2400" i="1" smtClean="0">
                <a:latin typeface="Comic Sans MS" pitchFamily="66" charset="0"/>
              </a:rPr>
              <a:t>Hypertext Transfer Protocol</a:t>
            </a:r>
            <a:r>
              <a:rPr lang="sl-SI" sz="2800" smtClean="0">
                <a:latin typeface="Comic Sans MS" pitchFamily="66" charset="0"/>
              </a:rPr>
              <a:t>);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sl-SI" sz="2800" smtClean="0">
                <a:latin typeface="Comic Sans MS" pitchFamily="66" charset="0"/>
              </a:rPr>
              <a:t>Jezik za pisanje hiperbesedila </a:t>
            </a:r>
            <a:r>
              <a:rPr lang="sl-SI" sz="2800" smtClean="0">
                <a:solidFill>
                  <a:schemeClr val="folHlink"/>
                </a:solidFill>
                <a:latin typeface="Comic Sans MS" pitchFamily="66" charset="0"/>
              </a:rPr>
              <a:t>HTML</a:t>
            </a:r>
            <a:r>
              <a:rPr lang="sl-SI" sz="2800" smtClean="0">
                <a:latin typeface="Comic Sans MS" pitchFamily="66" charset="0"/>
              </a:rPr>
              <a:t> (</a:t>
            </a:r>
            <a:r>
              <a:rPr lang="sl-SI" sz="2400" i="1" smtClean="0">
                <a:latin typeface="Comic Sans MS" pitchFamily="66" charset="0"/>
              </a:rPr>
              <a:t>Hypertext Markup Language</a:t>
            </a:r>
            <a:r>
              <a:rPr lang="sl-SI" sz="2800" smtClean="0">
                <a:latin typeface="Comic Sans MS" pitchFamily="66" charset="0"/>
              </a:rPr>
              <a:t>).</a:t>
            </a:r>
            <a:endParaRPr lang="en-GB" sz="2800" smtClean="0">
              <a:latin typeface="Comic Sans MS" pitchFamily="66" charset="0"/>
            </a:endParaRPr>
          </a:p>
        </p:txBody>
      </p:sp>
      <p:sp>
        <p:nvSpPr>
          <p:cNvPr id="7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pic>
        <p:nvPicPr>
          <p:cNvPr id="17412" name="Picture 4" descr="splet45"/>
          <p:cNvPicPr>
            <a:picLocks noChangeAspect="1" noChangeArrowheads="1"/>
          </p:cNvPicPr>
          <p:nvPr/>
        </p:nvPicPr>
        <p:blipFill>
          <a:blip r:embed="rId2" cstate="print"/>
          <a:srcRect l="8302" b="7867"/>
          <a:stretch>
            <a:fillRect/>
          </a:stretch>
        </p:blipFill>
        <p:spPr bwMode="auto">
          <a:xfrm rot="-818102">
            <a:off x="7548563" y="0"/>
            <a:ext cx="1595437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5" descr="internet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02675">
            <a:off x="7740650" y="4652963"/>
            <a:ext cx="1690688" cy="123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4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sl-SI" sz="4000" smtClean="0">
                <a:solidFill>
                  <a:schemeClr val="hlink"/>
                </a:solidFill>
              </a:rPr>
              <a:t>Varnost podatkov v omrežjih</a:t>
            </a:r>
            <a:endParaRPr lang="en-GB" sz="2400" smtClean="0">
              <a:solidFill>
                <a:schemeClr val="hlink"/>
              </a:solidFill>
            </a:endParaRPr>
          </a:p>
        </p:txBody>
      </p:sp>
      <p:sp>
        <p:nvSpPr>
          <p:cNvPr id="138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Strategije varovanja:</a:t>
            </a:r>
          </a:p>
          <a:p>
            <a:pPr lvl="1" eaLnBrk="1" hangingPunct="1">
              <a:defRPr/>
            </a:pPr>
            <a:r>
              <a:rPr lang="sl-SI" sz="3200" smtClean="0">
                <a:latin typeface="Comic Sans MS" pitchFamily="66" charset="0"/>
              </a:rPr>
              <a:t>avtorizirana prijava,</a:t>
            </a:r>
          </a:p>
          <a:p>
            <a:pPr lvl="1" eaLnBrk="1" hangingPunct="1">
              <a:defRPr/>
            </a:pPr>
            <a:r>
              <a:rPr lang="sl-SI" sz="3200" smtClean="0">
                <a:latin typeface="Comic Sans MS" pitchFamily="66" charset="0"/>
              </a:rPr>
              <a:t>šifriranje zapisa,</a:t>
            </a:r>
          </a:p>
          <a:p>
            <a:pPr lvl="1" eaLnBrk="1" hangingPunct="1">
              <a:defRPr/>
            </a:pPr>
            <a:r>
              <a:rPr lang="sl-SI" sz="3200" smtClean="0">
                <a:latin typeface="Comic Sans MS" pitchFamily="66" charset="0"/>
              </a:rPr>
              <a:t>požarni zid,</a:t>
            </a:r>
          </a:p>
          <a:p>
            <a:pPr lvl="1" eaLnBrk="1" hangingPunct="1">
              <a:defRPr/>
            </a:pPr>
            <a:r>
              <a:rPr lang="sl-SI" sz="3200" smtClean="0">
                <a:latin typeface="Comic Sans MS" pitchFamily="66" charset="0"/>
              </a:rPr>
              <a:t>digitalni podpis.</a:t>
            </a:r>
          </a:p>
        </p:txBody>
      </p:sp>
      <p:sp>
        <p:nvSpPr>
          <p:cNvPr id="6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pic>
        <p:nvPicPr>
          <p:cNvPr id="20485" name="Picture 8" descr="zaščita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2997200"/>
            <a:ext cx="3024188" cy="284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2195513" y="692150"/>
            <a:ext cx="6707187" cy="57261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l-SI" b="1" dirty="0" smtClean="0">
                <a:effectLst/>
              </a:rPr>
              <a:t>“</a:t>
            </a:r>
            <a:r>
              <a:rPr lang="sl-SI" sz="3600" b="1" dirty="0" smtClean="0">
                <a:solidFill>
                  <a:srgbClr val="FF0000"/>
                </a:solidFill>
                <a:effectLst/>
                <a:latin typeface="Tempus Sans ITC" pitchFamily="82" charset="0"/>
              </a:rPr>
              <a:t>Kako doseči popolnoma varno omrežje?</a:t>
            </a:r>
            <a:r>
              <a:rPr lang="sl-SI" b="1" dirty="0" smtClean="0">
                <a:solidFill>
                  <a:srgbClr val="FF0000"/>
                </a:solidFill>
                <a:effectLst/>
                <a:latin typeface="Tempus Sans ITC" pitchFamily="82" charset="0"/>
              </a:rPr>
              <a:t> </a:t>
            </a:r>
            <a:r>
              <a:rPr lang="sl-SI" b="1" dirty="0" smtClean="0">
                <a:effectLst/>
                <a:latin typeface="Tempus Sans ITC" pitchFamily="82" charset="0"/>
              </a:rPr>
              <a:t>Najprej je potrebno fizično odklopiti vse zunanje povezave, izključiti električni tok in poslati vse ljudi domov, nato računalnike in druge naprave prenesti v sobo, zazidati okna in vrata ter okrog postaviti četo vojakov. Pa še takrat ne bi bil popolnoma miren.”</a:t>
            </a:r>
          </a:p>
          <a:p>
            <a:pPr algn="r" eaLnBrk="1" hangingPunct="1">
              <a:buFont typeface="Wingdings" pitchFamily="2" charset="2"/>
              <a:buNone/>
            </a:pPr>
            <a:r>
              <a:rPr lang="sl-SI" sz="2400" i="1" dirty="0" smtClean="0">
                <a:solidFill>
                  <a:schemeClr val="tx2"/>
                </a:solidFill>
                <a:effectLst/>
                <a:latin typeface="Comic Sans MS" pitchFamily="66" charset="0"/>
              </a:rPr>
              <a:t>Tomas </a:t>
            </a:r>
            <a:r>
              <a:rPr lang="sl-SI" sz="2400" i="1" dirty="0" err="1" smtClean="0">
                <a:solidFill>
                  <a:schemeClr val="tx2"/>
                </a:solidFill>
                <a:effectLst/>
                <a:latin typeface="Comic Sans MS" pitchFamily="66" charset="0"/>
              </a:rPr>
              <a:t>Grampp</a:t>
            </a:r>
            <a:r>
              <a:rPr lang="sl-SI" sz="2400" i="1" dirty="0" smtClean="0">
                <a:solidFill>
                  <a:schemeClr val="tx2"/>
                </a:solidFill>
                <a:effectLst/>
                <a:latin typeface="Comic Sans MS" pitchFamily="66" charset="0"/>
              </a:rPr>
              <a:t>, 1998</a:t>
            </a:r>
          </a:p>
        </p:txBody>
      </p:sp>
      <p:sp>
        <p:nvSpPr>
          <p:cNvPr id="6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pic>
        <p:nvPicPr>
          <p:cNvPr id="25604" name="Picture 4" descr="zaščita5"/>
          <p:cNvPicPr>
            <a:picLocks noChangeAspect="1" noChangeArrowheads="1"/>
          </p:cNvPicPr>
          <p:nvPr/>
        </p:nvPicPr>
        <p:blipFill>
          <a:blip r:embed="rId2" cstate="print"/>
          <a:srcRect l="8594" r="5171"/>
          <a:stretch>
            <a:fillRect/>
          </a:stretch>
        </p:blipFill>
        <p:spPr bwMode="auto">
          <a:xfrm>
            <a:off x="0" y="0"/>
            <a:ext cx="19240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zaščita6"/>
          <p:cNvPicPr>
            <a:picLocks noChangeAspect="1" noChangeArrowheads="1"/>
          </p:cNvPicPr>
          <p:nvPr/>
        </p:nvPicPr>
        <p:blipFill>
          <a:blip r:embed="rId3" cstate="print"/>
          <a:srcRect l="8522" r="5957"/>
          <a:stretch>
            <a:fillRect/>
          </a:stretch>
        </p:blipFill>
        <p:spPr bwMode="auto">
          <a:xfrm>
            <a:off x="0" y="3429000"/>
            <a:ext cx="19478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l-SI" dirty="0" smtClean="0">
                <a:solidFill>
                  <a:schemeClr val="hlink"/>
                </a:solidFill>
              </a:rPr>
              <a:t>Kaj je računalniško omrežje?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600200"/>
            <a:ext cx="8686800" cy="5257800"/>
          </a:xfrm>
        </p:spPr>
        <p:txBody>
          <a:bodyPr/>
          <a:lstStyle/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Povezava dveh ali več računalnikov (oz. naprav).</a:t>
            </a:r>
          </a:p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Naprava lahko uporablja:</a:t>
            </a:r>
          </a:p>
          <a:p>
            <a:pPr lvl="1" eaLnBrk="1" hangingPunct="1">
              <a:defRPr/>
            </a:pPr>
            <a:r>
              <a:rPr lang="sl-SI" sz="2400" smtClean="0">
                <a:latin typeface="Comic Sans MS" pitchFamily="66" charset="0"/>
              </a:rPr>
              <a:t>podatke,</a:t>
            </a:r>
          </a:p>
          <a:p>
            <a:pPr lvl="1" eaLnBrk="1" hangingPunct="1">
              <a:defRPr/>
            </a:pPr>
            <a:r>
              <a:rPr lang="sl-SI" sz="2400" smtClean="0">
                <a:latin typeface="Comic Sans MS" pitchFamily="66" charset="0"/>
              </a:rPr>
              <a:t>programe,</a:t>
            </a:r>
          </a:p>
          <a:p>
            <a:pPr lvl="1" eaLnBrk="1" hangingPunct="1">
              <a:defRPr/>
            </a:pPr>
            <a:r>
              <a:rPr lang="sl-SI" sz="2400" smtClean="0">
                <a:latin typeface="Comic Sans MS" pitchFamily="66" charset="0"/>
              </a:rPr>
              <a:t>strojno opremo.</a:t>
            </a:r>
          </a:p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Zakaj?</a:t>
            </a:r>
          </a:p>
          <a:p>
            <a:pPr lvl="1" eaLnBrk="1" hangingPunct="1">
              <a:defRPr/>
            </a:pPr>
            <a:r>
              <a:rPr lang="sl-SI" sz="2400" smtClean="0">
                <a:latin typeface="Comic Sans MS" pitchFamily="66" charset="0"/>
              </a:rPr>
              <a:t>podatki, programska in strojna oprema na voljo vsem,</a:t>
            </a:r>
          </a:p>
          <a:p>
            <a:pPr lvl="1" eaLnBrk="1" hangingPunct="1">
              <a:defRPr/>
            </a:pPr>
            <a:r>
              <a:rPr lang="sl-SI" sz="2400" smtClean="0">
                <a:latin typeface="Comic Sans MS" pitchFamily="66" charset="0"/>
              </a:rPr>
              <a:t>komuniciranje med fizično oddaljenimi osebami,</a:t>
            </a:r>
          </a:p>
          <a:p>
            <a:pPr lvl="1" eaLnBrk="1" hangingPunct="1">
              <a:defRPr/>
            </a:pPr>
            <a:r>
              <a:rPr lang="sl-SI" sz="2400" smtClean="0">
                <a:latin typeface="Comic Sans MS" pitchFamily="66" charset="0"/>
              </a:rPr>
              <a:t>večja zanesljivost sistema (podatki na več napravah).</a:t>
            </a:r>
          </a:p>
        </p:txBody>
      </p:sp>
      <p:pic>
        <p:nvPicPr>
          <p:cNvPr id="4101" name="Picture 4" descr="omrežj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55788">
            <a:off x="5454650" y="2590800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8788" y="334963"/>
            <a:ext cx="8213725" cy="898525"/>
          </a:xfrm>
        </p:spPr>
        <p:txBody>
          <a:bodyPr/>
          <a:lstStyle/>
          <a:p>
            <a:pPr eaLnBrk="1" hangingPunct="1">
              <a:defRPr/>
            </a:pPr>
            <a:r>
              <a:rPr lang="sl-SI" smtClean="0">
                <a:solidFill>
                  <a:schemeClr val="hlink"/>
                </a:solidFill>
              </a:rPr>
              <a:t>Računalniška omrežja</a:t>
            </a:r>
            <a:endParaRPr lang="en-GB" smtClean="0">
              <a:solidFill>
                <a:schemeClr val="hlink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557338"/>
            <a:ext cx="8424863" cy="41703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l-SI" dirty="0" smtClean="0">
                <a:latin typeface="Comic Sans MS" pitchFamily="66" charset="0"/>
                <a:cs typeface="Times New Roman" pitchFamily="18" charset="0"/>
              </a:rPr>
              <a:t>Glede na oddaljenost naprav v omrežju:</a:t>
            </a:r>
          </a:p>
          <a:p>
            <a:pPr eaLnBrk="1" hangingPunct="1">
              <a:defRPr/>
            </a:pPr>
            <a:r>
              <a:rPr lang="sl-SI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krajevna</a:t>
            </a:r>
            <a:r>
              <a:rPr lang="sl-SI" dirty="0" smtClean="0">
                <a:latin typeface="Comic Sans MS" pitchFamily="66" charset="0"/>
                <a:cs typeface="Times New Roman" pitchFamily="18" charset="0"/>
              </a:rPr>
              <a:t> (lokalna) omrežja</a:t>
            </a:r>
            <a:r>
              <a:rPr lang="sl-SI" dirty="0" smtClean="0">
                <a:latin typeface="Comic Sans MS" pitchFamily="66" charset="0"/>
              </a:rPr>
              <a:t> –</a:t>
            </a:r>
            <a:r>
              <a:rPr lang="sl-SI" dirty="0" smtClean="0">
                <a:latin typeface="Comic Sans MS" pitchFamily="66" charset="0"/>
                <a:cs typeface="Times New Roman" pitchFamily="18" charset="0"/>
              </a:rPr>
              <a:t> LAN</a:t>
            </a:r>
            <a:r>
              <a:rPr lang="sl-SI" dirty="0" smtClean="0">
                <a:latin typeface="Comic Sans MS" pitchFamily="66" charset="0"/>
              </a:rPr>
              <a:t>: </a:t>
            </a:r>
            <a:r>
              <a:rPr lang="sl-SI" sz="2800" dirty="0" smtClean="0">
                <a:latin typeface="Comic Sans MS" pitchFamily="66" charset="0"/>
                <a:cs typeface="Times New Roman" pitchFamily="18" charset="0"/>
              </a:rPr>
              <a:t>povezujejo različne računalniške enote na omejenem prostoru</a:t>
            </a:r>
            <a:r>
              <a:rPr lang="sl-SI" sz="2800" dirty="0" smtClean="0">
                <a:latin typeface="Comic Sans MS" pitchFamily="66" charset="0"/>
              </a:rPr>
              <a:t>,</a:t>
            </a:r>
            <a:r>
              <a:rPr lang="en-GB" sz="2800" dirty="0" smtClean="0">
                <a:latin typeface="Comic Sans MS" pitchFamily="66" charset="0"/>
              </a:rPr>
              <a:t> </a:t>
            </a:r>
            <a:endParaRPr lang="sl-SI" sz="2800" dirty="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sl-SI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prostrana</a:t>
            </a:r>
            <a:r>
              <a:rPr lang="sl-SI" dirty="0" smtClean="0">
                <a:latin typeface="Comic Sans MS" pitchFamily="66" charset="0"/>
                <a:cs typeface="Times New Roman" pitchFamily="18" charset="0"/>
              </a:rPr>
              <a:t> (globalna, medkrajevna) omrežja</a:t>
            </a:r>
            <a:r>
              <a:rPr lang="sl-SI" dirty="0" smtClean="0">
                <a:latin typeface="Comic Sans MS" pitchFamily="66" charset="0"/>
              </a:rPr>
              <a:t> – WAN: </a:t>
            </a:r>
            <a:r>
              <a:rPr lang="sl-SI" sz="2800" dirty="0" smtClean="0">
                <a:latin typeface="Comic Sans MS" pitchFamily="66" charset="0"/>
                <a:cs typeface="Times New Roman" pitchFamily="18" charset="0"/>
              </a:rPr>
              <a:t>povezujejo različna krajevna omrežja in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800" dirty="0" smtClean="0">
                <a:latin typeface="Comic Sans MS" pitchFamily="66" charset="0"/>
                <a:cs typeface="Times New Roman" pitchFamily="18" charset="0"/>
              </a:rPr>
              <a:t>   bolj oddaljene računalnike</a:t>
            </a:r>
            <a:r>
              <a:rPr lang="sl-SI" sz="2800" dirty="0" smtClean="0">
                <a:latin typeface="Comic Sans MS" pitchFamily="66" charset="0"/>
              </a:rPr>
              <a:t>.</a:t>
            </a:r>
            <a:endParaRPr lang="en-GB" sz="2800" dirty="0" smtClean="0">
              <a:latin typeface="Comic Sans MS" pitchFamily="66" charset="0"/>
            </a:endParaRPr>
          </a:p>
        </p:txBody>
      </p:sp>
      <p:pic>
        <p:nvPicPr>
          <p:cNvPr id="5125" name="Picture 4" descr="omrežje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4724400"/>
            <a:ext cx="324008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5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6927850" cy="4953000"/>
          </a:xfrm>
        </p:spPr>
        <p:txBody>
          <a:bodyPr/>
          <a:lstStyle/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Elementi krajevnega omrežja:</a:t>
            </a:r>
          </a:p>
          <a:p>
            <a:pPr lvl="1" eaLnBrk="1" hangingPunct="1">
              <a:defRPr/>
            </a:pPr>
            <a:r>
              <a:rPr lang="sl-SI" smtClean="0">
                <a:latin typeface="Comic Sans MS" pitchFamily="66" charset="0"/>
              </a:rPr>
              <a:t>omrežna kartica,</a:t>
            </a:r>
          </a:p>
          <a:p>
            <a:pPr lvl="1" eaLnBrk="1" hangingPunct="1">
              <a:defRPr/>
            </a:pPr>
            <a:r>
              <a:rPr lang="sl-SI" smtClean="0">
                <a:latin typeface="Comic Sans MS" pitchFamily="66" charset="0"/>
              </a:rPr>
              <a:t>računalnike povežemo s posebnim kablom,</a:t>
            </a:r>
          </a:p>
          <a:p>
            <a:pPr lvl="1" eaLnBrk="1" hangingPunct="1">
              <a:defRPr/>
            </a:pPr>
            <a:r>
              <a:rPr lang="sl-SI" smtClean="0">
                <a:latin typeface="Comic Sans MS" pitchFamily="66" charset="0"/>
              </a:rPr>
              <a:t>ustrezna programska oprema.</a:t>
            </a:r>
          </a:p>
          <a:p>
            <a:pPr eaLnBrk="1" hangingPunct="1">
              <a:defRPr/>
            </a:pPr>
            <a:endParaRPr lang="sl-SI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Vrste krajevnih omrežij:</a:t>
            </a:r>
          </a:p>
          <a:p>
            <a:pPr lvl="1" eaLnBrk="1" hangingPunct="1">
              <a:defRPr/>
            </a:pPr>
            <a:r>
              <a:rPr lang="sl-SI" smtClean="0">
                <a:latin typeface="Comic Sans MS" pitchFamily="66" charset="0"/>
              </a:rPr>
              <a:t>omrežje enakovrednih računalnikov,</a:t>
            </a:r>
          </a:p>
          <a:p>
            <a:pPr lvl="1" eaLnBrk="1" hangingPunct="1">
              <a:defRPr/>
            </a:pPr>
            <a:r>
              <a:rPr lang="sl-SI" smtClean="0">
                <a:latin typeface="Comic Sans MS" pitchFamily="66" charset="0"/>
              </a:rPr>
              <a:t>omrežje odjemalec/strežnik.</a:t>
            </a:r>
            <a:endParaRPr lang="en-GB" smtClean="0">
              <a:latin typeface="Comic Sans MS" pitchFamily="66" charset="0"/>
            </a:endParaRPr>
          </a:p>
        </p:txBody>
      </p:sp>
      <p:pic>
        <p:nvPicPr>
          <p:cNvPr id="6148" name="Picture 6" descr="omrežj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388" y="1700213"/>
            <a:ext cx="170180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971550" y="476250"/>
            <a:ext cx="73453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sl-SI" sz="440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Krajevno omrežje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507288" cy="70291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sl-SI" sz="4000" dirty="0" smtClean="0">
                <a:solidFill>
                  <a:schemeClr val="hlink"/>
                </a:solidFill>
              </a:rPr>
              <a:t>Topologija (vrste) </a:t>
            </a:r>
            <a:r>
              <a:rPr lang="sl-SI" sz="4000" dirty="0" smtClean="0">
                <a:solidFill>
                  <a:schemeClr val="hlink"/>
                </a:solidFill>
              </a:rPr>
              <a:t>krajevnih omrežij</a:t>
            </a:r>
            <a:endParaRPr lang="en-GB" sz="4000" dirty="0" smtClean="0">
              <a:solidFill>
                <a:schemeClr val="hlink"/>
              </a:solidFill>
            </a:endParaRP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362950" cy="2549525"/>
          </a:xfrm>
        </p:spPr>
        <p:txBody>
          <a:bodyPr/>
          <a:lstStyle/>
          <a:p>
            <a:pPr eaLnBrk="1" hangingPunct="1">
              <a:defRPr/>
            </a:pPr>
            <a:r>
              <a:rPr lang="sl-SI" dirty="0" smtClean="0">
                <a:latin typeface="Comic Sans MS" pitchFamily="66" charset="0"/>
              </a:rPr>
              <a:t>vsak z vsakim (</a:t>
            </a:r>
            <a:r>
              <a:rPr lang="sl-SI" sz="2800" i="1" dirty="0" smtClean="0">
                <a:latin typeface="Comic Sans MS" pitchFamily="66" charset="0"/>
              </a:rPr>
              <a:t>angl. Peer to Peer – P2P</a:t>
            </a:r>
            <a:r>
              <a:rPr lang="sl-SI" dirty="0" smtClean="0">
                <a:latin typeface="Comic Sans MS" pitchFamily="66" charset="0"/>
              </a:rPr>
              <a:t>),</a:t>
            </a:r>
          </a:p>
          <a:p>
            <a:pPr eaLnBrk="1" hangingPunct="1">
              <a:defRPr/>
            </a:pPr>
            <a:r>
              <a:rPr lang="sl-SI" dirty="0" smtClean="0">
                <a:latin typeface="Comic Sans MS" pitchFamily="66" charset="0"/>
              </a:rPr>
              <a:t>zvezda </a:t>
            </a:r>
            <a:r>
              <a:rPr lang="sl-SI" sz="2400" dirty="0" smtClean="0">
                <a:latin typeface="Comic Sans MS" pitchFamily="66" charset="0"/>
              </a:rPr>
              <a:t>(vozlišče: razdelilnik, stikalo, usmerjevalnik),</a:t>
            </a:r>
          </a:p>
          <a:p>
            <a:pPr eaLnBrk="1" hangingPunct="1">
              <a:defRPr/>
            </a:pPr>
            <a:r>
              <a:rPr lang="sl-SI" sz="2800" dirty="0" smtClean="0">
                <a:latin typeface="Comic Sans MS" pitchFamily="66" charset="0"/>
              </a:rPr>
              <a:t>(vodilo, obroč</a:t>
            </a:r>
            <a:r>
              <a:rPr lang="sl-SI" sz="2800" dirty="0" smtClean="0">
                <a:latin typeface="Comic Sans MS" pitchFamily="66" charset="0"/>
              </a:rPr>
              <a:t>)…</a:t>
            </a:r>
            <a:endParaRPr lang="sl-SI" sz="2800" dirty="0" smtClean="0">
              <a:latin typeface="Comic Sans MS" pitchFamily="66" charset="0"/>
            </a:endParaRPr>
          </a:p>
        </p:txBody>
      </p:sp>
      <p:pic>
        <p:nvPicPr>
          <p:cNvPr id="7173" name="Picture 3" descr="Omrežje krajevn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2997200"/>
            <a:ext cx="5183188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395288" y="5805488"/>
            <a:ext cx="30241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u"/>
              <a:defRPr/>
            </a:pPr>
            <a:r>
              <a:rPr lang="sl-SI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Ethernet</a:t>
            </a:r>
            <a:r>
              <a:rPr lang="sl-SI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sl-SI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(10 </a:t>
            </a:r>
            <a:r>
              <a:rPr lang="sl-SI" sz="2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Gbps</a:t>
            </a:r>
            <a:r>
              <a:rPr lang="sl-SI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)</a:t>
            </a:r>
          </a:p>
        </p:txBody>
      </p:sp>
      <p:sp>
        <p:nvSpPr>
          <p:cNvPr id="7175" name="Line 8"/>
          <p:cNvSpPr>
            <a:spLocks noChangeShapeType="1"/>
          </p:cNvSpPr>
          <p:nvPr/>
        </p:nvSpPr>
        <p:spPr bwMode="auto">
          <a:xfrm>
            <a:off x="611188" y="5661025"/>
            <a:ext cx="25209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16113"/>
            <a:ext cx="8362950" cy="45370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l-SI" sz="2800" smtClean="0">
                <a:latin typeface="Comic Sans MS" pitchFamily="66" charset="0"/>
              </a:rPr>
              <a:t>angl. </a:t>
            </a:r>
            <a:r>
              <a:rPr lang="sl-SI" sz="2800" i="1" smtClean="0">
                <a:latin typeface="Comic Sans MS" pitchFamily="66" charset="0"/>
              </a:rPr>
              <a:t>Wireless Network</a:t>
            </a:r>
            <a:r>
              <a:rPr lang="sl-SI" sz="2800" smtClean="0">
                <a:latin typeface="Comic Sans MS" pitchFamily="66" charset="0"/>
              </a:rPr>
              <a:t>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sz="2800" smtClean="0">
                <a:latin typeface="Comic Sans MS" pitchFamily="66" charset="0"/>
              </a:rPr>
              <a:t>omogoča povezavo naprav v omrežje brez fizičnih povezav,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sz="2800" smtClean="0">
                <a:latin typeface="Comic Sans MS" pitchFamily="66" charset="0"/>
              </a:rPr>
              <a:t>prenos podatkov – elektromagnetno valovanje,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sz="2800" smtClean="0">
                <a:latin typeface="Comic Sans MS" pitchFamily="66" charset="0"/>
              </a:rPr>
              <a:t>brezžični usmerjevalnik in brezžična kartica,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sz="2800" smtClean="0">
                <a:latin typeface="Comic Sans MS" pitchFamily="66" charset="0"/>
              </a:rPr>
              <a:t>prednosti (ni fizičnih povezav),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sz="2800" smtClean="0">
                <a:latin typeface="Comic Sans MS" pitchFamily="66" charset="0"/>
              </a:rPr>
              <a:t>slabosti (tveganje: možnost prisluškovanja, kraje gesel in podatkov, nepooblaščenega dostopa do naprav v omrežju)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sl-SI" sz="240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sl-SI" sz="2800" smtClean="0">
              <a:latin typeface="Comic Sans MS" pitchFamily="66" charset="0"/>
            </a:endParaRPr>
          </a:p>
        </p:txBody>
      </p:sp>
      <p:sp>
        <p:nvSpPr>
          <p:cNvPr id="132100" name="Rectangle 4"/>
          <p:cNvSpPr>
            <a:spLocks noChangeArrowheads="1"/>
          </p:cNvSpPr>
          <p:nvPr/>
        </p:nvSpPr>
        <p:spPr bwMode="auto">
          <a:xfrm>
            <a:off x="827088" y="476250"/>
            <a:ext cx="73453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sl-SI" sz="440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Brezžično krajevno omrežje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smtClean="0">
                <a:solidFill>
                  <a:schemeClr val="hlink"/>
                </a:solidFill>
              </a:rPr>
              <a:t>Tehnologija Bluetooth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sz="2800" smtClean="0">
                <a:latin typeface="Comic Sans MS" pitchFamily="66" charset="0"/>
              </a:rPr>
              <a:t>brezžični prenos podatkov med napravami v omrežju zelo omejenega dosega (WPAN),</a:t>
            </a:r>
          </a:p>
          <a:p>
            <a:pPr eaLnBrk="1" hangingPunct="1">
              <a:defRPr/>
            </a:pPr>
            <a:r>
              <a:rPr lang="sl-SI" sz="2800" smtClean="0">
                <a:latin typeface="Comic Sans MS" pitchFamily="66" charset="0"/>
              </a:rPr>
              <a:t>za majhne prenosne naprave </a:t>
            </a:r>
          </a:p>
          <a:p>
            <a:pPr lvl="1" eaLnBrk="1" hangingPunct="1">
              <a:buFontTx/>
              <a:buNone/>
              <a:defRPr/>
            </a:pPr>
            <a:r>
              <a:rPr lang="sl-SI" sz="2400" smtClean="0">
                <a:latin typeface="Comic Sans MS" pitchFamily="66" charset="0"/>
              </a:rPr>
              <a:t>(napajanje: baterija):</a:t>
            </a:r>
          </a:p>
          <a:p>
            <a:pPr lvl="1" eaLnBrk="1" hangingPunct="1">
              <a:defRPr/>
            </a:pPr>
            <a:r>
              <a:rPr lang="sl-SI" sz="2400" smtClean="0">
                <a:latin typeface="Comic Sans MS" pitchFamily="66" charset="0"/>
              </a:rPr>
              <a:t>mobilni telefoni,</a:t>
            </a:r>
          </a:p>
          <a:p>
            <a:pPr lvl="1" eaLnBrk="1" hangingPunct="1">
              <a:defRPr/>
            </a:pPr>
            <a:r>
              <a:rPr lang="sl-SI" sz="2400" smtClean="0">
                <a:latin typeface="Comic Sans MS" pitchFamily="66" charset="0"/>
              </a:rPr>
              <a:t>dlančniki, </a:t>
            </a:r>
          </a:p>
          <a:p>
            <a:pPr lvl="1" eaLnBrk="1" hangingPunct="1">
              <a:defRPr/>
            </a:pPr>
            <a:r>
              <a:rPr lang="sl-SI" sz="2400" smtClean="0">
                <a:latin typeface="Comic Sans MS" pitchFamily="66" charset="0"/>
              </a:rPr>
              <a:t>slušalke,</a:t>
            </a:r>
          </a:p>
          <a:p>
            <a:pPr lvl="1" eaLnBrk="1" hangingPunct="1">
              <a:defRPr/>
            </a:pPr>
            <a:r>
              <a:rPr lang="sl-SI" sz="2400" smtClean="0">
                <a:latin typeface="Comic Sans MS" pitchFamily="66" charset="0"/>
              </a:rPr>
              <a:t>fotoaparati, </a:t>
            </a:r>
          </a:p>
          <a:p>
            <a:pPr lvl="1" eaLnBrk="1" hangingPunct="1">
              <a:defRPr/>
            </a:pPr>
            <a:r>
              <a:rPr lang="sl-SI" sz="2400" smtClean="0">
                <a:latin typeface="Comic Sans MS" pitchFamily="66" charset="0"/>
              </a:rPr>
              <a:t>miške, …</a:t>
            </a:r>
          </a:p>
        </p:txBody>
      </p:sp>
      <p:pic>
        <p:nvPicPr>
          <p:cNvPr id="9221" name="Picture 4" descr="bluetooth1"/>
          <p:cNvPicPr>
            <a:picLocks noChangeAspect="1" noChangeArrowheads="1"/>
          </p:cNvPicPr>
          <p:nvPr/>
        </p:nvPicPr>
        <p:blipFill>
          <a:blip r:embed="rId2" cstate="print"/>
          <a:srcRect l="4713" t="10945" r="4681" b="8417"/>
          <a:stretch>
            <a:fillRect/>
          </a:stretch>
        </p:blipFill>
        <p:spPr bwMode="auto">
          <a:xfrm rot="-626808">
            <a:off x="6372225" y="2492375"/>
            <a:ext cx="25209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5" descr="bluetooth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03347">
            <a:off x="3059113" y="4516438"/>
            <a:ext cx="4392612" cy="23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773238"/>
            <a:ext cx="7848600" cy="2232025"/>
          </a:xfrm>
        </p:spPr>
        <p:txBody>
          <a:bodyPr/>
          <a:lstStyle/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Elementi globalnega omrežja:</a:t>
            </a:r>
          </a:p>
          <a:p>
            <a:pPr lvl="1" eaLnBrk="1" hangingPunct="1">
              <a:defRPr/>
            </a:pPr>
            <a:r>
              <a:rPr lang="sl-SI" smtClean="0">
                <a:latin typeface="Comic Sans MS" pitchFamily="66" charset="0"/>
              </a:rPr>
              <a:t>telefonsko omrežje,</a:t>
            </a:r>
          </a:p>
          <a:p>
            <a:pPr lvl="1" eaLnBrk="1" hangingPunct="1">
              <a:defRPr/>
            </a:pPr>
            <a:r>
              <a:rPr lang="sl-SI" smtClean="0">
                <a:latin typeface="Comic Sans MS" pitchFamily="66" charset="0"/>
              </a:rPr>
              <a:t>modem.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971550" y="404813"/>
            <a:ext cx="73453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sl-SI" sz="440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Globalno omrežje</a:t>
            </a:r>
          </a:p>
        </p:txBody>
      </p:sp>
      <p:pic>
        <p:nvPicPr>
          <p:cNvPr id="10245" name="Picture 5" descr="omrežje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3860800"/>
            <a:ext cx="29527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modem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3843338"/>
            <a:ext cx="3313112" cy="248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1773238"/>
            <a:ext cx="8675688" cy="4648200"/>
          </a:xfrm>
        </p:spPr>
        <p:txBody>
          <a:bodyPr/>
          <a:lstStyle/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Tehnologija </a:t>
            </a:r>
            <a:r>
              <a:rPr lang="sl-SI" b="1" smtClean="0">
                <a:latin typeface="Comic Sans MS" pitchFamily="66" charset="0"/>
              </a:rPr>
              <a:t>ISDN</a:t>
            </a:r>
            <a:r>
              <a:rPr lang="sl-SI" sz="2800" smtClean="0">
                <a:latin typeface="Comic Sans MS" pitchFamily="66" charset="0"/>
              </a:rPr>
              <a:t> (</a:t>
            </a:r>
            <a:r>
              <a:rPr lang="sl-SI" sz="2600" i="1" smtClean="0">
                <a:latin typeface="Comic Sans MS" pitchFamily="66" charset="0"/>
              </a:rPr>
              <a:t>Integrated Services Digital Network</a:t>
            </a:r>
            <a:r>
              <a:rPr lang="sl-SI" sz="2800" smtClean="0">
                <a:latin typeface="Comic Sans MS" pitchFamily="66" charset="0"/>
              </a:rPr>
              <a:t>)</a:t>
            </a:r>
          </a:p>
          <a:p>
            <a:pPr lvl="1" eaLnBrk="1" hangingPunct="1">
              <a:defRPr/>
            </a:pPr>
            <a:r>
              <a:rPr lang="sl-SI" smtClean="0">
                <a:latin typeface="Comic Sans MS" pitchFamily="66" charset="0"/>
              </a:rPr>
              <a:t>podatki se prenašajo v digitalni obliki,</a:t>
            </a:r>
          </a:p>
          <a:p>
            <a:pPr lvl="1" eaLnBrk="1" hangingPunct="1">
              <a:defRPr/>
            </a:pPr>
            <a:r>
              <a:rPr lang="sl-SI" smtClean="0">
                <a:latin typeface="Comic Sans MS" pitchFamily="66" charset="0"/>
              </a:rPr>
              <a:t>vmesniki ISDN;</a:t>
            </a:r>
          </a:p>
          <a:p>
            <a:pPr eaLnBrk="1" hangingPunct="1">
              <a:defRPr/>
            </a:pPr>
            <a:r>
              <a:rPr lang="sl-SI" smtClean="0">
                <a:latin typeface="Comic Sans MS" pitchFamily="66" charset="0"/>
              </a:rPr>
              <a:t>Tehnologija DSL </a:t>
            </a:r>
            <a:r>
              <a:rPr lang="sl-SI" sz="3000" smtClean="0">
                <a:latin typeface="Comic Sans MS" pitchFamily="66" charset="0"/>
              </a:rPr>
              <a:t>(</a:t>
            </a:r>
            <a:r>
              <a:rPr lang="sl-SI" sz="3000" i="1" smtClean="0">
                <a:latin typeface="Comic Sans MS" pitchFamily="66" charset="0"/>
              </a:rPr>
              <a:t>Digital Subscriber Line</a:t>
            </a:r>
            <a:r>
              <a:rPr lang="sl-SI" sz="3000" smtClean="0">
                <a:latin typeface="Comic Sans MS" pitchFamily="66" charset="0"/>
              </a:rPr>
              <a:t>) – digitalna naročniška linija</a:t>
            </a:r>
          </a:p>
          <a:p>
            <a:pPr lvl="1" eaLnBrk="1" hangingPunct="1">
              <a:defRPr/>
            </a:pPr>
            <a:r>
              <a:rPr lang="sl-SI" smtClean="0">
                <a:latin typeface="Comic Sans MS" pitchFamily="66" charset="0"/>
              </a:rPr>
              <a:t>v Sloveniji asimetrični sistem </a:t>
            </a:r>
            <a:r>
              <a:rPr lang="sl-SI" b="1" smtClean="0">
                <a:latin typeface="Comic Sans MS" pitchFamily="66" charset="0"/>
              </a:rPr>
              <a:t>ADSL</a:t>
            </a:r>
          </a:p>
          <a:p>
            <a:pPr eaLnBrk="1" hangingPunct="1">
              <a:defRPr/>
            </a:pPr>
            <a:endParaRPr lang="en-GB" sz="2800" smtClean="0">
              <a:latin typeface="Comic Sans MS" pitchFamily="66" charset="0"/>
            </a:endParaRPr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135171" name="Rectangle 3"/>
          <p:cNvSpPr>
            <a:spLocks noChangeArrowheads="1"/>
          </p:cNvSpPr>
          <p:nvPr/>
        </p:nvSpPr>
        <p:spPr bwMode="auto">
          <a:xfrm>
            <a:off x="971550" y="404813"/>
            <a:ext cx="73453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sl-SI" sz="440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Globalno omrežje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 commons">
  <a:themeElements>
    <a:clrScheme name="Pote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Pote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ote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ova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ova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</Template>
  <TotalTime>680</TotalTime>
  <Words>593</Words>
  <Application>Microsoft Office PowerPoint</Application>
  <PresentationFormat>Diaprojekcija na zaslonu (4:3)</PresentationFormat>
  <Paragraphs>98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diapozitivov</vt:lpstr>
      </vt:variant>
      <vt:variant>
        <vt:i4>16</vt:i4>
      </vt:variant>
    </vt:vector>
  </HeadingPairs>
  <TitlesOfParts>
    <vt:vector size="17" baseType="lpstr">
      <vt:lpstr>c commons</vt:lpstr>
      <vt:lpstr>Diapozitiv 1</vt:lpstr>
      <vt:lpstr>Kaj je računalniško omrežje?</vt:lpstr>
      <vt:lpstr>Računalniška omrežja</vt:lpstr>
      <vt:lpstr>Diapozitiv 4</vt:lpstr>
      <vt:lpstr>Topologija (vrste) krajevnih omrežij</vt:lpstr>
      <vt:lpstr>Diapozitiv 6</vt:lpstr>
      <vt:lpstr>Tehnologija Bluetooth</vt:lpstr>
      <vt:lpstr>Diapozitiv 8</vt:lpstr>
      <vt:lpstr>Diapozitiv 9</vt:lpstr>
      <vt:lpstr>Internet</vt:lpstr>
      <vt:lpstr>Naslavljanje rač. v internetu</vt:lpstr>
      <vt:lpstr>Naslavljanje rač. v internetu</vt:lpstr>
      <vt:lpstr>Storitve interneta</vt:lpstr>
      <vt:lpstr>Svetovni splet</vt:lpstr>
      <vt:lpstr>Varnost podatkov v omrežjih</vt:lpstr>
      <vt:lpstr>Diapozitiv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</dc:title>
  <cp:lastModifiedBy>Roman Bobnarič</cp:lastModifiedBy>
  <cp:revision>30</cp:revision>
  <dcterms:created xsi:type="dcterms:W3CDTF">2003-02-02T19:50:08Z</dcterms:created>
  <dcterms:modified xsi:type="dcterms:W3CDTF">2010-08-19T22:44:54Z</dcterms:modified>
</cp:coreProperties>
</file>