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9A784D1-7292-456F-867F-4C1E3D99A827}" type="datetimeFigureOut">
              <a:rPr lang="sl-SI" smtClean="0"/>
              <a:t>12.4.2010</a:t>
            </a:fld>
            <a:endParaRPr lang="sl-SI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sl-SI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E7CDFDC-F375-4D9D-B8CA-64AEC3E31F01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A784D1-7292-456F-867F-4C1E3D99A827}" type="datetimeFigureOut">
              <a:rPr lang="sl-SI" smtClean="0"/>
              <a:t>12.4.2010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7CDFDC-F375-4D9D-B8CA-64AEC3E31F01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A784D1-7292-456F-867F-4C1E3D99A827}" type="datetimeFigureOut">
              <a:rPr lang="sl-SI" smtClean="0"/>
              <a:t>12.4.2010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7CDFDC-F375-4D9D-B8CA-64AEC3E31F01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A784D1-7292-456F-867F-4C1E3D99A827}" type="datetimeFigureOut">
              <a:rPr lang="sl-SI" smtClean="0"/>
              <a:t>12.4.2010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7CDFDC-F375-4D9D-B8CA-64AEC3E31F01}" type="slidenum">
              <a:rPr lang="sl-SI" smtClean="0"/>
              <a:t>‹#›</a:t>
            </a:fld>
            <a:endParaRPr lang="sl-SI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A784D1-7292-456F-867F-4C1E3D99A827}" type="datetimeFigureOut">
              <a:rPr lang="sl-SI" smtClean="0"/>
              <a:t>12.4.2010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7CDFDC-F375-4D9D-B8CA-64AEC3E31F01}" type="slidenum">
              <a:rPr lang="sl-SI" smtClean="0"/>
              <a:t>‹#›</a:t>
            </a:fld>
            <a:endParaRPr lang="sl-SI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A784D1-7292-456F-867F-4C1E3D99A827}" type="datetimeFigureOut">
              <a:rPr lang="sl-SI" smtClean="0"/>
              <a:t>12.4.2010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7CDFDC-F375-4D9D-B8CA-64AEC3E31F01}" type="slidenum">
              <a:rPr lang="sl-SI" smtClean="0"/>
              <a:t>‹#›</a:t>
            </a:fld>
            <a:endParaRPr lang="sl-SI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A784D1-7292-456F-867F-4C1E3D99A827}" type="datetimeFigureOut">
              <a:rPr lang="sl-SI" smtClean="0"/>
              <a:t>12.4.2010</a:t>
            </a:fld>
            <a:endParaRPr lang="sl-S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l-S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7CDFDC-F375-4D9D-B8CA-64AEC3E31F01}" type="slidenum">
              <a:rPr lang="sl-SI" smtClean="0"/>
              <a:t>‹#›</a:t>
            </a:fld>
            <a:endParaRPr lang="sl-SI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A784D1-7292-456F-867F-4C1E3D99A827}" type="datetimeFigureOut">
              <a:rPr lang="sl-SI" smtClean="0"/>
              <a:t>12.4.2010</a:t>
            </a:fld>
            <a:endParaRPr lang="sl-S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l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7CDFDC-F375-4D9D-B8CA-64AEC3E31F01}" type="slidenum">
              <a:rPr lang="sl-SI" smtClean="0"/>
              <a:t>‹#›</a:t>
            </a:fld>
            <a:endParaRPr lang="sl-SI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A784D1-7292-456F-867F-4C1E3D99A827}" type="datetimeFigureOut">
              <a:rPr lang="sl-SI" smtClean="0"/>
              <a:t>12.4.2010</a:t>
            </a:fld>
            <a:endParaRPr lang="sl-S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7CDFDC-F375-4D9D-B8CA-64AEC3E31F01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9A784D1-7292-456F-867F-4C1E3D99A827}" type="datetimeFigureOut">
              <a:rPr lang="sl-SI" smtClean="0"/>
              <a:t>12.4.2010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7CDFDC-F375-4D9D-B8CA-64AEC3E31F01}" type="slidenum">
              <a:rPr lang="sl-SI" smtClean="0"/>
              <a:t>‹#›</a:t>
            </a:fld>
            <a:endParaRPr lang="sl-SI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9A784D1-7292-456F-867F-4C1E3D99A827}" type="datetimeFigureOut">
              <a:rPr lang="sl-SI" smtClean="0"/>
              <a:t>12.4.2010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E7CDFDC-F375-4D9D-B8CA-64AEC3E31F01}" type="slidenum">
              <a:rPr lang="sl-SI" smtClean="0"/>
              <a:t>‹#›</a:t>
            </a:fld>
            <a:endParaRPr lang="sl-SI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9A784D1-7292-456F-867F-4C1E3D99A827}" type="datetimeFigureOut">
              <a:rPr lang="sl-SI" smtClean="0"/>
              <a:t>12.4.2010</a:t>
            </a:fld>
            <a:endParaRPr lang="sl-SI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sl-SI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E7CDFDC-F375-4D9D-B8CA-64AEC3E31F01}" type="slidenum">
              <a:rPr lang="sl-SI" smtClean="0"/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l-SI" dirty="0" smtClean="0"/>
              <a:t>Prostorsko oblikovanje</a:t>
            </a:r>
            <a:endParaRPr lang="sl-S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l-SI" dirty="0" smtClean="0"/>
              <a:t>7., 8., 9. razred</a:t>
            </a:r>
            <a:endParaRPr lang="sl-SI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sl-SI" sz="1800" dirty="0" smtClean="0"/>
              <a:t>Arhitekt = načrtovalec prostora </a:t>
            </a:r>
          </a:p>
          <a:p>
            <a:endParaRPr lang="sl-SI" sz="1800" dirty="0" smtClean="0"/>
          </a:p>
          <a:p>
            <a:r>
              <a:rPr lang="sl-SI" sz="1400" dirty="0" smtClean="0"/>
              <a:t>IDEJNI NAČRT</a:t>
            </a:r>
          </a:p>
          <a:p>
            <a:endParaRPr lang="sl-SI" sz="1400" dirty="0" smtClean="0"/>
          </a:p>
          <a:p>
            <a:endParaRPr lang="sl-SI" sz="1400" dirty="0" smtClean="0"/>
          </a:p>
          <a:p>
            <a:endParaRPr lang="sl-SI" sz="1400" dirty="0" smtClean="0"/>
          </a:p>
          <a:p>
            <a:endParaRPr lang="sl-SI" sz="1400" dirty="0" smtClean="0"/>
          </a:p>
          <a:p>
            <a:endParaRPr lang="sl-SI" sz="1400" dirty="0" smtClean="0"/>
          </a:p>
          <a:p>
            <a:endParaRPr lang="sl-SI" sz="1400" dirty="0" smtClean="0"/>
          </a:p>
          <a:p>
            <a:r>
              <a:rPr lang="sl-SI" sz="1400" dirty="0" smtClean="0"/>
              <a:t>IZVEDBENI NAČRT</a:t>
            </a:r>
          </a:p>
          <a:p>
            <a:endParaRPr lang="sl-SI" sz="1400" dirty="0" smtClean="0"/>
          </a:p>
          <a:p>
            <a:endParaRPr lang="sl-SI" sz="1400" dirty="0" smtClean="0"/>
          </a:p>
          <a:p>
            <a:endParaRPr lang="sl-SI" sz="1400" dirty="0" smtClean="0"/>
          </a:p>
          <a:p>
            <a:endParaRPr lang="sl-SI" sz="1400" dirty="0" smtClean="0"/>
          </a:p>
          <a:p>
            <a:endParaRPr lang="sl-SI" sz="1400" dirty="0" smtClean="0"/>
          </a:p>
          <a:p>
            <a:endParaRPr lang="sl-SI" sz="1400" dirty="0" smtClean="0"/>
          </a:p>
          <a:p>
            <a:r>
              <a:rPr lang="sl-SI" sz="1400" dirty="0" smtClean="0"/>
              <a:t>MAKETA</a:t>
            </a:r>
            <a:endParaRPr lang="sl-SI" sz="1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Arhitektura </a:t>
            </a:r>
            <a:r>
              <a:rPr lang="sl-SI" sz="2000" dirty="0" smtClean="0"/>
              <a:t>(oblikovanje prostora)</a:t>
            </a:r>
            <a:endParaRPr lang="sl-SI" dirty="0"/>
          </a:p>
        </p:txBody>
      </p:sp>
      <p:pic>
        <p:nvPicPr>
          <p:cNvPr id="5" name="Picture 4" descr="i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0" y="1857364"/>
            <a:ext cx="2279466" cy="1612939"/>
          </a:xfrm>
          <a:prstGeom prst="rect">
            <a:avLst/>
          </a:prstGeom>
        </p:spPr>
      </p:pic>
      <p:pic>
        <p:nvPicPr>
          <p:cNvPr id="6" name="Picture 5" descr="gradben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0430" y="3357094"/>
            <a:ext cx="2286016" cy="1643542"/>
          </a:xfrm>
          <a:prstGeom prst="rect">
            <a:avLst/>
          </a:prstGeom>
        </p:spPr>
      </p:pic>
      <p:pic>
        <p:nvPicPr>
          <p:cNvPr id="7" name="Picture 6" descr="idejn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0430" y="5000636"/>
            <a:ext cx="2295144" cy="1524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l-SI" sz="1800" dirty="0" smtClean="0"/>
              <a:t>MATERIALI </a:t>
            </a:r>
            <a:r>
              <a:rPr lang="sl-SI" sz="1400" dirty="0" smtClean="0"/>
              <a:t>(opeka, kamen, beton, železo, steklo, les, umetne mase ...)</a:t>
            </a:r>
          </a:p>
          <a:p>
            <a:endParaRPr lang="sl-SI" sz="1400" dirty="0" smtClean="0"/>
          </a:p>
          <a:p>
            <a:r>
              <a:rPr lang="sl-SI" sz="1800" dirty="0" smtClean="0"/>
              <a:t>PROSTOR ZGRADBE </a:t>
            </a:r>
            <a:r>
              <a:rPr lang="sl-SI" sz="1400" dirty="0" smtClean="0"/>
              <a:t>(lahko je sestavljen ali enovit)</a:t>
            </a:r>
          </a:p>
          <a:p>
            <a:pPr>
              <a:buNone/>
            </a:pPr>
            <a:endParaRPr lang="sl-SI" sz="1400" dirty="0" smtClean="0"/>
          </a:p>
          <a:p>
            <a:pPr lvl="1"/>
            <a:r>
              <a:rPr lang="sl-SI" sz="1400" dirty="0" smtClean="0"/>
              <a:t>OBLIKE ZGRADBE:</a:t>
            </a:r>
          </a:p>
          <a:p>
            <a:pPr lvl="2"/>
            <a:r>
              <a:rPr lang="sl-SI" sz="1200" dirty="0" smtClean="0"/>
              <a:t>kocka, </a:t>
            </a:r>
          </a:p>
          <a:p>
            <a:pPr lvl="2"/>
            <a:r>
              <a:rPr lang="sl-SI" sz="1200" dirty="0" smtClean="0"/>
              <a:t>kvader, </a:t>
            </a:r>
          </a:p>
          <a:p>
            <a:pPr lvl="2"/>
            <a:r>
              <a:rPr lang="sl-SI" sz="1200" dirty="0" smtClean="0"/>
              <a:t>valj, </a:t>
            </a:r>
          </a:p>
          <a:p>
            <a:pPr lvl="2"/>
            <a:r>
              <a:rPr lang="sl-SI" sz="1200" dirty="0" smtClean="0"/>
              <a:t>piramida, </a:t>
            </a:r>
          </a:p>
          <a:p>
            <a:pPr lvl="2"/>
            <a:r>
              <a:rPr lang="sl-SI" sz="1200" dirty="0" smtClean="0"/>
              <a:t>stožec, </a:t>
            </a:r>
          </a:p>
          <a:p>
            <a:pPr lvl="2"/>
            <a:r>
              <a:rPr lang="sl-SI" sz="1200" dirty="0" smtClean="0"/>
              <a:t>krogla</a:t>
            </a:r>
            <a:endParaRPr lang="sl-SI" sz="1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Zgradba </a:t>
            </a:r>
            <a:r>
              <a:rPr lang="sl-SI" sz="2000" dirty="0" smtClean="0"/>
              <a:t>(materialna lupina)</a:t>
            </a:r>
            <a:endParaRPr lang="sl-SI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l-SI" sz="1800" dirty="0" smtClean="0"/>
              <a:t>Lahko je naravni </a:t>
            </a:r>
            <a:r>
              <a:rPr lang="sl-SI" sz="1400" dirty="0" smtClean="0"/>
              <a:t>(oblikuje narava)</a:t>
            </a:r>
            <a:r>
              <a:rPr lang="sl-SI" sz="1800" dirty="0" smtClean="0"/>
              <a:t> ali umetno oblikovani </a:t>
            </a:r>
            <a:r>
              <a:rPr lang="sl-SI" sz="1400" dirty="0" smtClean="0"/>
              <a:t>(oblikuje človek)</a:t>
            </a:r>
            <a:endParaRPr lang="sl-SI" sz="1800" dirty="0" smtClean="0"/>
          </a:p>
          <a:p>
            <a:endParaRPr lang="sl-SI" sz="1800" dirty="0" smtClean="0"/>
          </a:p>
          <a:p>
            <a:r>
              <a:rPr lang="sl-SI" sz="1800" dirty="0" smtClean="0"/>
              <a:t>Prostor se deli na:</a:t>
            </a:r>
          </a:p>
          <a:p>
            <a:pPr lvl="1"/>
            <a:r>
              <a:rPr lang="sl-SI" sz="1400" dirty="0" smtClean="0"/>
              <a:t>ZAPRT PROSTOR (vse stene in streha)</a:t>
            </a:r>
          </a:p>
          <a:p>
            <a:pPr lvl="2"/>
            <a:r>
              <a:rPr lang="sl-SI" sz="1200" dirty="0" smtClean="0"/>
              <a:t>h</a:t>
            </a:r>
            <a:r>
              <a:rPr lang="sl-SI" sz="1200" dirty="0" smtClean="0"/>
              <a:t>iše, zgradbe, garaže ...</a:t>
            </a:r>
          </a:p>
          <a:p>
            <a:pPr lvl="1"/>
            <a:endParaRPr lang="sl-SI" sz="1400" dirty="0" smtClean="0"/>
          </a:p>
          <a:p>
            <a:pPr lvl="1"/>
            <a:r>
              <a:rPr lang="sl-SI" sz="1400" dirty="0" smtClean="0"/>
              <a:t>ODPRT PROSTOR (brez sten in strehe)</a:t>
            </a:r>
          </a:p>
          <a:p>
            <a:pPr lvl="2"/>
            <a:r>
              <a:rPr lang="sl-SI" sz="1200" dirty="0" smtClean="0"/>
              <a:t>a</a:t>
            </a:r>
            <a:r>
              <a:rPr lang="sl-SI" sz="1200" dirty="0" smtClean="0"/>
              <a:t>mfiteater ...</a:t>
            </a:r>
          </a:p>
          <a:p>
            <a:pPr lvl="1"/>
            <a:endParaRPr lang="sl-SI" sz="1400" dirty="0" smtClean="0"/>
          </a:p>
          <a:p>
            <a:pPr lvl="1"/>
            <a:r>
              <a:rPr lang="sl-SI" sz="1400" dirty="0" smtClean="0"/>
              <a:t>POLZAPRT PROSTOR (skoraj vse stene in streha)</a:t>
            </a:r>
          </a:p>
          <a:p>
            <a:pPr lvl="2"/>
            <a:r>
              <a:rPr lang="sl-SI" sz="1200" dirty="0" smtClean="0"/>
              <a:t>a</a:t>
            </a:r>
            <a:r>
              <a:rPr lang="sl-SI" sz="1200" dirty="0" smtClean="0"/>
              <a:t>vtobusno postajališče, paviljoni ...</a:t>
            </a:r>
          </a:p>
          <a:p>
            <a:pPr lvl="1">
              <a:buNone/>
            </a:pPr>
            <a:endParaRPr lang="sl-SI" sz="1400" dirty="0" smtClean="0"/>
          </a:p>
          <a:p>
            <a:pPr lvl="1"/>
            <a:r>
              <a:rPr lang="sl-SI" sz="1400" dirty="0" smtClean="0"/>
              <a:t>POLODPRT PROSTOR (skoraj vse stene brez strehe)</a:t>
            </a:r>
          </a:p>
          <a:p>
            <a:pPr lvl="2"/>
            <a:r>
              <a:rPr lang="sl-SI" sz="1200" dirty="0" smtClean="0"/>
              <a:t>s</a:t>
            </a:r>
            <a:r>
              <a:rPr lang="sl-SI" sz="1200" dirty="0" smtClean="0"/>
              <a:t>tadion, balkoni ...</a:t>
            </a:r>
            <a:endParaRPr lang="sl-SI" sz="1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l-SI" sz="3200" dirty="0" smtClean="0"/>
              <a:t>Zunanji in notranji arhitekturni prostor</a:t>
            </a:r>
            <a:endParaRPr lang="sl-SI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l-SI" sz="1800" dirty="0" smtClean="0"/>
              <a:t>Urbanizem je umestitev zgradb v prostor; oblikovanje obojega</a:t>
            </a:r>
          </a:p>
          <a:p>
            <a:pPr marL="603504" lvl="2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sl-SI" sz="1200" dirty="0" smtClean="0"/>
              <a:t>Včasih so naselja nastajala nenačrtovano, danes se vsako naselje usklajuje z </a:t>
            </a:r>
            <a:r>
              <a:rPr lang="sl-SI" sz="1200" dirty="0" smtClean="0"/>
              <a:t>okolico</a:t>
            </a:r>
          </a:p>
          <a:p>
            <a:pPr marL="603504" lvl="2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sl-SI" sz="1200" dirty="0" smtClean="0"/>
              <a:t>Urbanizem je prisoten tako na podeželju kot v mestu</a:t>
            </a:r>
            <a:endParaRPr lang="sl-SI" sz="1200" dirty="0" smtClean="0"/>
          </a:p>
          <a:p>
            <a:endParaRPr lang="sl-SI" sz="1800" dirty="0" smtClean="0"/>
          </a:p>
          <a:p>
            <a:r>
              <a:rPr lang="sl-SI" sz="1800" dirty="0" smtClean="0"/>
              <a:t>OBLIKE VASI</a:t>
            </a:r>
          </a:p>
          <a:p>
            <a:pPr lvl="1"/>
            <a:r>
              <a:rPr lang="sl-SI" sz="1400" dirty="0" smtClean="0"/>
              <a:t>RAZTRESENA</a:t>
            </a:r>
          </a:p>
          <a:p>
            <a:pPr lvl="1"/>
            <a:r>
              <a:rPr lang="sl-SI" sz="1400" dirty="0" smtClean="0"/>
              <a:t>STRNJENA</a:t>
            </a:r>
          </a:p>
          <a:p>
            <a:pPr lvl="1"/>
            <a:r>
              <a:rPr lang="sl-SI" sz="1400" dirty="0" smtClean="0"/>
              <a:t>RAZTEGNJENA ALI DOLGA (Prekmurje)</a:t>
            </a:r>
          </a:p>
          <a:p>
            <a:endParaRPr lang="sl-SI" sz="1800" dirty="0" smtClean="0"/>
          </a:p>
          <a:p>
            <a:r>
              <a:rPr lang="sl-SI" sz="1800" dirty="0" smtClean="0"/>
              <a:t>KULTURNA DEDIŠČINA </a:t>
            </a:r>
            <a:r>
              <a:rPr lang="sl-SI" sz="1400" dirty="0" smtClean="0"/>
              <a:t>(spomeniki nekdanjega življenja ljudi)</a:t>
            </a:r>
          </a:p>
          <a:p>
            <a:pPr lvl="1"/>
            <a:r>
              <a:rPr lang="sl-SI" sz="1400" dirty="0" smtClean="0"/>
              <a:t>Kozolci</a:t>
            </a:r>
          </a:p>
          <a:p>
            <a:pPr lvl="1"/>
            <a:r>
              <a:rPr lang="sl-SI" sz="1400" dirty="0" smtClean="0"/>
              <a:t>Znamenja</a:t>
            </a:r>
          </a:p>
          <a:p>
            <a:pPr lvl="1"/>
            <a:r>
              <a:rPr lang="sl-SI" sz="1400" dirty="0" smtClean="0"/>
              <a:t>Kapele</a:t>
            </a:r>
          </a:p>
          <a:p>
            <a:pPr lvl="1"/>
            <a:r>
              <a:rPr lang="sl-SI" sz="1400" dirty="0" smtClean="0"/>
              <a:t>Mlini</a:t>
            </a:r>
          </a:p>
          <a:p>
            <a:pPr lvl="1"/>
            <a:r>
              <a:rPr lang="sl-SI" sz="1400" dirty="0" smtClean="0"/>
              <a:t>Koruznjaki</a:t>
            </a:r>
          </a:p>
          <a:p>
            <a:pPr lvl="1"/>
            <a:r>
              <a:rPr lang="sl-SI" sz="1400" dirty="0" smtClean="0"/>
              <a:t>Gradovi ...</a:t>
            </a:r>
          </a:p>
          <a:p>
            <a:endParaRPr lang="sl-SI" sz="1400" dirty="0" smtClean="0"/>
          </a:p>
          <a:p>
            <a:r>
              <a:rPr lang="sl-SI" sz="1800" dirty="0" smtClean="0"/>
              <a:t>MESTO </a:t>
            </a:r>
            <a:r>
              <a:rPr lang="sl-SI" sz="1400" dirty="0" smtClean="0"/>
              <a:t>(stanovanjski predeli, industrijski predeli)</a:t>
            </a:r>
          </a:p>
          <a:p>
            <a:pPr lvl="1"/>
            <a:endParaRPr lang="sl-SI" sz="1400" dirty="0" smtClean="0"/>
          </a:p>
          <a:p>
            <a:pPr lvl="1"/>
            <a:endParaRPr lang="sl-SI" sz="1400" dirty="0" smtClean="0"/>
          </a:p>
          <a:p>
            <a:pPr lvl="1"/>
            <a:endParaRPr lang="sl-SI" sz="1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Zunanji prostor in urbanizem</a:t>
            </a:r>
            <a:endParaRPr lang="sl-SI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l-SI" sz="1800" dirty="0" smtClean="0"/>
              <a:t>MASIVNA </a:t>
            </a:r>
          </a:p>
          <a:p>
            <a:pPr lvl="1"/>
            <a:r>
              <a:rPr lang="sl-SI" sz="1000" dirty="0" smtClean="0"/>
              <a:t>debeli zidovi, majhna okna, temačna notranjost ...</a:t>
            </a:r>
            <a:endParaRPr lang="sl-SI" sz="1400" dirty="0" smtClean="0"/>
          </a:p>
          <a:p>
            <a:endParaRPr lang="sl-SI" sz="1800" dirty="0" smtClean="0"/>
          </a:p>
          <a:p>
            <a:endParaRPr lang="sl-SI" sz="1800" dirty="0" smtClean="0"/>
          </a:p>
          <a:p>
            <a:pPr>
              <a:buNone/>
            </a:pPr>
            <a:endParaRPr lang="sl-SI" sz="1800" dirty="0" smtClean="0"/>
          </a:p>
          <a:p>
            <a:r>
              <a:rPr lang="sl-SI" sz="1800" dirty="0" smtClean="0"/>
              <a:t>SKELETNA</a:t>
            </a:r>
          </a:p>
          <a:p>
            <a:pPr lvl="1"/>
            <a:r>
              <a:rPr lang="sl-SI" sz="1400" dirty="0" smtClean="0"/>
              <a:t> </a:t>
            </a:r>
            <a:r>
              <a:rPr lang="sl-SI" sz="1000" dirty="0" smtClean="0"/>
              <a:t>ta način srečujemo v moderni arhitekturi,</a:t>
            </a:r>
          </a:p>
          <a:p>
            <a:pPr lvl="1">
              <a:buNone/>
            </a:pPr>
            <a:r>
              <a:rPr lang="sl-SI" sz="1000" dirty="0" smtClean="0"/>
              <a:t>železno ali železno betonski skelet omogoča </a:t>
            </a:r>
          </a:p>
          <a:p>
            <a:pPr lvl="1">
              <a:buNone/>
            </a:pPr>
            <a:r>
              <a:rPr lang="sl-SI" sz="1000" dirty="0" smtClean="0"/>
              <a:t>gradnjo visokih zgradb zapolnjenih s steklom </a:t>
            </a:r>
          </a:p>
          <a:p>
            <a:pPr lvl="1">
              <a:buNone/>
            </a:pPr>
            <a:r>
              <a:rPr lang="sl-SI" sz="1000" dirty="0" smtClean="0"/>
              <a:t>in drugim </a:t>
            </a:r>
            <a:r>
              <a:rPr lang="sl-SI" sz="1000" dirty="0" smtClean="0"/>
              <a:t>materialom</a:t>
            </a:r>
            <a:endParaRPr lang="sl-SI" sz="1000" dirty="0" smtClean="0"/>
          </a:p>
          <a:p>
            <a:pPr lvl="2"/>
            <a:endParaRPr lang="sl-SI" sz="800" dirty="0" smtClean="0"/>
          </a:p>
          <a:p>
            <a:pPr lvl="2"/>
            <a:r>
              <a:rPr lang="sl-SI" sz="800" dirty="0" smtClean="0"/>
              <a:t> šotor, cerkve, moderne zgradbe, kozolci ...</a:t>
            </a:r>
          </a:p>
          <a:p>
            <a:pPr lvl="1">
              <a:buNone/>
            </a:pPr>
            <a:endParaRPr lang="sl-SI" sz="1800" dirty="0" smtClean="0"/>
          </a:p>
          <a:p>
            <a:pPr>
              <a:buNone/>
            </a:pPr>
            <a:endParaRPr lang="sl-SI" sz="1800" dirty="0" smtClean="0"/>
          </a:p>
          <a:p>
            <a:r>
              <a:rPr lang="sl-SI" sz="1800" dirty="0" smtClean="0"/>
              <a:t>PLOSKA</a:t>
            </a:r>
          </a:p>
          <a:p>
            <a:pPr lvl="1"/>
            <a:r>
              <a:rPr lang="sl-SI" sz="1000" dirty="0" smtClean="0"/>
              <a:t>g</a:t>
            </a:r>
            <a:r>
              <a:rPr lang="sl-SI" sz="1000" dirty="0" smtClean="0"/>
              <a:t>radnja iz montažnih elementov, ki jih sestavijo </a:t>
            </a:r>
          </a:p>
          <a:p>
            <a:pPr lvl="1">
              <a:buNone/>
            </a:pPr>
            <a:r>
              <a:rPr lang="sl-SI" sz="1000" dirty="0" smtClean="0"/>
              <a:t>na gradbišču v celoto</a:t>
            </a:r>
          </a:p>
          <a:p>
            <a:pPr lvl="2"/>
            <a:r>
              <a:rPr lang="sl-SI" sz="800" dirty="0" smtClean="0"/>
              <a:t>Montažne hiše, stanovanjski bloki, poslovne stavbe ...</a:t>
            </a:r>
            <a:endParaRPr lang="sl-SI" sz="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Vrste gradenj</a:t>
            </a:r>
            <a:endParaRPr lang="sl-SI" dirty="0"/>
          </a:p>
        </p:txBody>
      </p:sp>
      <p:pic>
        <p:nvPicPr>
          <p:cNvPr id="4" name="Picture 3" descr="gra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1214422"/>
            <a:ext cx="2437627" cy="1830509"/>
          </a:xfrm>
          <a:prstGeom prst="rect">
            <a:avLst/>
          </a:prstGeom>
        </p:spPr>
      </p:pic>
      <p:pic>
        <p:nvPicPr>
          <p:cNvPr id="5" name="Picture 4" descr="skele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6379" y="2928934"/>
            <a:ext cx="2434465" cy="1857388"/>
          </a:xfrm>
          <a:prstGeom prst="rect">
            <a:avLst/>
          </a:prstGeom>
        </p:spPr>
      </p:pic>
      <p:pic>
        <p:nvPicPr>
          <p:cNvPr id="6" name="Picture 5" descr="mon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86381" y="4286256"/>
            <a:ext cx="2428892" cy="182166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l-SI" sz="1800" dirty="0" smtClean="0"/>
              <a:t>TEMELJI ALI PODNOŽJE </a:t>
            </a:r>
          </a:p>
          <a:p>
            <a:pPr lvl="1"/>
            <a:r>
              <a:rPr lang="sl-SI" sz="1400" dirty="0" smtClean="0"/>
              <a:t>odpornost proti vlagi, vodam, premikom ob potresih, temperaturnim spremembam, teža objekta ...</a:t>
            </a:r>
          </a:p>
          <a:p>
            <a:endParaRPr lang="sl-SI" sz="1400" dirty="0" smtClean="0"/>
          </a:p>
          <a:p>
            <a:r>
              <a:rPr lang="sl-SI" sz="1800" dirty="0" smtClean="0"/>
              <a:t>FASADNA LUPINA ali ZUNANJE STENE</a:t>
            </a:r>
          </a:p>
          <a:p>
            <a:pPr lvl="1"/>
            <a:r>
              <a:rPr lang="sl-SI" sz="1400" dirty="0" smtClean="0"/>
              <a:t>Pokaže stanje zgradbe</a:t>
            </a:r>
          </a:p>
          <a:p>
            <a:pPr lvl="1"/>
            <a:r>
              <a:rPr lang="sl-SI" sz="1400" dirty="0" smtClean="0"/>
              <a:t>Deli lupine so tudi okna in vrata ...</a:t>
            </a:r>
          </a:p>
          <a:p>
            <a:endParaRPr lang="sl-SI" sz="1800" dirty="0" smtClean="0"/>
          </a:p>
          <a:p>
            <a:r>
              <a:rPr lang="sl-SI" sz="1800" dirty="0" smtClean="0"/>
              <a:t>STREHA</a:t>
            </a:r>
          </a:p>
          <a:p>
            <a:pPr lvl="1"/>
            <a:r>
              <a:rPr lang="sl-SI" sz="1400" dirty="0" smtClean="0"/>
              <a:t>Zaščita zgradbe pred vremenskimi pojavi</a:t>
            </a:r>
          </a:p>
          <a:p>
            <a:pPr>
              <a:buNone/>
            </a:pPr>
            <a:endParaRPr lang="sl-SI" sz="1800" dirty="0" smtClean="0"/>
          </a:p>
          <a:p>
            <a:endParaRPr lang="sl-SI" sz="1800" dirty="0" smtClean="0"/>
          </a:p>
          <a:p>
            <a:endParaRPr lang="sl-SI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Sestavni deli stavbe</a:t>
            </a:r>
            <a:endParaRPr lang="sl-SI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221365"/>
          </a:xfrm>
        </p:spPr>
        <p:txBody>
          <a:bodyPr>
            <a:normAutofit/>
          </a:bodyPr>
          <a:lstStyle/>
          <a:p>
            <a:r>
              <a:rPr lang="sl-SI" sz="1800" dirty="0" smtClean="0"/>
              <a:t>Vsi elementi nečemu služijo:</a:t>
            </a:r>
          </a:p>
          <a:p>
            <a:endParaRPr lang="sl-SI" sz="1800" dirty="0" smtClean="0"/>
          </a:p>
          <a:p>
            <a:pPr lvl="1"/>
            <a:r>
              <a:rPr lang="sl-SI" sz="1400" dirty="0" smtClean="0"/>
              <a:t>NAMENU STAVBE </a:t>
            </a:r>
          </a:p>
          <a:p>
            <a:pPr lvl="2"/>
            <a:r>
              <a:rPr lang="sl-SI" sz="1200" dirty="0" smtClean="0"/>
              <a:t>Športni, trgovski, kulturni ... objekt</a:t>
            </a:r>
          </a:p>
          <a:p>
            <a:pPr lvl="2"/>
            <a:endParaRPr lang="sl-SI" sz="1200" dirty="0" smtClean="0"/>
          </a:p>
          <a:p>
            <a:pPr lvl="1"/>
            <a:r>
              <a:rPr lang="sl-SI" sz="1400" dirty="0" smtClean="0"/>
              <a:t>ESTETSKIM ZAHTEVAM</a:t>
            </a:r>
          </a:p>
          <a:p>
            <a:pPr lvl="2"/>
            <a:r>
              <a:rPr lang="sl-SI" sz="1200" dirty="0" smtClean="0"/>
              <a:t>Kam je stavba umeščena. Kakšna je okolica, je kraška planota ali morda mesto ...</a:t>
            </a:r>
          </a:p>
          <a:p>
            <a:pPr lvl="2"/>
            <a:r>
              <a:rPr lang="sl-SI" sz="1200" dirty="0" smtClean="0"/>
              <a:t>Višina, oddaljenost od sosedov, videz ...</a:t>
            </a:r>
          </a:p>
          <a:p>
            <a:pPr lvl="2"/>
            <a:endParaRPr lang="sl-SI" sz="1200" dirty="0" smtClean="0"/>
          </a:p>
          <a:p>
            <a:pPr lvl="1"/>
            <a:r>
              <a:rPr lang="sl-SI" sz="1400" dirty="0" smtClean="0"/>
              <a:t>EKOLOŠKIM RAZMERAM</a:t>
            </a:r>
          </a:p>
          <a:p>
            <a:pPr lvl="2"/>
            <a:r>
              <a:rPr lang="sl-SI" sz="1200" dirty="0" smtClean="0"/>
              <a:t>Uporaba naravnih materialov, ki narave ne obremenjujejo</a:t>
            </a:r>
          </a:p>
          <a:p>
            <a:pPr lvl="2"/>
            <a:r>
              <a:rPr lang="sl-SI" sz="1200" dirty="0" smtClean="0"/>
              <a:t>Energetska varčnost</a:t>
            </a:r>
          </a:p>
          <a:p>
            <a:pPr lvl="2"/>
            <a:endParaRPr lang="sl-SI" sz="1200" dirty="0" smtClean="0"/>
          </a:p>
          <a:p>
            <a:pPr lvl="1"/>
            <a:r>
              <a:rPr lang="sl-SI" sz="1400" dirty="0" smtClean="0"/>
              <a:t>ERGONOMSKIM POTREBAM</a:t>
            </a:r>
          </a:p>
          <a:p>
            <a:pPr lvl="2"/>
            <a:r>
              <a:rPr lang="sl-SI" sz="1200" dirty="0" smtClean="0"/>
              <a:t>Prilagojeno posebnostim npr. Invalidom ...</a:t>
            </a:r>
            <a:endParaRPr lang="sl-SI" sz="1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l-SI" sz="2800" dirty="0" smtClean="0"/>
              <a:t>Usklajenost oblike, materialov in površin, barv in detajlov s celotno stavbo ter stavbe z okolico</a:t>
            </a:r>
            <a:endParaRPr lang="sl-SI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l-SI" sz="1800" dirty="0" smtClean="0"/>
              <a:t>Zunanji prostor ali EKSTERIER je lupina</a:t>
            </a:r>
          </a:p>
          <a:p>
            <a:endParaRPr lang="sl-SI" sz="1800" dirty="0" smtClean="0"/>
          </a:p>
          <a:p>
            <a:r>
              <a:rPr lang="sl-SI" sz="1800" dirty="0" smtClean="0"/>
              <a:t>Notranji prostor ali INTERIER je uporabna notranjost zgradbe:</a:t>
            </a:r>
          </a:p>
          <a:p>
            <a:pPr lvl="1"/>
            <a:r>
              <a:rPr lang="sl-SI" sz="1400" dirty="0" smtClean="0"/>
              <a:t>Dnevna soba</a:t>
            </a:r>
          </a:p>
          <a:p>
            <a:pPr lvl="1"/>
            <a:r>
              <a:rPr lang="sl-SI" sz="1400" dirty="0" smtClean="0"/>
              <a:t>Spalnica</a:t>
            </a:r>
          </a:p>
          <a:p>
            <a:pPr lvl="1"/>
            <a:r>
              <a:rPr lang="sl-SI" sz="1400" dirty="0" smtClean="0"/>
              <a:t>Delovna soba</a:t>
            </a:r>
          </a:p>
          <a:p>
            <a:pPr lvl="1"/>
            <a:r>
              <a:rPr lang="sl-SI" sz="1400" dirty="0" smtClean="0"/>
              <a:t>Kuhinja</a:t>
            </a:r>
          </a:p>
          <a:p>
            <a:pPr lvl="1"/>
            <a:r>
              <a:rPr lang="sl-SI" sz="1400" dirty="0" smtClean="0"/>
              <a:t>Garaža</a:t>
            </a:r>
          </a:p>
          <a:p>
            <a:pPr lvl="1"/>
            <a:r>
              <a:rPr lang="sl-SI" sz="1400" dirty="0" smtClean="0"/>
              <a:t>Trgovski prostor</a:t>
            </a:r>
          </a:p>
          <a:p>
            <a:pPr lvl="1"/>
            <a:r>
              <a:rPr lang="sl-SI" sz="1400" dirty="0" smtClean="0"/>
              <a:t>Športni prostor ...</a:t>
            </a:r>
            <a:endParaRPr lang="sl-SI" sz="1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Zunanji in notranji prostor</a:t>
            </a:r>
            <a:endParaRPr lang="sl-SI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81</TotalTime>
  <Words>431</Words>
  <Application>Microsoft Office PowerPoint</Application>
  <PresentationFormat>On-screen Show (4:3)</PresentationFormat>
  <Paragraphs>124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Concourse</vt:lpstr>
      <vt:lpstr>Prostorsko oblikovanje</vt:lpstr>
      <vt:lpstr>Arhitektura (oblikovanje prostora)</vt:lpstr>
      <vt:lpstr>Zgradba (materialna lupina)</vt:lpstr>
      <vt:lpstr>Zunanji in notranji arhitekturni prostor</vt:lpstr>
      <vt:lpstr>Zunanji prostor in urbanizem</vt:lpstr>
      <vt:lpstr>Vrste gradenj</vt:lpstr>
      <vt:lpstr>Sestavni deli stavbe</vt:lpstr>
      <vt:lpstr>Usklajenost oblike, materialov in površin, barv in detajlov s celotno stavbo ter stavbe z okolico</vt:lpstr>
      <vt:lpstr>Zunanji in notranji prostor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Prostorsko oblikovanje</dc:title>
  <dc:creator>Ana</dc:creator>
  <cp:lastModifiedBy>Ana</cp:lastModifiedBy>
  <cp:revision>15</cp:revision>
  <dcterms:created xsi:type="dcterms:W3CDTF">2010-04-12T19:16:05Z</dcterms:created>
  <dcterms:modified xsi:type="dcterms:W3CDTF">2010-04-12T20:37:54Z</dcterms:modified>
</cp:coreProperties>
</file>