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9" r:id="rId2"/>
    <p:sldId id="257" r:id="rId3"/>
    <p:sldId id="259" r:id="rId4"/>
    <p:sldId id="261" r:id="rId5"/>
    <p:sldId id="260" r:id="rId6"/>
    <p:sldId id="258" r:id="rId7"/>
    <p:sldId id="268" r:id="rId8"/>
  </p:sldIdLst>
  <p:sldSz cx="9144000" cy="6858000" type="screen4x3"/>
  <p:notesSz cx="6858000" cy="9144000"/>
  <p:defaultTextStyle>
    <a:defPPr>
      <a:defRPr lang="sl-SI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7F0D"/>
    <a:srgbClr val="FAB8A4"/>
    <a:srgbClr val="CFE9EB"/>
    <a:srgbClr val="990000"/>
    <a:srgbClr val="99FF66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576" autoAdjust="0"/>
  </p:normalViewPr>
  <p:slideViewPr>
    <p:cSldViewPr>
      <p:cViewPr varScale="1">
        <p:scale>
          <a:sx n="83" d="100"/>
          <a:sy n="83" d="100"/>
        </p:scale>
        <p:origin x="-18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Ograda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77A94-8338-4095-8871-108FAA9957AC}" type="datetimeFigureOut">
              <a:rPr lang="sl-SI" smtClean="0"/>
              <a:t>15.7.2010</a:t>
            </a:fld>
            <a:endParaRPr lang="sl-SI"/>
          </a:p>
        </p:txBody>
      </p:sp>
      <p:sp>
        <p:nvSpPr>
          <p:cNvPr id="4" name="Ograd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Ograda opomb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F925AF-1E5B-40A7-8AA9-77CB38C59243}" type="slidenum">
              <a:rPr lang="sl-SI" smtClean="0"/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925AF-1E5B-40A7-8AA9-77CB38C59243}" type="slidenum">
              <a:rPr lang="sl-SI" smtClean="0"/>
              <a:t>1</a:t>
            </a:fld>
            <a:endParaRPr lang="sl-SI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925AF-1E5B-40A7-8AA9-77CB38C59243}" type="slidenum">
              <a:rPr lang="sl-SI" smtClean="0"/>
              <a:t>2</a:t>
            </a:fld>
            <a:endParaRPr lang="sl-SI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925AF-1E5B-40A7-8AA9-77CB38C59243}" type="slidenum">
              <a:rPr lang="sl-SI" smtClean="0"/>
              <a:t>3</a:t>
            </a:fld>
            <a:endParaRPr lang="sl-SI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925AF-1E5B-40A7-8AA9-77CB38C59243}" type="slidenum">
              <a:rPr lang="sl-SI" smtClean="0"/>
              <a:t>4</a:t>
            </a:fld>
            <a:endParaRPr lang="sl-SI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925AF-1E5B-40A7-8AA9-77CB38C59243}" type="slidenum">
              <a:rPr lang="sl-SI" smtClean="0"/>
              <a:t>5</a:t>
            </a:fld>
            <a:endParaRPr lang="sl-SI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925AF-1E5B-40A7-8AA9-77CB38C59243}" type="slidenum">
              <a:rPr lang="sl-SI" smtClean="0"/>
              <a:t>6</a:t>
            </a:fld>
            <a:endParaRPr lang="sl-SI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925AF-1E5B-40A7-8AA9-77CB38C59243}" type="slidenum">
              <a:rPr lang="sl-SI" smtClean="0"/>
              <a:t>7</a:t>
            </a:fld>
            <a:endParaRPr lang="sl-SI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l-SI" smtClean="0"/>
              <a:t>Kliknite, če želite urediti slog podnaslova matrice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4D78D2-7F88-4B2A-B826-3017C96C54D3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CA37B2-5192-4550-9DF5-53D92420AB43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693046-58C5-4D58-8009-120AF7D6DA6C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slov, besedilo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736269B-2F14-4518-A494-5436A0CE556E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CE0C0-FB89-42F3-936F-B7D4AA6F240E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94648E-0FC1-49A2-B91F-9542A9D71906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310166-012E-4CBF-91DC-3F7AAFB0E5C9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7" name="Ograda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7C64FF-F5BF-4738-B016-AB0A1CFA6CBB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E3D10C-E075-4D1E-88FD-FA53C2D3B2ED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08A750-2554-436D-84F4-163543C58042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3C2BA9-A553-4AD7-A932-386A4722838D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159B8-F08E-4D08-AC06-26416258BB1E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l-SI" smtClean="0"/>
              <a:t>Kliknite, če želite urediti slog naslova matrice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l-SI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l-SI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3F4D267-D2FB-4959-92D9-E0F456707304}" type="slidenum">
              <a:rPr lang="sl-SI"/>
              <a:pPr/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inance.si/201941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botrstvo.tuditi.delo.si/2007/09/" TargetMode="External"/><Relationship Id="rId5" Type="http://schemas.openxmlformats.org/officeDocument/2006/relationships/image" Target="../media/image2.jpeg"/><Relationship Id="rId4" Type="http://schemas.openxmlformats.org/officeDocument/2006/relationships/hyperlink" Target="http://www.jh-lj.si/index.php?p=7&amp;k=1303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53" name="Rectangle 25"/>
          <p:cNvSpPr>
            <a:spLocks noChangeArrowheads="1"/>
          </p:cNvSpPr>
          <p:nvPr/>
        </p:nvSpPr>
        <p:spPr bwMode="auto">
          <a:xfrm>
            <a:off x="6516688" y="3068638"/>
            <a:ext cx="2376487" cy="2447925"/>
          </a:xfrm>
          <a:prstGeom prst="rect">
            <a:avLst/>
          </a:prstGeom>
          <a:solidFill>
            <a:srgbClr val="077F0D">
              <a:alpha val="64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sl-SI"/>
          </a:p>
        </p:txBody>
      </p:sp>
      <p:sp>
        <p:nvSpPr>
          <p:cNvPr id="22552" name="Rectangle 24"/>
          <p:cNvSpPr>
            <a:spLocks noChangeArrowheads="1"/>
          </p:cNvSpPr>
          <p:nvPr/>
        </p:nvSpPr>
        <p:spPr bwMode="auto">
          <a:xfrm>
            <a:off x="2771775" y="2492375"/>
            <a:ext cx="3960813" cy="3457575"/>
          </a:xfrm>
          <a:prstGeom prst="rect">
            <a:avLst/>
          </a:prstGeom>
          <a:solidFill>
            <a:srgbClr val="99FF66">
              <a:alpha val="73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sl-SI"/>
          </a:p>
        </p:txBody>
      </p:sp>
      <p:sp>
        <p:nvSpPr>
          <p:cNvPr id="22551" name="Rectangle 23"/>
          <p:cNvSpPr>
            <a:spLocks noChangeArrowheads="1"/>
          </p:cNvSpPr>
          <p:nvPr/>
        </p:nvSpPr>
        <p:spPr bwMode="auto">
          <a:xfrm>
            <a:off x="0" y="2852738"/>
            <a:ext cx="2916238" cy="2808287"/>
          </a:xfrm>
          <a:prstGeom prst="rect">
            <a:avLst/>
          </a:prstGeom>
          <a:solidFill>
            <a:srgbClr val="99CC00">
              <a:alpha val="77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sl-SI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341438"/>
            <a:ext cx="8229600" cy="1143000"/>
          </a:xfrm>
        </p:spPr>
        <p:txBody>
          <a:bodyPr/>
          <a:lstStyle/>
          <a:p>
            <a:r>
              <a:rPr lang="sl-SI" sz="4000" b="1">
                <a:solidFill>
                  <a:srgbClr val="008000"/>
                </a:solidFill>
              </a:rPr>
              <a:t>PREVENTIVNI UKREPI PRI ZASTRUPITVAH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6021388"/>
            <a:ext cx="4038600" cy="533400"/>
          </a:xfrm>
        </p:spPr>
        <p:txBody>
          <a:bodyPr/>
          <a:lstStyle/>
          <a:p>
            <a:pPr>
              <a:buFontTx/>
              <a:buNone/>
            </a:pPr>
            <a:r>
              <a:rPr lang="sl-SI" sz="1600">
                <a:solidFill>
                  <a:srgbClr val="008000"/>
                </a:solidFill>
              </a:rPr>
              <a:t>Avtorica: Bernarda Trstenjak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608263" y="46005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sl-SI"/>
          </a:p>
        </p:txBody>
      </p:sp>
      <p:pic>
        <p:nvPicPr>
          <p:cNvPr id="22534" name="Picture 6" descr="Odpadki_Nevarn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488" y="3429000"/>
            <a:ext cx="1681162" cy="1230313"/>
          </a:xfrm>
          <a:prstGeom prst="rect">
            <a:avLst/>
          </a:prstGeom>
          <a:noFill/>
        </p:spPr>
      </p:pic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6804025" y="4581525"/>
            <a:ext cx="20256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900">
                <a:hlinkClick r:id="rId4"/>
              </a:rPr>
              <a:t>www.jh-lj.si/index.php?p=7&amp;k=1303</a:t>
            </a:r>
            <a:r>
              <a:rPr lang="sl-SI" sz="900"/>
              <a:t> </a:t>
            </a:r>
          </a:p>
        </p:txBody>
      </p:sp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1527175" y="33766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sl-SI"/>
          </a:p>
        </p:txBody>
      </p:sp>
      <p:pic>
        <p:nvPicPr>
          <p:cNvPr id="22542" name="Picture 14" descr="dsc00683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827088" y="3429000"/>
            <a:ext cx="1295400" cy="1182688"/>
          </a:xfrm>
          <a:ln/>
        </p:spPr>
      </p:pic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684213" y="4508500"/>
            <a:ext cx="18875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1000">
                <a:hlinkClick r:id="rId6"/>
              </a:rPr>
              <a:t>botrstvo.tuditi.delo.si/2007/09</a:t>
            </a:r>
            <a:r>
              <a:rPr lang="sl-SI"/>
              <a:t> </a:t>
            </a:r>
          </a:p>
        </p:txBody>
      </p:sp>
      <p:sp>
        <p:nvSpPr>
          <p:cNvPr id="22544" name="Text Box 16"/>
          <p:cNvSpPr txBox="1">
            <a:spLocks noChangeArrowheads="1"/>
          </p:cNvSpPr>
          <p:nvPr/>
        </p:nvSpPr>
        <p:spPr bwMode="auto">
          <a:xfrm>
            <a:off x="4264025" y="28003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sl-SI"/>
          </a:p>
        </p:txBody>
      </p:sp>
      <p:sp>
        <p:nvSpPr>
          <p:cNvPr id="22547" name="Text Box 19"/>
          <p:cNvSpPr txBox="1">
            <a:spLocks noChangeArrowheads="1"/>
          </p:cNvSpPr>
          <p:nvPr/>
        </p:nvSpPr>
        <p:spPr bwMode="auto">
          <a:xfrm>
            <a:off x="2608263" y="28733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sl-SI"/>
          </a:p>
        </p:txBody>
      </p:sp>
      <p:pic>
        <p:nvPicPr>
          <p:cNvPr id="22549" name="Picture 21" descr="F_1_zdravila_SH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475" y="3284538"/>
            <a:ext cx="2676525" cy="1782762"/>
          </a:xfrm>
          <a:prstGeom prst="rect">
            <a:avLst/>
          </a:prstGeom>
          <a:noFill/>
        </p:spPr>
      </p:pic>
      <p:sp>
        <p:nvSpPr>
          <p:cNvPr id="22550" name="Text Box 22"/>
          <p:cNvSpPr txBox="1">
            <a:spLocks noChangeArrowheads="1"/>
          </p:cNvSpPr>
          <p:nvPr/>
        </p:nvSpPr>
        <p:spPr bwMode="auto">
          <a:xfrm>
            <a:off x="4572000" y="4868863"/>
            <a:ext cx="15176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1000">
                <a:hlinkClick r:id="rId8"/>
              </a:rPr>
              <a:t>www.finance.si/201941</a:t>
            </a:r>
            <a:r>
              <a:rPr lang="sl-SI" sz="100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260350"/>
            <a:ext cx="7010400" cy="1368425"/>
          </a:xfrm>
        </p:spPr>
        <p:txBody>
          <a:bodyPr/>
          <a:lstStyle/>
          <a:p>
            <a:r>
              <a:rPr lang="sl-SI" sz="4000" b="1">
                <a:solidFill>
                  <a:srgbClr val="008000"/>
                </a:solidFill>
              </a:rPr>
              <a:t>PREVENTIVNI UKREPI PRI ZASTRUPITVAH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844675"/>
            <a:ext cx="8569325" cy="863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sl-SI" sz="2400" b="1">
                <a:solidFill>
                  <a:srgbClr val="990000"/>
                </a:solidFill>
              </a:rPr>
              <a:t>Zastrupitev lahko povzročijo: kemikalije, zdravila, droge, rastline, živali in hrana (bakterijski toksini-gobe</a:t>
            </a:r>
            <a:r>
              <a:rPr lang="sl-SI" sz="2400">
                <a:solidFill>
                  <a:srgbClr val="990000"/>
                </a:solidFill>
              </a:rPr>
              <a:t>)</a:t>
            </a:r>
          </a:p>
        </p:txBody>
      </p:sp>
      <p:grpSp>
        <p:nvGrpSpPr>
          <p:cNvPr id="3076" name="Group 4"/>
          <p:cNvGrpSpPr>
            <a:grpSpLocks/>
          </p:cNvGrpSpPr>
          <p:nvPr/>
        </p:nvGrpSpPr>
        <p:grpSpPr bwMode="auto">
          <a:xfrm>
            <a:off x="755650" y="4292600"/>
            <a:ext cx="2881313" cy="2016125"/>
            <a:chOff x="340" y="2840"/>
            <a:chExt cx="1815" cy="1270"/>
          </a:xfrm>
        </p:grpSpPr>
        <p:sp>
          <p:nvSpPr>
            <p:cNvPr id="3077" name="Rectangle 5"/>
            <p:cNvSpPr>
              <a:spLocks noChangeArrowheads="1"/>
            </p:cNvSpPr>
            <p:nvPr/>
          </p:nvSpPr>
          <p:spPr bwMode="auto">
            <a:xfrm>
              <a:off x="340" y="2840"/>
              <a:ext cx="1815" cy="1270"/>
            </a:xfrm>
            <a:prstGeom prst="rect">
              <a:avLst/>
            </a:prstGeom>
            <a:solidFill>
              <a:srgbClr val="99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  <p:sp>
          <p:nvSpPr>
            <p:cNvPr id="3078" name="Text Box 6"/>
            <p:cNvSpPr txBox="1">
              <a:spLocks noChangeArrowheads="1"/>
            </p:cNvSpPr>
            <p:nvPr/>
          </p:nvSpPr>
          <p:spPr bwMode="auto">
            <a:xfrm>
              <a:off x="612" y="2931"/>
              <a:ext cx="1292" cy="1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sl-SI" b="1">
                  <a:solidFill>
                    <a:srgbClr val="272985"/>
                  </a:solidFill>
                </a:rPr>
                <a:t>       </a:t>
              </a:r>
              <a:r>
                <a:rPr lang="sl-SI" b="1">
                  <a:solidFill>
                    <a:schemeClr val="tx2"/>
                  </a:solidFill>
                </a:rPr>
                <a:t>AKUTNI                       		 </a:t>
              </a:r>
            </a:p>
            <a:p>
              <a:r>
                <a:rPr lang="sl-SI" b="1">
                  <a:solidFill>
                    <a:schemeClr val="tx2"/>
                  </a:solidFill>
                </a:rPr>
                <a:t>- strupenost	</a:t>
              </a:r>
            </a:p>
            <a:p>
              <a:r>
                <a:rPr lang="sl-SI" b="1">
                  <a:solidFill>
                    <a:schemeClr val="tx2"/>
                  </a:solidFill>
                </a:rPr>
                <a:t>- draženje	</a:t>
              </a:r>
            </a:p>
            <a:p>
              <a:r>
                <a:rPr lang="sl-SI" b="1">
                  <a:solidFill>
                    <a:schemeClr val="tx2"/>
                  </a:solidFill>
                </a:rPr>
                <a:t>- preobčutljivost	</a:t>
              </a:r>
            </a:p>
            <a:p>
              <a:r>
                <a:rPr lang="sl-SI" b="1">
                  <a:solidFill>
                    <a:schemeClr val="tx2"/>
                  </a:solidFill>
                </a:rPr>
                <a:t>- opekline	</a:t>
              </a:r>
            </a:p>
          </p:txBody>
        </p:sp>
      </p:grp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4643438" y="4292600"/>
            <a:ext cx="3816350" cy="2233613"/>
            <a:chOff x="2880" y="2840"/>
            <a:chExt cx="2404" cy="1407"/>
          </a:xfrm>
        </p:grpSpPr>
        <p:sp>
          <p:nvSpPr>
            <p:cNvPr id="3080" name="Rectangle 8"/>
            <p:cNvSpPr>
              <a:spLocks noChangeArrowheads="1"/>
            </p:cNvSpPr>
            <p:nvPr/>
          </p:nvSpPr>
          <p:spPr bwMode="auto">
            <a:xfrm>
              <a:off x="2880" y="2840"/>
              <a:ext cx="2404" cy="1407"/>
            </a:xfrm>
            <a:prstGeom prst="rect">
              <a:avLst/>
            </a:prstGeom>
            <a:solidFill>
              <a:srgbClr val="99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  <p:sp>
          <p:nvSpPr>
            <p:cNvPr id="3081" name="Text Box 9"/>
            <p:cNvSpPr txBox="1">
              <a:spLocks noChangeArrowheads="1"/>
            </p:cNvSpPr>
            <p:nvPr/>
          </p:nvSpPr>
          <p:spPr bwMode="auto">
            <a:xfrm>
              <a:off x="3107" y="2886"/>
              <a:ext cx="2132" cy="1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sl-SI" b="1">
                  <a:solidFill>
                    <a:srgbClr val="272985"/>
                  </a:solidFill>
                </a:rPr>
                <a:t>         </a:t>
              </a:r>
              <a:r>
                <a:rPr lang="sl-SI" b="1">
                  <a:solidFill>
                    <a:schemeClr val="tx2"/>
                  </a:solidFill>
                </a:rPr>
                <a:t>KRONIČNI</a:t>
              </a:r>
            </a:p>
            <a:p>
              <a:endParaRPr lang="sl-SI" b="1">
                <a:solidFill>
                  <a:schemeClr val="tx2"/>
                </a:solidFill>
              </a:endParaRPr>
            </a:p>
            <a:p>
              <a:r>
                <a:rPr lang="sl-SI" b="1">
                  <a:solidFill>
                    <a:schemeClr val="tx2"/>
                  </a:solidFill>
                </a:rPr>
                <a:t>- strupenost	</a:t>
              </a:r>
            </a:p>
            <a:p>
              <a:r>
                <a:rPr lang="sl-SI" b="1">
                  <a:solidFill>
                    <a:schemeClr val="tx2"/>
                  </a:solidFill>
                </a:rPr>
                <a:t>- draženje	</a:t>
              </a:r>
            </a:p>
            <a:p>
              <a:r>
                <a:rPr lang="sl-SI" b="1">
                  <a:solidFill>
                    <a:schemeClr val="tx2"/>
                  </a:solidFill>
                </a:rPr>
                <a:t>- rakotvornost</a:t>
              </a:r>
            </a:p>
            <a:p>
              <a:r>
                <a:rPr lang="sl-SI" b="1">
                  <a:solidFill>
                    <a:schemeClr val="tx2"/>
                  </a:solidFill>
                </a:rPr>
                <a:t>- mutagenost</a:t>
              </a:r>
            </a:p>
            <a:p>
              <a:r>
                <a:rPr lang="sl-SI" b="1">
                  <a:solidFill>
                    <a:schemeClr val="tx2"/>
                  </a:solidFill>
                </a:rPr>
                <a:t>- strupeno za razmnoževanje</a:t>
              </a:r>
            </a:p>
          </p:txBody>
        </p:sp>
      </p:grpSp>
      <p:grpSp>
        <p:nvGrpSpPr>
          <p:cNvPr id="3082" name="Group 10"/>
          <p:cNvGrpSpPr>
            <a:grpSpLocks/>
          </p:cNvGrpSpPr>
          <p:nvPr/>
        </p:nvGrpSpPr>
        <p:grpSpPr bwMode="auto">
          <a:xfrm>
            <a:off x="2339975" y="2924175"/>
            <a:ext cx="4968875" cy="863600"/>
            <a:chOff x="1338" y="2160"/>
            <a:chExt cx="3130" cy="544"/>
          </a:xfrm>
        </p:grpSpPr>
        <p:sp>
          <p:nvSpPr>
            <p:cNvPr id="3083" name="Rectangle 11"/>
            <p:cNvSpPr>
              <a:spLocks noChangeArrowheads="1"/>
            </p:cNvSpPr>
            <p:nvPr/>
          </p:nvSpPr>
          <p:spPr bwMode="auto">
            <a:xfrm>
              <a:off x="1338" y="2160"/>
              <a:ext cx="3130" cy="5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  <p:sp>
          <p:nvSpPr>
            <p:cNvPr id="3084" name="Text Box 12"/>
            <p:cNvSpPr txBox="1">
              <a:spLocks noChangeArrowheads="1"/>
            </p:cNvSpPr>
            <p:nvPr/>
          </p:nvSpPr>
          <p:spPr bwMode="auto">
            <a:xfrm>
              <a:off x="1383" y="2296"/>
              <a:ext cx="29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sl-SI" sz="2400" b="1">
                  <a:solidFill>
                    <a:schemeClr val="bg1"/>
                  </a:solidFill>
                </a:rPr>
                <a:t>UČINKI NEVARNIH KEMIKALIJ</a:t>
              </a:r>
            </a:p>
          </p:txBody>
        </p:sp>
      </p:grpSp>
      <p:sp>
        <p:nvSpPr>
          <p:cNvPr id="3085" name="AutoShape 13"/>
          <p:cNvSpPr>
            <a:spLocks noChangeArrowheads="1"/>
          </p:cNvSpPr>
          <p:nvPr/>
        </p:nvSpPr>
        <p:spPr bwMode="auto">
          <a:xfrm>
            <a:off x="2555875" y="3860800"/>
            <a:ext cx="576263" cy="4318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99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sl-SI"/>
          </a:p>
        </p:txBody>
      </p:sp>
      <p:sp>
        <p:nvSpPr>
          <p:cNvPr id="3086" name="AutoShape 14"/>
          <p:cNvSpPr>
            <a:spLocks noChangeArrowheads="1"/>
          </p:cNvSpPr>
          <p:nvPr/>
        </p:nvSpPr>
        <p:spPr bwMode="auto">
          <a:xfrm>
            <a:off x="6443663" y="3860800"/>
            <a:ext cx="576262" cy="4318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99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sl-SI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6" name="Picture 26" descr="bajd00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1341438"/>
            <a:ext cx="3924300" cy="3224212"/>
          </a:xfrm>
          <a:prstGeom prst="rect">
            <a:avLst/>
          </a:prstGeom>
          <a:noFill/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547813" y="188913"/>
            <a:ext cx="6630987" cy="68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sl-SI" sz="2400" b="1">
                <a:solidFill>
                  <a:srgbClr val="339933"/>
                </a:solidFill>
              </a:rPr>
              <a:t>PREVENTIVNI UKREPI PRI ZASTRUPITVAH</a:t>
            </a:r>
          </a:p>
        </p:txBody>
      </p:sp>
      <p:grpSp>
        <p:nvGrpSpPr>
          <p:cNvPr id="5126" name="Group 6"/>
          <p:cNvGrpSpPr>
            <a:grpSpLocks/>
          </p:cNvGrpSpPr>
          <p:nvPr/>
        </p:nvGrpSpPr>
        <p:grpSpPr bwMode="auto">
          <a:xfrm>
            <a:off x="-468313" y="1125538"/>
            <a:ext cx="7200901" cy="576262"/>
            <a:chOff x="793" y="981"/>
            <a:chExt cx="4536" cy="363"/>
          </a:xfrm>
        </p:grpSpPr>
        <p:sp>
          <p:nvSpPr>
            <p:cNvPr id="5127" name="Rectangle 7"/>
            <p:cNvSpPr>
              <a:spLocks noChangeArrowheads="1"/>
            </p:cNvSpPr>
            <p:nvPr/>
          </p:nvSpPr>
          <p:spPr bwMode="auto">
            <a:xfrm>
              <a:off x="1247" y="981"/>
              <a:ext cx="4082" cy="363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  <p:sp>
          <p:nvSpPr>
            <p:cNvPr id="5128" name="Text Box 8"/>
            <p:cNvSpPr txBox="1">
              <a:spLocks noChangeArrowheads="1"/>
            </p:cNvSpPr>
            <p:nvPr/>
          </p:nvSpPr>
          <p:spPr bwMode="auto">
            <a:xfrm>
              <a:off x="793" y="1026"/>
              <a:ext cx="4295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1371600" lvl="2" indent="-457200">
                <a:lnSpc>
                  <a:spcPct val="90000"/>
                </a:lnSpc>
                <a:spcBef>
                  <a:spcPct val="20000"/>
                </a:spcBef>
              </a:pPr>
              <a:r>
                <a:rPr lang="sl-SI" sz="2400" b="1" u="sng">
                  <a:solidFill>
                    <a:schemeClr val="bg1"/>
                  </a:solidFill>
                </a:rPr>
                <a:t>Odgovorno ravnati</a:t>
              </a:r>
              <a:r>
                <a:rPr lang="sl-SI" sz="2400" b="1">
                  <a:solidFill>
                    <a:schemeClr val="bg1"/>
                  </a:solidFill>
                </a:rPr>
                <a:t> z nevarnimi snovmi.</a:t>
              </a:r>
              <a:endParaRPr lang="sl-SI" sz="2400">
                <a:solidFill>
                  <a:schemeClr val="bg1"/>
                </a:solidFill>
              </a:endParaRPr>
            </a:p>
          </p:txBody>
        </p:sp>
      </p:grpSp>
      <p:pic>
        <p:nvPicPr>
          <p:cNvPr id="5141" name="Picture 21" descr="bajd005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2492375"/>
            <a:ext cx="4067175" cy="3946525"/>
          </a:xfrm>
          <a:prstGeom prst="rect">
            <a:avLst/>
          </a:prstGeom>
          <a:noFill/>
        </p:spPr>
      </p:pic>
      <p:grpSp>
        <p:nvGrpSpPr>
          <p:cNvPr id="5145" name="Group 25"/>
          <p:cNvGrpSpPr>
            <a:grpSpLocks/>
          </p:cNvGrpSpPr>
          <p:nvPr/>
        </p:nvGrpSpPr>
        <p:grpSpPr bwMode="auto">
          <a:xfrm>
            <a:off x="3492500" y="4868863"/>
            <a:ext cx="5400675" cy="1584325"/>
            <a:chOff x="2200" y="3067"/>
            <a:chExt cx="3402" cy="998"/>
          </a:xfrm>
        </p:grpSpPr>
        <p:sp>
          <p:nvSpPr>
            <p:cNvPr id="5143" name="Rectangle 23"/>
            <p:cNvSpPr>
              <a:spLocks noChangeArrowheads="1"/>
            </p:cNvSpPr>
            <p:nvPr/>
          </p:nvSpPr>
          <p:spPr bwMode="auto">
            <a:xfrm>
              <a:off x="2744" y="3067"/>
              <a:ext cx="2812" cy="998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  <p:sp>
          <p:nvSpPr>
            <p:cNvPr id="5144" name="Text Box 24"/>
            <p:cNvSpPr txBox="1">
              <a:spLocks noChangeArrowheads="1"/>
            </p:cNvSpPr>
            <p:nvPr/>
          </p:nvSpPr>
          <p:spPr bwMode="auto">
            <a:xfrm>
              <a:off x="2200" y="3113"/>
              <a:ext cx="3402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1371600" lvl="2" indent="-457200">
                <a:lnSpc>
                  <a:spcPct val="90000"/>
                </a:lnSpc>
                <a:spcBef>
                  <a:spcPct val="20000"/>
                </a:spcBef>
              </a:pPr>
              <a:r>
                <a:rPr lang="sl-SI" sz="2400" b="1">
                  <a:solidFill>
                    <a:schemeClr val="bg1"/>
                  </a:solidFill>
                </a:rPr>
                <a:t>Pri delu z nevarnimi snovmi </a:t>
              </a:r>
              <a:r>
                <a:rPr lang="sl-SI" sz="2400" b="1" u="sng">
                  <a:solidFill>
                    <a:schemeClr val="bg1"/>
                  </a:solidFill>
                </a:rPr>
                <a:t>ne smemo</a:t>
              </a:r>
            </a:p>
            <a:p>
              <a:pPr marL="1371600" lvl="2" indent="-457200">
                <a:lnSpc>
                  <a:spcPct val="90000"/>
                </a:lnSpc>
                <a:spcBef>
                  <a:spcPct val="20000"/>
                </a:spcBef>
              </a:pPr>
              <a:r>
                <a:rPr lang="sl-SI" sz="2400" b="1" u="sng">
                  <a:solidFill>
                    <a:schemeClr val="bg1"/>
                  </a:solidFill>
                </a:rPr>
                <a:t> jesti, piti in kaditi</a:t>
              </a:r>
              <a:r>
                <a:rPr lang="sl-SI" sz="2400" b="1">
                  <a:solidFill>
                    <a:schemeClr val="bg1"/>
                  </a:solidFill>
                </a:rPr>
                <a:t>.</a:t>
              </a:r>
              <a:endParaRPr lang="sl-SI" sz="24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0" name="Picture 10" descr="bajd0057"/>
          <p:cNvPicPr>
            <a:picLocks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83188" y="1196975"/>
            <a:ext cx="3554412" cy="5661025"/>
          </a:xfrm>
          <a:noFill/>
          <a:ln/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76250"/>
            <a:ext cx="7499350" cy="649288"/>
          </a:xfrm>
        </p:spPr>
        <p:txBody>
          <a:bodyPr/>
          <a:lstStyle/>
          <a:p>
            <a:r>
              <a:rPr lang="sl-SI" sz="2400" b="1">
                <a:solidFill>
                  <a:srgbClr val="339933"/>
                </a:solidFill>
              </a:rPr>
              <a:t>PREVENTIVNI UKREPI PRI ZASTRUPITVAH</a:t>
            </a:r>
          </a:p>
        </p:txBody>
      </p:sp>
      <p:grpSp>
        <p:nvGrpSpPr>
          <p:cNvPr id="10253" name="Group 13"/>
          <p:cNvGrpSpPr>
            <a:grpSpLocks/>
          </p:cNvGrpSpPr>
          <p:nvPr/>
        </p:nvGrpSpPr>
        <p:grpSpPr bwMode="auto">
          <a:xfrm>
            <a:off x="539750" y="3068638"/>
            <a:ext cx="4608513" cy="1150937"/>
            <a:chOff x="204" y="2614"/>
            <a:chExt cx="2903" cy="725"/>
          </a:xfrm>
        </p:grpSpPr>
        <p:sp>
          <p:nvSpPr>
            <p:cNvPr id="10245" name="Rectangle 5"/>
            <p:cNvSpPr>
              <a:spLocks noChangeArrowheads="1"/>
            </p:cNvSpPr>
            <p:nvPr/>
          </p:nvSpPr>
          <p:spPr bwMode="auto">
            <a:xfrm>
              <a:off x="204" y="2614"/>
              <a:ext cx="2721" cy="725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  <p:sp>
          <p:nvSpPr>
            <p:cNvPr id="10246" name="Text Box 6"/>
            <p:cNvSpPr txBox="1">
              <a:spLocks noChangeArrowheads="1"/>
            </p:cNvSpPr>
            <p:nvPr/>
          </p:nvSpPr>
          <p:spPr bwMode="auto">
            <a:xfrm>
              <a:off x="340" y="2659"/>
              <a:ext cx="2767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sl-SI" sz="2400" b="1">
                  <a:solidFill>
                    <a:schemeClr val="bg1"/>
                  </a:solidFill>
                </a:rPr>
                <a:t>Delovni prostori morajo</a:t>
              </a:r>
            </a:p>
            <a:p>
              <a:r>
                <a:rPr lang="sl-SI" sz="2400" b="1">
                  <a:solidFill>
                    <a:schemeClr val="bg1"/>
                  </a:solidFill>
                </a:rPr>
                <a:t> biti dobro </a:t>
              </a:r>
              <a:r>
                <a:rPr lang="sl-SI" sz="2400" b="1" u="sng">
                  <a:solidFill>
                    <a:schemeClr val="bg1"/>
                  </a:solidFill>
                </a:rPr>
                <a:t>zračni.</a:t>
              </a:r>
            </a:p>
          </p:txBody>
        </p:sp>
      </p:grpSp>
      <p:grpSp>
        <p:nvGrpSpPr>
          <p:cNvPr id="10252" name="Group 12"/>
          <p:cNvGrpSpPr>
            <a:grpSpLocks/>
          </p:cNvGrpSpPr>
          <p:nvPr/>
        </p:nvGrpSpPr>
        <p:grpSpPr bwMode="auto">
          <a:xfrm>
            <a:off x="0" y="1125538"/>
            <a:ext cx="4643438" cy="1655762"/>
            <a:chOff x="0" y="663"/>
            <a:chExt cx="2925" cy="1043"/>
          </a:xfrm>
        </p:grpSpPr>
        <p:sp>
          <p:nvSpPr>
            <p:cNvPr id="10248" name="Rectangle 8"/>
            <p:cNvSpPr>
              <a:spLocks noChangeArrowheads="1"/>
            </p:cNvSpPr>
            <p:nvPr/>
          </p:nvSpPr>
          <p:spPr bwMode="auto">
            <a:xfrm>
              <a:off x="454" y="663"/>
              <a:ext cx="2471" cy="1043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  <p:sp>
          <p:nvSpPr>
            <p:cNvPr id="10249" name="Text Box 9"/>
            <p:cNvSpPr txBox="1">
              <a:spLocks noChangeArrowheads="1"/>
            </p:cNvSpPr>
            <p:nvPr/>
          </p:nvSpPr>
          <p:spPr bwMode="auto">
            <a:xfrm>
              <a:off x="0" y="754"/>
              <a:ext cx="2835" cy="7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lvl="2">
                <a:lnSpc>
                  <a:spcPct val="90000"/>
                </a:lnSpc>
                <a:spcBef>
                  <a:spcPct val="20000"/>
                </a:spcBef>
              </a:pPr>
              <a:r>
                <a:rPr lang="sl-SI" sz="2400" b="1">
                  <a:solidFill>
                    <a:schemeClr val="bg1"/>
                  </a:solidFill>
                </a:rPr>
                <a:t>Uporabljati ustrezno </a:t>
              </a:r>
            </a:p>
            <a:p>
              <a:pPr lvl="2">
                <a:lnSpc>
                  <a:spcPct val="90000"/>
                </a:lnSpc>
                <a:spcBef>
                  <a:spcPct val="20000"/>
                </a:spcBef>
              </a:pPr>
              <a:r>
                <a:rPr lang="sl-SI" sz="2400" b="1" u="sng">
                  <a:solidFill>
                    <a:schemeClr val="bg1"/>
                  </a:solidFill>
                </a:rPr>
                <a:t>zaščitno opremo</a:t>
              </a:r>
              <a:r>
                <a:rPr lang="sl-SI" sz="2400" b="1">
                  <a:solidFill>
                    <a:schemeClr val="bg1"/>
                  </a:solidFill>
                </a:rPr>
                <a:t> </a:t>
              </a:r>
            </a:p>
            <a:p>
              <a:pPr lvl="2">
                <a:lnSpc>
                  <a:spcPct val="90000"/>
                </a:lnSpc>
                <a:spcBef>
                  <a:spcPct val="20000"/>
                </a:spcBef>
              </a:pPr>
              <a:r>
                <a:rPr lang="sl-SI" sz="2400" b="1">
                  <a:solidFill>
                    <a:schemeClr val="bg1"/>
                  </a:solidFill>
                </a:rPr>
                <a:t>glede na vrsto snovi.</a:t>
              </a:r>
              <a:endParaRPr lang="sl-SI">
                <a:solidFill>
                  <a:schemeClr val="bg1"/>
                </a:solidFill>
              </a:endParaRPr>
            </a:p>
          </p:txBody>
        </p:sp>
      </p:grpSp>
      <p:grpSp>
        <p:nvGrpSpPr>
          <p:cNvPr id="10257" name="Group 17"/>
          <p:cNvGrpSpPr>
            <a:grpSpLocks/>
          </p:cNvGrpSpPr>
          <p:nvPr/>
        </p:nvGrpSpPr>
        <p:grpSpPr bwMode="auto">
          <a:xfrm>
            <a:off x="539750" y="4508500"/>
            <a:ext cx="4464050" cy="1916113"/>
            <a:chOff x="340" y="2840"/>
            <a:chExt cx="2812" cy="1207"/>
          </a:xfrm>
        </p:grpSpPr>
        <p:sp>
          <p:nvSpPr>
            <p:cNvPr id="10255" name="Rectangle 15"/>
            <p:cNvSpPr>
              <a:spLocks noChangeArrowheads="1"/>
            </p:cNvSpPr>
            <p:nvPr/>
          </p:nvSpPr>
          <p:spPr bwMode="auto">
            <a:xfrm>
              <a:off x="340" y="2840"/>
              <a:ext cx="2721" cy="120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  <p:sp>
          <p:nvSpPr>
            <p:cNvPr id="10256" name="Text Box 16"/>
            <p:cNvSpPr txBox="1">
              <a:spLocks noChangeArrowheads="1"/>
            </p:cNvSpPr>
            <p:nvPr/>
          </p:nvSpPr>
          <p:spPr bwMode="auto">
            <a:xfrm>
              <a:off x="385" y="2931"/>
              <a:ext cx="2767" cy="9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sl-SI" sz="2400" b="1">
                  <a:solidFill>
                    <a:schemeClr val="bg1"/>
                  </a:solidFill>
                </a:rPr>
                <a:t>Odpadke in ostanke nevarnih snovi</a:t>
              </a:r>
              <a:r>
                <a:rPr lang="sl-SI" sz="2400" b="1" u="sng">
                  <a:solidFill>
                    <a:schemeClr val="bg1"/>
                  </a:solidFill>
                </a:rPr>
                <a:t> odlagati v posebej za to namenjeno embalažo.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576262"/>
          </a:xfrm>
        </p:spPr>
        <p:txBody>
          <a:bodyPr/>
          <a:lstStyle/>
          <a:p>
            <a:r>
              <a:rPr lang="sl-SI" sz="2400" b="1">
                <a:solidFill>
                  <a:srgbClr val="339933"/>
                </a:solidFill>
              </a:rPr>
              <a:t>PREVENTIVNI UKREPI PRI ZASTRUPITVAH</a:t>
            </a:r>
          </a:p>
        </p:txBody>
      </p:sp>
      <p:pic>
        <p:nvPicPr>
          <p:cNvPr id="7172" name="Picture 4" descr="bajd0053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32363" y="1196975"/>
            <a:ext cx="4038600" cy="3294063"/>
          </a:xfrm>
          <a:noFill/>
          <a:ln/>
        </p:spPr>
      </p:pic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095375" y="48164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sl-SI"/>
          </a:p>
        </p:txBody>
      </p:sp>
      <p:grpSp>
        <p:nvGrpSpPr>
          <p:cNvPr id="7176" name="Group 8"/>
          <p:cNvGrpSpPr>
            <a:grpSpLocks/>
          </p:cNvGrpSpPr>
          <p:nvPr/>
        </p:nvGrpSpPr>
        <p:grpSpPr bwMode="auto">
          <a:xfrm>
            <a:off x="755650" y="5734050"/>
            <a:ext cx="7850188" cy="936625"/>
            <a:chOff x="249" y="2251"/>
            <a:chExt cx="4945" cy="590"/>
          </a:xfrm>
        </p:grpSpPr>
        <p:sp>
          <p:nvSpPr>
            <p:cNvPr id="7177" name="Rectangle 9"/>
            <p:cNvSpPr>
              <a:spLocks noChangeArrowheads="1"/>
            </p:cNvSpPr>
            <p:nvPr/>
          </p:nvSpPr>
          <p:spPr bwMode="auto">
            <a:xfrm>
              <a:off x="249" y="2251"/>
              <a:ext cx="4945" cy="590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  <p:sp>
          <p:nvSpPr>
            <p:cNvPr id="7178" name="Text Box 10"/>
            <p:cNvSpPr txBox="1">
              <a:spLocks noChangeArrowheads="1"/>
            </p:cNvSpPr>
            <p:nvPr/>
          </p:nvSpPr>
          <p:spPr bwMode="auto">
            <a:xfrm>
              <a:off x="431" y="2296"/>
              <a:ext cx="4717" cy="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sl-SI" sz="2400" b="1">
                  <a:solidFill>
                    <a:schemeClr val="bg1"/>
                  </a:solidFill>
                </a:rPr>
                <a:t>Strupi morajo biti v ustrezni in pravilno označeni embalaži, zaklenjeni.</a:t>
              </a:r>
              <a:endParaRPr lang="sl-SI">
                <a:solidFill>
                  <a:schemeClr val="bg1"/>
                </a:solidFill>
              </a:endParaRPr>
            </a:p>
          </p:txBody>
        </p:sp>
      </p:grp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3975100" y="11445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sl-SI"/>
          </a:p>
        </p:txBody>
      </p:sp>
      <p:grpSp>
        <p:nvGrpSpPr>
          <p:cNvPr id="7180" name="Group 12"/>
          <p:cNvGrpSpPr>
            <a:grpSpLocks/>
          </p:cNvGrpSpPr>
          <p:nvPr/>
        </p:nvGrpSpPr>
        <p:grpSpPr bwMode="auto">
          <a:xfrm>
            <a:off x="611188" y="981075"/>
            <a:ext cx="4681537" cy="1152525"/>
            <a:chOff x="476" y="3385"/>
            <a:chExt cx="4854" cy="453"/>
          </a:xfrm>
        </p:grpSpPr>
        <p:sp>
          <p:nvSpPr>
            <p:cNvPr id="7181" name="Rectangle 13"/>
            <p:cNvSpPr>
              <a:spLocks noChangeArrowheads="1"/>
            </p:cNvSpPr>
            <p:nvPr/>
          </p:nvSpPr>
          <p:spPr bwMode="auto">
            <a:xfrm>
              <a:off x="476" y="3385"/>
              <a:ext cx="4854" cy="453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  <p:sp>
          <p:nvSpPr>
            <p:cNvPr id="7182" name="Rectangle 14"/>
            <p:cNvSpPr>
              <a:spLocks noChangeArrowheads="1"/>
            </p:cNvSpPr>
            <p:nvPr/>
          </p:nvSpPr>
          <p:spPr bwMode="auto">
            <a:xfrm>
              <a:off x="567" y="3475"/>
              <a:ext cx="4762" cy="3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457200" indent="-457200">
                <a:lnSpc>
                  <a:spcPct val="90000"/>
                </a:lnSpc>
                <a:spcBef>
                  <a:spcPct val="20000"/>
                </a:spcBef>
              </a:pPr>
              <a:r>
                <a:rPr lang="sl-SI" sz="2400" b="1">
                  <a:solidFill>
                    <a:schemeClr val="bg1"/>
                  </a:solidFill>
                </a:rPr>
                <a:t> Nevarnih substanc </a:t>
              </a:r>
              <a:r>
                <a:rPr lang="sl-SI" sz="2400" b="1" u="sng">
                  <a:solidFill>
                    <a:schemeClr val="bg1"/>
                  </a:solidFill>
                </a:rPr>
                <a:t>ne smemo odnašati domov</a:t>
              </a:r>
              <a:r>
                <a:rPr lang="sl-SI" sz="2400" b="1">
                  <a:solidFill>
                    <a:schemeClr val="bg1"/>
                  </a:solidFill>
                </a:rPr>
                <a:t>.</a:t>
              </a:r>
              <a:endParaRPr lang="sl-SI" sz="2400">
                <a:solidFill>
                  <a:schemeClr val="bg1"/>
                </a:solidFill>
              </a:endParaRPr>
            </a:p>
          </p:txBody>
        </p:sp>
      </p:grp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663575" y="28003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sl-SI"/>
          </a:p>
        </p:txBody>
      </p:sp>
      <p:pic>
        <p:nvPicPr>
          <p:cNvPr id="7184" name="Picture 16" descr="bajd0056"/>
          <p:cNvPicPr>
            <a:picLocks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755650" y="2636838"/>
            <a:ext cx="3241675" cy="30416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404813"/>
            <a:ext cx="66309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sl-SI" sz="2400" b="1">
                <a:solidFill>
                  <a:srgbClr val="008000"/>
                </a:solidFill>
              </a:rPr>
              <a:t>PRVA POMOČ IN NUJNI UKREPI </a:t>
            </a:r>
          </a:p>
          <a:p>
            <a:pPr algn="ctr"/>
            <a:r>
              <a:rPr lang="sl-SI" sz="2400" b="1">
                <a:solidFill>
                  <a:srgbClr val="008000"/>
                </a:solidFill>
              </a:rPr>
              <a:t>PRI ZASTRUPITVAH:</a:t>
            </a:r>
            <a:endParaRPr lang="sl-SI" sz="2400" b="1">
              <a:solidFill>
                <a:srgbClr val="008000"/>
              </a:solidFill>
              <a:latin typeface="Tahoma" pitchFamily="34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323850" y="2205038"/>
            <a:ext cx="84582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sl-SI" sz="2000">
              <a:latin typeface="Times New Roman" pitchFamily="18" charset="0"/>
            </a:endParaRPr>
          </a:p>
        </p:txBody>
      </p:sp>
      <p:pic>
        <p:nvPicPr>
          <p:cNvPr id="4100" name="Picture 4" descr="prva_p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488" y="476250"/>
            <a:ext cx="1628775" cy="1333500"/>
          </a:xfrm>
          <a:prstGeom prst="rect">
            <a:avLst/>
          </a:prstGeom>
          <a:noFill/>
        </p:spPr>
      </p:pic>
      <p:grpSp>
        <p:nvGrpSpPr>
          <p:cNvPr id="4104" name="Group 8"/>
          <p:cNvGrpSpPr>
            <a:grpSpLocks/>
          </p:cNvGrpSpPr>
          <p:nvPr/>
        </p:nvGrpSpPr>
        <p:grpSpPr bwMode="auto">
          <a:xfrm>
            <a:off x="0" y="1844675"/>
            <a:ext cx="9144000" cy="5013325"/>
            <a:chOff x="0" y="1162"/>
            <a:chExt cx="5760" cy="3158"/>
          </a:xfrm>
        </p:grpSpPr>
        <p:sp>
          <p:nvSpPr>
            <p:cNvPr id="4102" name="Rectangle 6"/>
            <p:cNvSpPr>
              <a:spLocks noChangeArrowheads="1"/>
            </p:cNvSpPr>
            <p:nvPr/>
          </p:nvSpPr>
          <p:spPr bwMode="auto">
            <a:xfrm>
              <a:off x="0" y="1162"/>
              <a:ext cx="5760" cy="3158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FFCC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  <p:sp>
          <p:nvSpPr>
            <p:cNvPr id="4103" name="Text Box 7"/>
            <p:cNvSpPr txBox="1">
              <a:spLocks noChangeArrowheads="1"/>
            </p:cNvSpPr>
            <p:nvPr/>
          </p:nvSpPr>
          <p:spPr bwMode="auto">
            <a:xfrm>
              <a:off x="0" y="1207"/>
              <a:ext cx="5556" cy="2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457200" indent="-457200"/>
              <a:r>
                <a:rPr lang="sl-SI" sz="2200" b="1">
                  <a:solidFill>
                    <a:schemeClr val="accent2"/>
                  </a:solidFill>
                </a:rPr>
                <a:t>		 </a:t>
              </a:r>
              <a:r>
                <a:rPr lang="sl-SI" sz="2100" b="1">
                  <a:solidFill>
                    <a:schemeClr val="bg1"/>
                  </a:solidFill>
                </a:rPr>
                <a:t>Umik</a:t>
              </a:r>
              <a:r>
                <a:rPr lang="sl-SI" sz="2100">
                  <a:solidFill>
                    <a:schemeClr val="bg1"/>
                  </a:solidFill>
                </a:rPr>
                <a:t> iz kontaminiranega območja;</a:t>
              </a:r>
            </a:p>
            <a:p>
              <a:pPr marL="457200" indent="-457200"/>
              <a:endParaRPr lang="sl-SI" sz="1000">
                <a:solidFill>
                  <a:schemeClr val="bg1"/>
                </a:solidFill>
              </a:endParaRPr>
            </a:p>
            <a:p>
              <a:pPr marL="1371600" lvl="2" indent="-457200"/>
              <a:r>
                <a:rPr lang="sl-SI" sz="2100">
                  <a:solidFill>
                    <a:schemeClr val="bg1"/>
                  </a:solidFill>
                </a:rPr>
                <a:t> </a:t>
              </a:r>
              <a:r>
                <a:rPr lang="sl-SI" sz="2100" b="1">
                  <a:solidFill>
                    <a:schemeClr val="bg1"/>
                  </a:solidFill>
                </a:rPr>
                <a:t>Vzpostavitev in vzdrževanje osnovnih življenjskih funkcij</a:t>
              </a:r>
              <a:r>
                <a:rPr lang="sl-SI" sz="2100">
                  <a:solidFill>
                    <a:schemeClr val="bg1"/>
                  </a:solidFill>
                </a:rPr>
                <a:t>;</a:t>
              </a:r>
            </a:p>
            <a:p>
              <a:pPr marL="1371600" lvl="2" indent="-457200"/>
              <a:endParaRPr lang="sl-SI" sz="1000">
                <a:solidFill>
                  <a:schemeClr val="bg1"/>
                </a:solidFill>
              </a:endParaRPr>
            </a:p>
            <a:p>
              <a:pPr marL="1371600" lvl="2" indent="-457200"/>
              <a:r>
                <a:rPr lang="sl-SI" sz="2100">
                  <a:solidFill>
                    <a:schemeClr val="bg1"/>
                  </a:solidFill>
                </a:rPr>
                <a:t> </a:t>
              </a:r>
              <a:r>
                <a:rPr lang="sl-SI" sz="2100" b="1">
                  <a:solidFill>
                    <a:schemeClr val="bg1"/>
                  </a:solidFill>
                </a:rPr>
                <a:t>Pri stiku s kožo</a:t>
              </a:r>
              <a:r>
                <a:rPr lang="sl-SI" sz="2100">
                  <a:solidFill>
                    <a:schemeClr val="bg1"/>
                  </a:solidFill>
                </a:rPr>
                <a:t>: umivanje z vodo in milom;</a:t>
              </a:r>
            </a:p>
            <a:p>
              <a:pPr marL="1371600" lvl="2" indent="-457200"/>
              <a:r>
                <a:rPr lang="sl-SI" sz="2100">
                  <a:solidFill>
                    <a:schemeClr val="bg1"/>
                  </a:solidFill>
                </a:rPr>
                <a:t> </a:t>
              </a:r>
              <a:r>
                <a:rPr lang="sl-SI" sz="2100" b="1">
                  <a:solidFill>
                    <a:schemeClr val="bg1"/>
                  </a:solidFill>
                </a:rPr>
                <a:t>Pri stiku z očmi</a:t>
              </a:r>
              <a:r>
                <a:rPr lang="sl-SI" sz="2100">
                  <a:solidFill>
                    <a:schemeClr val="bg1"/>
                  </a:solidFill>
                </a:rPr>
                <a:t>: 10-15 minut izpiranje oči s čisto vodo;</a:t>
              </a:r>
            </a:p>
            <a:p>
              <a:pPr marL="1371600" lvl="2" indent="-457200"/>
              <a:r>
                <a:rPr lang="sl-SI" sz="2100">
                  <a:solidFill>
                    <a:schemeClr val="bg1"/>
                  </a:solidFill>
                </a:rPr>
                <a:t> </a:t>
              </a:r>
              <a:r>
                <a:rPr lang="sl-SI" sz="2100" b="1">
                  <a:solidFill>
                    <a:schemeClr val="bg1"/>
                  </a:solidFill>
                </a:rPr>
                <a:t>V primeru zaužitja</a:t>
              </a:r>
              <a:r>
                <a:rPr lang="sl-SI" sz="2100">
                  <a:solidFill>
                    <a:schemeClr val="bg1"/>
                  </a:solidFill>
                </a:rPr>
                <a:t>: oseba naj popije 2-3dl vode, </a:t>
              </a:r>
            </a:p>
            <a:p>
              <a:pPr marL="1371600" lvl="2" indent="-457200"/>
              <a:r>
                <a:rPr lang="sl-SI" sz="2100">
                  <a:solidFill>
                    <a:schemeClr val="bg1"/>
                  </a:solidFill>
                </a:rPr>
                <a:t>	bruhanje smemo izzvati le pod posebnimi pogoji </a:t>
              </a:r>
            </a:p>
            <a:p>
              <a:pPr marL="1371600" lvl="2" indent="-457200"/>
              <a:r>
                <a:rPr lang="sl-SI" sz="2100">
                  <a:solidFill>
                    <a:schemeClr val="bg1"/>
                  </a:solidFill>
                </a:rPr>
                <a:t>	(strup ne sme biti organsko topilo, jedkovina);</a:t>
              </a:r>
            </a:p>
            <a:p>
              <a:pPr marL="1371600" lvl="2" indent="-457200"/>
              <a:r>
                <a:rPr lang="sl-SI" sz="2100">
                  <a:solidFill>
                    <a:schemeClr val="bg1"/>
                  </a:solidFill>
                </a:rPr>
                <a:t> </a:t>
              </a:r>
            </a:p>
            <a:p>
              <a:pPr marL="1371600" lvl="2" indent="-457200"/>
              <a:r>
                <a:rPr lang="sl-SI" sz="2100">
                  <a:solidFill>
                    <a:schemeClr val="bg1"/>
                  </a:solidFill>
                </a:rPr>
                <a:t> </a:t>
              </a:r>
              <a:r>
                <a:rPr lang="sl-SI" sz="2100" b="1">
                  <a:solidFill>
                    <a:schemeClr val="bg1"/>
                  </a:solidFill>
                </a:rPr>
                <a:t>Poklicati zdravnika</a:t>
              </a:r>
              <a:r>
                <a:rPr lang="sl-SI" sz="2100">
                  <a:solidFill>
                    <a:schemeClr val="bg1"/>
                  </a:solidFill>
                </a:rPr>
                <a:t>, ko se nudi osnovna prva pomoč;</a:t>
              </a:r>
            </a:p>
            <a:p>
              <a:pPr marL="1371600" lvl="2" indent="-457200"/>
              <a:endParaRPr lang="sl-SI" sz="1000">
                <a:solidFill>
                  <a:schemeClr val="bg1"/>
                </a:solidFill>
              </a:endParaRPr>
            </a:p>
            <a:p>
              <a:pPr marL="1371600" lvl="2" indent="-457200"/>
              <a:r>
                <a:rPr lang="sl-SI" sz="2100">
                  <a:solidFill>
                    <a:schemeClr val="bg1"/>
                  </a:solidFill>
                </a:rPr>
                <a:t> </a:t>
              </a:r>
              <a:r>
                <a:rPr lang="sl-SI" sz="2100" b="1">
                  <a:solidFill>
                    <a:schemeClr val="bg1"/>
                  </a:solidFill>
                </a:rPr>
                <a:t>O nezgodi obvestiti druge odgovorne osebe</a:t>
              </a:r>
              <a:r>
                <a:rPr lang="sl-SI" sz="2100">
                  <a:solidFill>
                    <a:schemeClr val="bg1"/>
                  </a:solidFill>
                </a:rPr>
                <a:t>;</a:t>
              </a:r>
            </a:p>
            <a:p>
              <a:pPr marL="1371600" lvl="2" indent="-457200"/>
              <a:endParaRPr lang="sl-SI" sz="1000">
                <a:solidFill>
                  <a:schemeClr val="bg1"/>
                </a:solidFill>
              </a:endParaRPr>
            </a:p>
            <a:p>
              <a:pPr marL="1371600" lvl="2" indent="-457200"/>
              <a:r>
                <a:rPr lang="sl-SI" sz="2100">
                  <a:solidFill>
                    <a:schemeClr val="bg1"/>
                  </a:solidFill>
                </a:rPr>
                <a:t> </a:t>
              </a:r>
              <a:r>
                <a:rPr lang="sl-SI" sz="2100" b="1">
                  <a:solidFill>
                    <a:schemeClr val="bg1"/>
                  </a:solidFill>
                </a:rPr>
                <a:t>Pridobitev podatkov o strupu</a:t>
              </a:r>
              <a:r>
                <a:rPr lang="sl-SI" sz="2100">
                  <a:solidFill>
                    <a:schemeClr val="bg1"/>
                  </a:solidFill>
                </a:rPr>
                <a:t>, jih posredovati zdravniku;</a:t>
              </a:r>
            </a:p>
            <a:p>
              <a:pPr marL="1371600" lvl="2" indent="-457200"/>
              <a:endParaRPr lang="sl-SI" sz="1000">
                <a:solidFill>
                  <a:schemeClr val="bg1"/>
                </a:solidFill>
              </a:endParaRPr>
            </a:p>
            <a:p>
              <a:pPr marL="1371600" lvl="2" indent="-457200"/>
              <a:r>
                <a:rPr lang="sl-SI" sz="2100">
                  <a:solidFill>
                    <a:schemeClr val="bg1"/>
                  </a:solidFill>
                </a:rPr>
                <a:t> Pomembni anamnestični podatki za reševalca in zdravnika.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l-SI" sz="2400">
                <a:solidFill>
                  <a:srgbClr val="008000"/>
                </a:solidFill>
              </a:rPr>
              <a:t>Literatura: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sz="1800" b="1"/>
              <a:t>Varno delo v šolskem laboratoriju</a:t>
            </a:r>
            <a:r>
              <a:rPr lang="sl-SI" sz="1800"/>
              <a:t>, DZS, 1999, Ljubljana</a:t>
            </a:r>
          </a:p>
          <a:p>
            <a:r>
              <a:rPr lang="sl-SI" sz="1800" b="1"/>
              <a:t>Pazi, uporabi varno</a:t>
            </a:r>
            <a:r>
              <a:rPr lang="sl-SI" sz="1800"/>
              <a:t>, Ministrstvo za zdravje - Urad RS za kemikalije, 2003 (slikovno gradivo)</a:t>
            </a:r>
          </a:p>
          <a:p>
            <a:pPr>
              <a:buFontTx/>
              <a:buNone/>
            </a:pPr>
            <a:endParaRPr lang="sl-SI" sz="1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rivzeti načrt">
  <a:themeElements>
    <a:clrScheme name="Privzeti načr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ivzeti načr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ivzeti načr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172</Words>
  <Application>Microsoft Office PowerPoint</Application>
  <PresentationFormat>Diaprojekcija na zaslonu (4:3)</PresentationFormat>
  <Paragraphs>63</Paragraphs>
  <Slides>7</Slides>
  <Notes>7</Notes>
  <HiddenSlides>0</HiddenSlides>
  <MMClips>0</MMClips>
  <ScaleCrop>false</ScaleCrop>
  <HeadingPairs>
    <vt:vector size="6" baseType="variant">
      <vt:variant>
        <vt:lpstr>Uporabljene pisave</vt:lpstr>
      </vt:variant>
      <vt:variant>
        <vt:i4>3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7</vt:i4>
      </vt:variant>
    </vt:vector>
  </HeadingPairs>
  <TitlesOfParts>
    <vt:vector size="11" baseType="lpstr">
      <vt:lpstr>Arial</vt:lpstr>
      <vt:lpstr>Times New Roman</vt:lpstr>
      <vt:lpstr>Tahoma</vt:lpstr>
      <vt:lpstr>Privzeti načrt</vt:lpstr>
      <vt:lpstr>PREVENTIVNI UKREPI PRI ZASTRUPITVAH</vt:lpstr>
      <vt:lpstr>PREVENTIVNI UKREPI PRI ZASTRUPITVAH</vt:lpstr>
      <vt:lpstr>Diapozitiv 3</vt:lpstr>
      <vt:lpstr>PREVENTIVNI UKREPI PRI ZASTRUPITVAH</vt:lpstr>
      <vt:lpstr>PREVENTIVNI UKREPI PRI ZASTRUPITVAH</vt:lpstr>
      <vt:lpstr>Diapozitiv 6</vt:lpstr>
      <vt:lpstr>Literatura:</vt:lpstr>
    </vt:vector>
  </TitlesOfParts>
  <Company>SCRM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PREVENTIVNI UKREPI PRI ZASTRUPITVAH</dc:title>
  <dc:creator>Bernarda</dc:creator>
  <cp:lastModifiedBy>Jasmina</cp:lastModifiedBy>
  <cp:revision>16</cp:revision>
  <dcterms:created xsi:type="dcterms:W3CDTF">2008-06-30T20:01:35Z</dcterms:created>
  <dcterms:modified xsi:type="dcterms:W3CDTF">2010-07-15T07:21:48Z</dcterms:modified>
</cp:coreProperties>
</file>