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3" r:id="rId2"/>
    <p:sldId id="262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sl-SI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08D10A-2247-4C8B-B756-B13BBA202551}" type="datetimeFigureOut">
              <a:rPr lang="sl-SI" smtClean="0"/>
              <a:t>15.7.2010</a:t>
            </a:fld>
            <a:endParaRPr lang="sl-SI"/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7EE03C-97D2-4E13-B4B0-FD28F39EBFE5}" type="slidenum">
              <a:rPr lang="sl-SI" smtClean="0"/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EE03C-97D2-4E13-B4B0-FD28F39EBFE5}" type="slidenum">
              <a:rPr lang="sl-SI" smtClean="0"/>
              <a:t>1</a:t>
            </a:fld>
            <a:endParaRPr lang="sl-SI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EE03C-97D2-4E13-B4B0-FD28F39EBFE5}" type="slidenum">
              <a:rPr lang="sl-SI" smtClean="0"/>
              <a:t>2</a:t>
            </a:fld>
            <a:endParaRPr lang="sl-SI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EE03C-97D2-4E13-B4B0-FD28F39EBFE5}" type="slidenum">
              <a:rPr lang="sl-SI" smtClean="0"/>
              <a:t>3</a:t>
            </a:fld>
            <a:endParaRPr lang="sl-SI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EE03C-97D2-4E13-B4B0-FD28F39EBFE5}" type="slidenum">
              <a:rPr lang="sl-SI" smtClean="0"/>
              <a:t>4</a:t>
            </a:fld>
            <a:endParaRPr lang="sl-SI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EE03C-97D2-4E13-B4B0-FD28F39EBFE5}" type="slidenum">
              <a:rPr lang="sl-SI" smtClean="0"/>
              <a:t>5</a:t>
            </a:fld>
            <a:endParaRPr lang="sl-SI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EE03C-97D2-4E13-B4B0-FD28F39EBFE5}" type="slidenum">
              <a:rPr lang="sl-SI" smtClean="0"/>
              <a:t>6</a:t>
            </a:fld>
            <a:endParaRPr lang="sl-SI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EE03C-97D2-4E13-B4B0-FD28F39EBFE5}" type="slidenum">
              <a:rPr lang="sl-SI" smtClean="0"/>
              <a:t>7</a:t>
            </a:fld>
            <a:endParaRPr lang="sl-SI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l-SI" smtClean="0"/>
              <a:t>Kliknite, če želite urediti slog podnaslova matrice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48ED22-A54B-486B-9EEE-D19960C97CB8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AD3FCF-1988-4F2A-BC7A-86A8CA7DEE1B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A62FCA-F11F-4458-AF3F-F0723BFFBA05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slov, besedilo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B80964A-239E-4170-A3BA-797EDF62F74C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E09CF-6204-4CC6-93AE-01C46681C856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5A6847-C6A3-4BA9-B1E5-67F972A61FB4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16981E-ADFF-42D6-B404-BE3B2D473951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7" name="Ograda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69006D-B94D-466B-ACE4-C7B59D4E11D1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82AAAF-7D3F-47C0-9C35-30D68654293E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E0C032-638C-4859-BAC8-7E66E96997DE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A14C38-1BE7-4E7E-AD11-7E7C7683EF9C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D8E9D4-36D5-4056-95BE-7F829F9B7125}" type="slidenum">
              <a:rPr lang="sl-SI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l-SI" smtClean="0"/>
              <a:t>Kliknite, če želite urediti slog naslova matrice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l-SI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l-SI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B0060E5-393D-4A6C-A5EA-D8945EE3ED52}" type="slidenum">
              <a:rPr lang="sl-SI"/>
              <a:pPr/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96975"/>
            <a:ext cx="8362950" cy="2433638"/>
          </a:xfrm>
        </p:spPr>
        <p:txBody>
          <a:bodyPr/>
          <a:lstStyle/>
          <a:p>
            <a:r>
              <a:rPr lang="sl-SI" sz="4000" b="1">
                <a:solidFill>
                  <a:srgbClr val="008000"/>
                </a:solidFill>
              </a:rPr>
              <a:t>NESREČE V KEMIJSKEM LABORATORIJU,</a:t>
            </a:r>
            <a:br>
              <a:rPr lang="sl-SI" sz="4000" b="1">
                <a:solidFill>
                  <a:srgbClr val="008000"/>
                </a:solidFill>
              </a:rPr>
            </a:br>
            <a:r>
              <a:rPr lang="sl-SI" sz="4000" b="1">
                <a:solidFill>
                  <a:srgbClr val="008000"/>
                </a:solidFill>
              </a:rPr>
              <a:t>PRVA POMOČ IN NUJNI UKREPI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5661025"/>
            <a:ext cx="4038600" cy="465138"/>
          </a:xfrm>
        </p:spPr>
        <p:txBody>
          <a:bodyPr/>
          <a:lstStyle/>
          <a:p>
            <a:pPr>
              <a:buFontTx/>
              <a:buNone/>
            </a:pPr>
            <a:r>
              <a:rPr lang="sl-SI" sz="1600">
                <a:solidFill>
                  <a:srgbClr val="008000"/>
                </a:solidFill>
              </a:rPr>
              <a:t>Avtorica: Bernarda Trstenjak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5487988" y="49609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sl-SI"/>
          </a:p>
        </p:txBody>
      </p:sp>
      <p:pic>
        <p:nvPicPr>
          <p:cNvPr id="9221" name="Picture 5" descr="prva_p1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77050" y="4221163"/>
            <a:ext cx="1819275" cy="1985962"/>
          </a:xfrm>
          <a:noFill/>
          <a:ln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250825" y="5013325"/>
            <a:ext cx="8642350" cy="15859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sl-SI" b="1">
                <a:solidFill>
                  <a:srgbClr val="990000"/>
                </a:solidFill>
              </a:rPr>
              <a:t>Najboljši ukrep pri opeklinah je takojšnje hlajenje s tekočo hladno vodo </a:t>
            </a:r>
          </a:p>
          <a:p>
            <a:pPr algn="ctr"/>
            <a:r>
              <a:rPr lang="sl-SI" b="1">
                <a:solidFill>
                  <a:srgbClr val="990000"/>
                </a:solidFill>
              </a:rPr>
              <a:t>(tudi do 30 minut - </a:t>
            </a:r>
            <a:r>
              <a:rPr lang="sl-SI">
                <a:solidFill>
                  <a:srgbClr val="990000"/>
                </a:solidFill>
              </a:rPr>
              <a:t>pazi na podhladitev</a:t>
            </a:r>
            <a:r>
              <a:rPr lang="sl-SI" b="1">
                <a:solidFill>
                  <a:srgbClr val="990000"/>
                </a:solidFill>
              </a:rPr>
              <a:t>). </a:t>
            </a:r>
          </a:p>
          <a:p>
            <a:pPr algn="ctr"/>
            <a:r>
              <a:rPr lang="sl-SI" b="1">
                <a:solidFill>
                  <a:srgbClr val="990000"/>
                </a:solidFill>
              </a:rPr>
              <a:t>Opekline z bazami je potrebno spirati dlje, ker pronicajo v notranjost tkiva.</a:t>
            </a:r>
          </a:p>
          <a:p>
            <a:pPr algn="ctr"/>
            <a:endParaRPr lang="sl-SI" b="1">
              <a:solidFill>
                <a:srgbClr val="990000"/>
              </a:solidFill>
            </a:endParaRPr>
          </a:p>
          <a:p>
            <a:pPr algn="ctr"/>
            <a:r>
              <a:rPr lang="sl-SI" b="1">
                <a:solidFill>
                  <a:srgbClr val="990000"/>
                </a:solidFill>
              </a:rPr>
              <a:t>Prediramo pa tudi mehurje, ki nastanejo pri opeklinah z jedkimi kemikalijami.</a:t>
            </a:r>
            <a:endParaRPr lang="sl-SI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32400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sl-SI" sz="2000"/>
              <a:t>Lahko jih povzroči </a:t>
            </a:r>
            <a:r>
              <a:rPr lang="sl-SI" sz="2000" b="1"/>
              <a:t>suha vročina, plamen, vroč zrak,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l-SI" sz="2000" b="1"/>
              <a:t>segreta kovina, elektrika, para ali vroče tekočine </a:t>
            </a:r>
            <a:r>
              <a:rPr lang="sl-SI" sz="2000"/>
              <a:t>(vroče olje..). </a:t>
            </a:r>
          </a:p>
          <a:p>
            <a:pPr>
              <a:lnSpc>
                <a:spcPct val="80000"/>
              </a:lnSpc>
              <a:buFontTx/>
              <a:buNone/>
            </a:pPr>
            <a:endParaRPr lang="sl-SI" sz="2000" b="1"/>
          </a:p>
          <a:p>
            <a:pPr>
              <a:lnSpc>
                <a:spcPct val="80000"/>
              </a:lnSpc>
              <a:buFontTx/>
              <a:buNone/>
            </a:pPr>
            <a:r>
              <a:rPr lang="sl-SI" sz="2000" b="1"/>
              <a:t>Posebne opekline povzročijo jedke kemikalije. </a:t>
            </a:r>
          </a:p>
          <a:p>
            <a:pPr>
              <a:lnSpc>
                <a:spcPct val="80000"/>
              </a:lnSpc>
            </a:pPr>
            <a:r>
              <a:rPr lang="sl-SI" sz="2000" b="1" u="sng">
                <a:solidFill>
                  <a:srgbClr val="990000"/>
                </a:solidFill>
              </a:rPr>
              <a:t>KISLINE:</a:t>
            </a:r>
            <a:r>
              <a:rPr lang="sl-SI" sz="2000" b="1">
                <a:solidFill>
                  <a:srgbClr val="990000"/>
                </a:solidFill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l-SI" sz="2000"/>
              <a:t>Koža dobi trdo, suho skorjo - žveplova(VI) kislina: črno-rjavo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l-SI" sz="2000"/>
              <a:t>			                   - klorovodikova kislina: belo skorjo </a:t>
            </a:r>
          </a:p>
          <a:p>
            <a:pPr>
              <a:lnSpc>
                <a:spcPct val="80000"/>
              </a:lnSpc>
            </a:pPr>
            <a:r>
              <a:rPr lang="sl-SI" sz="2000" b="1" u="sng">
                <a:solidFill>
                  <a:srgbClr val="990000"/>
                </a:solidFill>
              </a:rPr>
              <a:t>BAZE: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l-SI" sz="2000"/>
              <a:t>Kožo razmehčajo in polagoma pronicajo v globino. Koža postane vlažna, sluzasto mehka in nabrekla. </a:t>
            </a:r>
            <a:endParaRPr lang="sl-SI" sz="2400">
              <a:solidFill>
                <a:srgbClr val="990000"/>
              </a:solidFill>
            </a:endParaRPr>
          </a:p>
        </p:txBody>
      </p:sp>
      <p:grpSp>
        <p:nvGrpSpPr>
          <p:cNvPr id="8201" name="Group 9"/>
          <p:cNvGrpSpPr>
            <a:grpSpLocks/>
          </p:cNvGrpSpPr>
          <p:nvPr/>
        </p:nvGrpSpPr>
        <p:grpSpPr bwMode="auto">
          <a:xfrm>
            <a:off x="0" y="188913"/>
            <a:ext cx="8964613" cy="1646237"/>
            <a:chOff x="0" y="119"/>
            <a:chExt cx="5647" cy="1037"/>
          </a:xfrm>
        </p:grpSpPr>
        <p:pic>
          <p:nvPicPr>
            <p:cNvPr id="8197" name="Picture 5" descr="prva_p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76" y="436"/>
              <a:ext cx="660" cy="720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8198" name="Text Box 6"/>
            <p:cNvSpPr txBox="1">
              <a:spLocks noChangeArrowheads="1"/>
            </p:cNvSpPr>
            <p:nvPr/>
          </p:nvSpPr>
          <p:spPr bwMode="auto">
            <a:xfrm>
              <a:off x="0" y="119"/>
              <a:ext cx="564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sl-SI" b="1">
                  <a:solidFill>
                    <a:srgbClr val="008000"/>
                  </a:solidFill>
                </a:rPr>
                <a:t>NESREČE V KEMIJSKEM LABORATORIJU,PRVA POMOČ IN NUJNI UKREPI</a:t>
              </a:r>
            </a:p>
          </p:txBody>
        </p:sp>
      </p:grpSp>
      <p:grpSp>
        <p:nvGrpSpPr>
          <p:cNvPr id="8200" name="Group 8"/>
          <p:cNvGrpSpPr>
            <a:grpSpLocks/>
          </p:cNvGrpSpPr>
          <p:nvPr/>
        </p:nvGrpSpPr>
        <p:grpSpPr bwMode="auto">
          <a:xfrm>
            <a:off x="468313" y="765175"/>
            <a:ext cx="2232025" cy="647700"/>
            <a:chOff x="295" y="482"/>
            <a:chExt cx="1406" cy="408"/>
          </a:xfrm>
        </p:grpSpPr>
        <p:sp>
          <p:nvSpPr>
            <p:cNvPr id="8194" name="Rectangle 2"/>
            <p:cNvSpPr>
              <a:spLocks noChangeArrowheads="1"/>
            </p:cNvSpPr>
            <p:nvPr/>
          </p:nvSpPr>
          <p:spPr bwMode="auto">
            <a:xfrm>
              <a:off x="295" y="482"/>
              <a:ext cx="1406" cy="408"/>
            </a:xfrm>
            <a:prstGeom prst="rect">
              <a:avLst/>
            </a:prstGeom>
            <a:solidFill>
              <a:srgbClr val="008000">
                <a:alpha val="81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sp>
          <p:nvSpPr>
            <p:cNvPr id="8199" name="Text Box 7"/>
            <p:cNvSpPr txBox="1">
              <a:spLocks noChangeArrowheads="1"/>
            </p:cNvSpPr>
            <p:nvPr/>
          </p:nvSpPr>
          <p:spPr bwMode="auto">
            <a:xfrm>
              <a:off x="521" y="572"/>
              <a:ext cx="92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sl-SI" sz="2400" b="1">
                  <a:solidFill>
                    <a:srgbClr val="FAB8A4"/>
                  </a:solidFill>
                </a:rPr>
                <a:t>Opekline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68313" y="3284538"/>
            <a:ext cx="8280400" cy="31686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sl-SI" b="1">
                <a:solidFill>
                  <a:srgbClr val="990000"/>
                </a:solidFill>
              </a:rPr>
              <a:t>MANJŠE UREZNINE IN VBODNINE oskrbimo tako,</a:t>
            </a:r>
          </a:p>
          <a:p>
            <a:pPr algn="ctr"/>
            <a:r>
              <a:rPr lang="sl-SI" b="1">
                <a:solidFill>
                  <a:srgbClr val="990000"/>
                </a:solidFill>
              </a:rPr>
              <a:t> da odstranimo umazanijo in majhne delce, rano speremo in osušimo. </a:t>
            </a:r>
          </a:p>
          <a:p>
            <a:pPr algn="ctr"/>
            <a:r>
              <a:rPr lang="sl-SI" b="1">
                <a:solidFill>
                  <a:srgbClr val="990000"/>
                </a:solidFill>
              </a:rPr>
              <a:t>Prekrijemo jo s sterilnim obližem. </a:t>
            </a:r>
          </a:p>
          <a:p>
            <a:pPr algn="ctr"/>
            <a:endParaRPr lang="sl-SI" b="1">
              <a:solidFill>
                <a:srgbClr val="990000"/>
              </a:solidFill>
            </a:endParaRPr>
          </a:p>
          <a:p>
            <a:pPr algn="ctr"/>
            <a:r>
              <a:rPr lang="sl-SI" b="1">
                <a:solidFill>
                  <a:srgbClr val="990000"/>
                </a:solidFill>
              </a:rPr>
              <a:t>DELCI STEKLA (ali KOVINE) V RANI pomenijo</a:t>
            </a:r>
          </a:p>
          <a:p>
            <a:pPr algn="ctr"/>
            <a:r>
              <a:rPr lang="sl-SI" b="1">
                <a:solidFill>
                  <a:srgbClr val="990000"/>
                </a:solidFill>
              </a:rPr>
              <a:t> večjo nevarnost za ponesrečenca. </a:t>
            </a:r>
          </a:p>
          <a:p>
            <a:pPr algn="ctr"/>
            <a:r>
              <a:rPr lang="sl-SI" b="1">
                <a:solidFill>
                  <a:srgbClr val="990000"/>
                </a:solidFill>
              </a:rPr>
              <a:t>Rano le zaščitimo s sterilnim povojem, imobiliziramo z opornico</a:t>
            </a:r>
          </a:p>
          <a:p>
            <a:pPr algn="ctr"/>
            <a:r>
              <a:rPr lang="sl-SI" b="1">
                <a:solidFill>
                  <a:srgbClr val="990000"/>
                </a:solidFill>
              </a:rPr>
              <a:t> in nemudoma poiščemo zdravniško pomoč.</a:t>
            </a:r>
            <a:endParaRPr lang="sl-SI" b="1">
              <a:solidFill>
                <a:schemeClr val="bg1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84213" y="1916113"/>
            <a:ext cx="4038600" cy="1296987"/>
          </a:xfrm>
        </p:spPr>
        <p:txBody>
          <a:bodyPr/>
          <a:lstStyle/>
          <a:p>
            <a:pPr>
              <a:buFontTx/>
              <a:buNone/>
            </a:pPr>
            <a:r>
              <a:rPr lang="sl-SI" sz="1800"/>
              <a:t>Najpogostejše tovrstne poškodbe so </a:t>
            </a:r>
          </a:p>
          <a:p>
            <a:pPr>
              <a:buFontTx/>
              <a:buNone/>
            </a:pPr>
            <a:r>
              <a:rPr lang="sl-SI" sz="1800" b="1"/>
              <a:t>vreznine s steklom in rezili, praske,</a:t>
            </a:r>
          </a:p>
          <a:p>
            <a:pPr>
              <a:buFontTx/>
              <a:buNone/>
            </a:pPr>
            <a:r>
              <a:rPr lang="sl-SI" sz="1800" b="1"/>
              <a:t>udarnine, raztrganine </a:t>
            </a:r>
            <a:r>
              <a:rPr lang="sl-SI" sz="1800"/>
              <a:t>ter</a:t>
            </a:r>
            <a:r>
              <a:rPr lang="sl-SI" sz="1800" b="1"/>
              <a:t> vbodnine.</a:t>
            </a:r>
            <a:r>
              <a:rPr lang="sl-SI" sz="2000"/>
              <a:t> </a:t>
            </a:r>
          </a:p>
        </p:txBody>
      </p:sp>
      <p:grpSp>
        <p:nvGrpSpPr>
          <p:cNvPr id="3086" name="Group 14"/>
          <p:cNvGrpSpPr>
            <a:grpSpLocks/>
          </p:cNvGrpSpPr>
          <p:nvPr/>
        </p:nvGrpSpPr>
        <p:grpSpPr bwMode="auto">
          <a:xfrm>
            <a:off x="755650" y="908050"/>
            <a:ext cx="3311525" cy="647700"/>
            <a:chOff x="476" y="572"/>
            <a:chExt cx="2086" cy="408"/>
          </a:xfrm>
        </p:grpSpPr>
        <p:sp>
          <p:nvSpPr>
            <p:cNvPr id="3074" name="Rectangle 2"/>
            <p:cNvSpPr>
              <a:spLocks noChangeArrowheads="1"/>
            </p:cNvSpPr>
            <p:nvPr/>
          </p:nvSpPr>
          <p:spPr bwMode="auto">
            <a:xfrm>
              <a:off x="476" y="572"/>
              <a:ext cx="2086" cy="408"/>
            </a:xfrm>
            <a:prstGeom prst="rect">
              <a:avLst/>
            </a:prstGeom>
            <a:solidFill>
              <a:srgbClr val="008000">
                <a:alpha val="81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sp>
          <p:nvSpPr>
            <p:cNvPr id="3079" name="Text Box 7"/>
            <p:cNvSpPr txBox="1">
              <a:spLocks noChangeArrowheads="1"/>
            </p:cNvSpPr>
            <p:nvPr/>
          </p:nvSpPr>
          <p:spPr bwMode="auto">
            <a:xfrm>
              <a:off x="521" y="663"/>
              <a:ext cx="2004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sl-SI" sz="2400" b="1">
                  <a:solidFill>
                    <a:srgbClr val="FAB8A4"/>
                  </a:solidFill>
                </a:rPr>
                <a:t>Mehanske poškodbe</a:t>
              </a:r>
            </a:p>
          </p:txBody>
        </p:sp>
      </p:grpSp>
      <p:pic>
        <p:nvPicPr>
          <p:cNvPr id="3080" name="Picture 8" descr="Minor Cut First Aid - Series: Procedure, part 1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76825" y="1052513"/>
            <a:ext cx="2416175" cy="1933575"/>
          </a:xfrm>
          <a:noFill/>
          <a:ln/>
        </p:spPr>
      </p:pic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5940425" y="2708275"/>
            <a:ext cx="14652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1000"/>
              <a:t>www.helth.allrefer.com</a:t>
            </a:r>
          </a:p>
        </p:txBody>
      </p:sp>
      <p:grpSp>
        <p:nvGrpSpPr>
          <p:cNvPr id="3082" name="Group 10"/>
          <p:cNvGrpSpPr>
            <a:grpSpLocks/>
          </p:cNvGrpSpPr>
          <p:nvPr/>
        </p:nvGrpSpPr>
        <p:grpSpPr bwMode="auto">
          <a:xfrm>
            <a:off x="0" y="188913"/>
            <a:ext cx="8964613" cy="1646237"/>
            <a:chOff x="0" y="119"/>
            <a:chExt cx="5647" cy="1037"/>
          </a:xfrm>
        </p:grpSpPr>
        <p:pic>
          <p:nvPicPr>
            <p:cNvPr id="3083" name="Picture 11" descr="prva_p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76" y="436"/>
              <a:ext cx="66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84" name="Text Box 12"/>
            <p:cNvSpPr txBox="1">
              <a:spLocks noChangeArrowheads="1"/>
            </p:cNvSpPr>
            <p:nvPr/>
          </p:nvSpPr>
          <p:spPr bwMode="auto">
            <a:xfrm>
              <a:off x="0" y="119"/>
              <a:ext cx="564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sl-SI" b="1">
                  <a:solidFill>
                    <a:srgbClr val="008000"/>
                  </a:solidFill>
                </a:rPr>
                <a:t>NESREČE V KEMIJSKEM LABORATORIJU,PRVA POMOČ IN NUJNI UKREPI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68313" y="3357563"/>
            <a:ext cx="8280400" cy="3241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sl-SI" b="1" u="sng">
                <a:solidFill>
                  <a:srgbClr val="990000"/>
                </a:solidFill>
              </a:rPr>
              <a:t>DROBCE TUJKOV ne odstranjujemo. </a:t>
            </a:r>
          </a:p>
          <a:p>
            <a:pPr algn="ctr">
              <a:spcBef>
                <a:spcPct val="20000"/>
              </a:spcBef>
            </a:pPr>
            <a:r>
              <a:rPr lang="sl-SI" b="1">
                <a:solidFill>
                  <a:srgbClr val="990000"/>
                </a:solidFill>
              </a:rPr>
              <a:t>Oko pokrijemo s sterilno blazinico in takoj poiščemo zdravniško pomoč.</a:t>
            </a:r>
          </a:p>
          <a:p>
            <a:pPr algn="ctr">
              <a:spcBef>
                <a:spcPct val="20000"/>
              </a:spcBef>
            </a:pPr>
            <a:r>
              <a:rPr lang="sl-SI" b="1" u="sng">
                <a:solidFill>
                  <a:srgbClr val="990000"/>
                </a:solidFill>
              </a:rPr>
              <a:t>JEDKOVINO skušamo čimprej izprati iz očesa </a:t>
            </a:r>
          </a:p>
          <a:p>
            <a:pPr algn="ctr">
              <a:spcBef>
                <a:spcPct val="20000"/>
              </a:spcBef>
            </a:pPr>
            <a:r>
              <a:rPr lang="sl-SI" b="1" u="sng">
                <a:solidFill>
                  <a:srgbClr val="990000"/>
                </a:solidFill>
              </a:rPr>
              <a:t>z obilnimi količinami lahno tekoče vode. </a:t>
            </a:r>
          </a:p>
          <a:p>
            <a:pPr algn="ctr">
              <a:spcBef>
                <a:spcPct val="20000"/>
              </a:spcBef>
            </a:pPr>
            <a:r>
              <a:rPr lang="sl-SI" b="1">
                <a:solidFill>
                  <a:srgbClr val="990000"/>
                </a:solidFill>
              </a:rPr>
              <a:t>Paziti moramo, da kemikalije ne speremo v drugo oko ali po obrazu.</a:t>
            </a:r>
          </a:p>
          <a:p>
            <a:pPr algn="ctr">
              <a:spcBef>
                <a:spcPct val="20000"/>
              </a:spcBef>
            </a:pPr>
            <a:r>
              <a:rPr lang="sl-SI" b="1">
                <a:solidFill>
                  <a:srgbClr val="990000"/>
                </a:solidFill>
              </a:rPr>
              <a:t> Izpiramo najmanj 10 minut od korena nosu proti zunanjemu delu očesa.</a:t>
            </a:r>
          </a:p>
          <a:p>
            <a:pPr algn="ctr">
              <a:spcBef>
                <a:spcPct val="20000"/>
              </a:spcBef>
            </a:pPr>
            <a:r>
              <a:rPr lang="sl-SI" b="1">
                <a:solidFill>
                  <a:srgbClr val="990000"/>
                </a:solidFill>
              </a:rPr>
              <a:t>(če je v očesu alkalijska snov, spiramo ves čas do zdravniške oskrbe).</a:t>
            </a:r>
          </a:p>
          <a:p>
            <a:pPr algn="ctr">
              <a:spcBef>
                <a:spcPct val="20000"/>
              </a:spcBef>
            </a:pPr>
            <a:r>
              <a:rPr lang="sl-SI" b="1">
                <a:solidFill>
                  <a:srgbClr val="990000"/>
                </a:solidFill>
              </a:rPr>
              <a:t>Oko pokrijemo s sterilno blazinico in takoj poiščemo zdravniško pomoč.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771775" y="1557338"/>
            <a:ext cx="6121400" cy="15843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sl-SI" b="1"/>
              <a:t>   </a:t>
            </a:r>
            <a:r>
              <a:rPr lang="sl-SI" sz="2400" b="1"/>
              <a:t>V oko lahko: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l-SI" sz="2400" b="1"/>
              <a:t>	-  pade tujek </a:t>
            </a:r>
            <a:r>
              <a:rPr lang="sl-SI" sz="2000" b="1"/>
              <a:t>(drobec stekla, kovine, alkalijske kovine, brom, fosfor),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l-SI" sz="2400" b="1"/>
              <a:t>	- brizgne jedka snov.  </a:t>
            </a:r>
            <a:endParaRPr lang="sl-SI" sz="2400"/>
          </a:p>
        </p:txBody>
      </p:sp>
      <p:grpSp>
        <p:nvGrpSpPr>
          <p:cNvPr id="4110" name="Group 14"/>
          <p:cNvGrpSpPr>
            <a:grpSpLocks/>
          </p:cNvGrpSpPr>
          <p:nvPr/>
        </p:nvGrpSpPr>
        <p:grpSpPr bwMode="auto">
          <a:xfrm>
            <a:off x="684213" y="836613"/>
            <a:ext cx="2232025" cy="647700"/>
            <a:chOff x="431" y="890"/>
            <a:chExt cx="1406" cy="408"/>
          </a:xfrm>
        </p:grpSpPr>
        <p:sp>
          <p:nvSpPr>
            <p:cNvPr id="4098" name="Rectangle 2"/>
            <p:cNvSpPr>
              <a:spLocks noChangeArrowheads="1"/>
            </p:cNvSpPr>
            <p:nvPr/>
          </p:nvSpPr>
          <p:spPr bwMode="auto">
            <a:xfrm>
              <a:off x="431" y="890"/>
              <a:ext cx="1406" cy="408"/>
            </a:xfrm>
            <a:prstGeom prst="rect">
              <a:avLst/>
            </a:prstGeom>
            <a:solidFill>
              <a:srgbClr val="008000">
                <a:alpha val="81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sp>
          <p:nvSpPr>
            <p:cNvPr id="4103" name="Text Box 7"/>
            <p:cNvSpPr txBox="1">
              <a:spLocks noChangeArrowheads="1"/>
            </p:cNvSpPr>
            <p:nvPr/>
          </p:nvSpPr>
          <p:spPr bwMode="auto">
            <a:xfrm>
              <a:off x="438" y="972"/>
              <a:ext cx="1363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20000"/>
                </a:spcBef>
              </a:pPr>
              <a:r>
                <a:rPr lang="sl-SI" sz="2400" b="1">
                  <a:solidFill>
                    <a:srgbClr val="FAB8A4"/>
                  </a:solidFill>
                </a:rPr>
                <a:t>Poškodbe oči</a:t>
              </a:r>
            </a:p>
          </p:txBody>
        </p:sp>
      </p:grpSp>
      <p:pic>
        <p:nvPicPr>
          <p:cNvPr id="4104" name="Picture 8" descr="eyewash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71550" y="1557338"/>
            <a:ext cx="1657350" cy="1641475"/>
          </a:xfrm>
          <a:noFill/>
          <a:ln/>
        </p:spPr>
      </p:pic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1403350" y="2924175"/>
            <a:ext cx="12144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sz="1200"/>
              <a:t>www.wapc.org </a:t>
            </a:r>
          </a:p>
        </p:txBody>
      </p:sp>
      <p:grpSp>
        <p:nvGrpSpPr>
          <p:cNvPr id="4107" name="Group 11"/>
          <p:cNvGrpSpPr>
            <a:grpSpLocks/>
          </p:cNvGrpSpPr>
          <p:nvPr/>
        </p:nvGrpSpPr>
        <p:grpSpPr bwMode="auto">
          <a:xfrm>
            <a:off x="0" y="188913"/>
            <a:ext cx="8964613" cy="1646237"/>
            <a:chOff x="0" y="119"/>
            <a:chExt cx="5647" cy="1037"/>
          </a:xfrm>
        </p:grpSpPr>
        <p:pic>
          <p:nvPicPr>
            <p:cNvPr id="4108" name="Picture 12" descr="prva_p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76" y="436"/>
              <a:ext cx="66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09" name="Text Box 13"/>
            <p:cNvSpPr txBox="1">
              <a:spLocks noChangeArrowheads="1"/>
            </p:cNvSpPr>
            <p:nvPr/>
          </p:nvSpPr>
          <p:spPr bwMode="auto">
            <a:xfrm>
              <a:off x="0" y="119"/>
              <a:ext cx="564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sl-SI" b="1">
                  <a:solidFill>
                    <a:srgbClr val="008000"/>
                  </a:solidFill>
                </a:rPr>
                <a:t>NESREČE V KEMIJSKEM LABORATORIJU,PRVA POMOČ IN NUJNI UKREPI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23850" y="3716338"/>
            <a:ext cx="8280400" cy="18018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sl-SI" b="1">
                <a:solidFill>
                  <a:srgbClr val="990000"/>
                </a:solidFill>
              </a:rPr>
              <a:t>Pri zaužitju strupene snovi naj ponesrečenec nemudoma</a:t>
            </a:r>
          </a:p>
          <a:p>
            <a:pPr algn="ctr"/>
            <a:r>
              <a:rPr lang="sl-SI" b="1">
                <a:solidFill>
                  <a:srgbClr val="990000"/>
                </a:solidFill>
              </a:rPr>
              <a:t>izpljune vsebino in izpere usta z obilo vode.</a:t>
            </a:r>
          </a:p>
          <a:p>
            <a:pPr algn="ctr"/>
            <a:r>
              <a:rPr lang="sl-SI" b="1" u="sng">
                <a:solidFill>
                  <a:srgbClr val="990000"/>
                </a:solidFill>
              </a:rPr>
              <a:t>Poškodovancu ne smemo izzvati bruhanja.</a:t>
            </a:r>
          </a:p>
          <a:p>
            <a:pPr algn="ctr"/>
            <a:endParaRPr lang="sl-SI" b="1" u="sng">
              <a:solidFill>
                <a:srgbClr val="990000"/>
              </a:solidFill>
            </a:endParaRPr>
          </a:p>
          <a:p>
            <a:pPr algn="ctr"/>
            <a:r>
              <a:rPr lang="sl-SI" b="1">
                <a:solidFill>
                  <a:srgbClr val="990000"/>
                </a:solidFill>
              </a:rPr>
              <a:t>TAKOJ POIŠČEMO ZDRAVNIŠKO POMOČ.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39750" y="2349500"/>
            <a:ext cx="8229600" cy="6477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sl-SI" sz="2000"/>
              <a:t>Ob zaužitju jedkih snovi pride do </a:t>
            </a:r>
            <a:r>
              <a:rPr lang="sl-SI" sz="2000" b="1"/>
              <a:t>okvar prebavnega trakta.</a:t>
            </a:r>
            <a:r>
              <a:rPr lang="sl-SI" sz="2000"/>
              <a:t> </a:t>
            </a:r>
          </a:p>
        </p:txBody>
      </p:sp>
      <p:grpSp>
        <p:nvGrpSpPr>
          <p:cNvPr id="5132" name="Group 12"/>
          <p:cNvGrpSpPr>
            <a:grpSpLocks/>
          </p:cNvGrpSpPr>
          <p:nvPr/>
        </p:nvGrpSpPr>
        <p:grpSpPr bwMode="auto">
          <a:xfrm>
            <a:off x="684213" y="1052513"/>
            <a:ext cx="3240087" cy="647700"/>
            <a:chOff x="431" y="890"/>
            <a:chExt cx="2041" cy="408"/>
          </a:xfrm>
        </p:grpSpPr>
        <p:sp>
          <p:nvSpPr>
            <p:cNvPr id="5122" name="Rectangle 2"/>
            <p:cNvSpPr>
              <a:spLocks noChangeArrowheads="1"/>
            </p:cNvSpPr>
            <p:nvPr/>
          </p:nvSpPr>
          <p:spPr bwMode="auto">
            <a:xfrm>
              <a:off x="431" y="890"/>
              <a:ext cx="2041" cy="408"/>
            </a:xfrm>
            <a:prstGeom prst="rect">
              <a:avLst/>
            </a:prstGeom>
            <a:solidFill>
              <a:srgbClr val="008000">
                <a:alpha val="81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sp>
          <p:nvSpPr>
            <p:cNvPr id="5127" name="Text Box 7"/>
            <p:cNvSpPr txBox="1">
              <a:spLocks noChangeArrowheads="1"/>
            </p:cNvSpPr>
            <p:nvPr/>
          </p:nvSpPr>
          <p:spPr bwMode="auto">
            <a:xfrm>
              <a:off x="476" y="981"/>
              <a:ext cx="1981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20000"/>
                </a:spcBef>
              </a:pPr>
              <a:r>
                <a:rPr lang="sl-SI" sz="2400" b="1">
                  <a:solidFill>
                    <a:srgbClr val="FAB8A4"/>
                  </a:solidFill>
                </a:rPr>
                <a:t>Zaužitje jedke snovi</a:t>
              </a:r>
              <a:r>
                <a:rPr lang="sl-SI" sz="2400">
                  <a:solidFill>
                    <a:srgbClr val="FAB8A4"/>
                  </a:solidFill>
                </a:rPr>
                <a:t> </a:t>
              </a:r>
              <a:endParaRPr lang="sl-SI" sz="2400" b="1">
                <a:solidFill>
                  <a:srgbClr val="FAB8A4"/>
                </a:solidFill>
              </a:endParaRPr>
            </a:p>
          </p:txBody>
        </p:sp>
      </p:grpSp>
      <p:grpSp>
        <p:nvGrpSpPr>
          <p:cNvPr id="5129" name="Group 9"/>
          <p:cNvGrpSpPr>
            <a:grpSpLocks/>
          </p:cNvGrpSpPr>
          <p:nvPr/>
        </p:nvGrpSpPr>
        <p:grpSpPr bwMode="auto">
          <a:xfrm>
            <a:off x="0" y="188913"/>
            <a:ext cx="8964613" cy="1646237"/>
            <a:chOff x="0" y="119"/>
            <a:chExt cx="5647" cy="1037"/>
          </a:xfrm>
        </p:grpSpPr>
        <p:pic>
          <p:nvPicPr>
            <p:cNvPr id="5130" name="Picture 10" descr="prva_p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76" y="436"/>
              <a:ext cx="66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1" name="Text Box 11"/>
            <p:cNvSpPr txBox="1">
              <a:spLocks noChangeArrowheads="1"/>
            </p:cNvSpPr>
            <p:nvPr/>
          </p:nvSpPr>
          <p:spPr bwMode="auto">
            <a:xfrm>
              <a:off x="0" y="119"/>
              <a:ext cx="564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sl-SI" b="1">
                  <a:solidFill>
                    <a:srgbClr val="008000"/>
                  </a:solidFill>
                </a:rPr>
                <a:t>NESREČE V KEMIJSKEM LABORATORIJU,PRVA POMOČ IN NUJNI UKREPI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95288" y="4149725"/>
            <a:ext cx="8280400" cy="1800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sl-SI" b="1">
                <a:solidFill>
                  <a:srgbClr val="990000"/>
                </a:solidFill>
              </a:rPr>
              <a:t>Najboljši ukrep pri zastrupitvah s plini</a:t>
            </a:r>
          </a:p>
          <a:p>
            <a:pPr algn="ctr"/>
            <a:r>
              <a:rPr lang="sl-SI" b="1">
                <a:solidFill>
                  <a:srgbClr val="990000"/>
                </a:solidFill>
              </a:rPr>
              <a:t> je premestitev poškodovanca v prostor s svežim zrakom. </a:t>
            </a:r>
          </a:p>
          <a:p>
            <a:pPr algn="ctr"/>
            <a:r>
              <a:rPr lang="sl-SI" b="1">
                <a:solidFill>
                  <a:srgbClr val="990000"/>
                </a:solidFill>
              </a:rPr>
              <a:t>Seveda pa najprej zagotovimo svojo varnost. </a:t>
            </a:r>
          </a:p>
          <a:p>
            <a:pPr algn="ctr"/>
            <a:endParaRPr lang="sl-SI" b="1">
              <a:solidFill>
                <a:srgbClr val="990000"/>
              </a:solidFill>
            </a:endParaRPr>
          </a:p>
          <a:p>
            <a:pPr algn="ctr"/>
            <a:r>
              <a:rPr lang="sl-SI" b="1">
                <a:solidFill>
                  <a:srgbClr val="990000"/>
                </a:solidFill>
              </a:rPr>
              <a:t>Pokličemo reševalce. 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8313" y="2420938"/>
            <a:ext cx="8229600" cy="792162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sl-SI" sz="2800"/>
              <a:t>	</a:t>
            </a:r>
            <a:r>
              <a:rPr lang="sl-SI" sz="2000"/>
              <a:t>Do zastrupitev pride </a:t>
            </a:r>
            <a:r>
              <a:rPr lang="sl-SI" sz="2000" b="1"/>
              <a:t>pri vdihavanju strupenih plinov, hlapov ali par tekočin.</a:t>
            </a:r>
            <a:endParaRPr lang="sl-SI" sz="2000"/>
          </a:p>
        </p:txBody>
      </p:sp>
      <p:grpSp>
        <p:nvGrpSpPr>
          <p:cNvPr id="6156" name="Group 12"/>
          <p:cNvGrpSpPr>
            <a:grpSpLocks/>
          </p:cNvGrpSpPr>
          <p:nvPr/>
        </p:nvGrpSpPr>
        <p:grpSpPr bwMode="auto">
          <a:xfrm>
            <a:off x="684213" y="1412875"/>
            <a:ext cx="6335712" cy="647700"/>
            <a:chOff x="431" y="890"/>
            <a:chExt cx="3991" cy="408"/>
          </a:xfrm>
        </p:grpSpPr>
        <p:sp>
          <p:nvSpPr>
            <p:cNvPr id="6146" name="Rectangle 2"/>
            <p:cNvSpPr>
              <a:spLocks noChangeArrowheads="1"/>
            </p:cNvSpPr>
            <p:nvPr/>
          </p:nvSpPr>
          <p:spPr bwMode="auto">
            <a:xfrm>
              <a:off x="431" y="890"/>
              <a:ext cx="3991" cy="408"/>
            </a:xfrm>
            <a:prstGeom prst="rect">
              <a:avLst/>
            </a:prstGeom>
            <a:solidFill>
              <a:srgbClr val="008000">
                <a:alpha val="81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sp>
          <p:nvSpPr>
            <p:cNvPr id="6151" name="Text Box 7"/>
            <p:cNvSpPr txBox="1">
              <a:spLocks noChangeArrowheads="1"/>
            </p:cNvSpPr>
            <p:nvPr/>
          </p:nvSpPr>
          <p:spPr bwMode="auto">
            <a:xfrm>
              <a:off x="703" y="981"/>
              <a:ext cx="3716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20000"/>
                </a:spcBef>
              </a:pPr>
              <a:r>
                <a:rPr lang="sl-SI" sz="2400" b="1">
                  <a:solidFill>
                    <a:srgbClr val="FAB8A4"/>
                  </a:solidFill>
                </a:rPr>
                <a:t>Vdihavanje strupenih plinov ali hlapov</a:t>
              </a:r>
              <a:r>
                <a:rPr lang="sl-SI" sz="2400">
                  <a:solidFill>
                    <a:srgbClr val="FAB8A4"/>
                  </a:solidFill>
                </a:rPr>
                <a:t>  </a:t>
              </a:r>
            </a:p>
          </p:txBody>
        </p:sp>
      </p:grpSp>
      <p:grpSp>
        <p:nvGrpSpPr>
          <p:cNvPr id="6153" name="Group 9"/>
          <p:cNvGrpSpPr>
            <a:grpSpLocks/>
          </p:cNvGrpSpPr>
          <p:nvPr/>
        </p:nvGrpSpPr>
        <p:grpSpPr bwMode="auto">
          <a:xfrm>
            <a:off x="0" y="188913"/>
            <a:ext cx="8964613" cy="1646237"/>
            <a:chOff x="0" y="119"/>
            <a:chExt cx="5647" cy="1037"/>
          </a:xfrm>
        </p:grpSpPr>
        <p:pic>
          <p:nvPicPr>
            <p:cNvPr id="6154" name="Picture 10" descr="prva_p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76" y="436"/>
              <a:ext cx="66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5" name="Text Box 11"/>
            <p:cNvSpPr txBox="1">
              <a:spLocks noChangeArrowheads="1"/>
            </p:cNvSpPr>
            <p:nvPr/>
          </p:nvSpPr>
          <p:spPr bwMode="auto">
            <a:xfrm>
              <a:off x="0" y="119"/>
              <a:ext cx="564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sl-SI" b="1">
                  <a:solidFill>
                    <a:srgbClr val="008000"/>
                  </a:solidFill>
                </a:rPr>
                <a:t>NESREČE V KEMIJSKEM LABORATORIJU,PRVA POMOČ IN NUJNI UKREPI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95288" y="4149725"/>
            <a:ext cx="8280400" cy="1800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sl-SI" sz="2000" b="1" u="sng">
                <a:solidFill>
                  <a:srgbClr val="990000"/>
                </a:solidFill>
              </a:rPr>
              <a:t>Najprej izklopimo električni tok</a:t>
            </a:r>
          </a:p>
          <a:p>
            <a:pPr algn="ctr"/>
            <a:r>
              <a:rPr lang="sl-SI" b="1">
                <a:solidFill>
                  <a:srgbClr val="990000"/>
                </a:solidFill>
              </a:rPr>
              <a:t> in šele potem nudimo pomoč ponesrečencu.</a:t>
            </a:r>
          </a:p>
          <a:p>
            <a:pPr algn="ctr"/>
            <a:r>
              <a:rPr lang="sl-SI" b="1">
                <a:solidFill>
                  <a:srgbClr val="990000"/>
                </a:solidFill>
              </a:rPr>
              <a:t>Ponesrečenca položimo v bočni položaj. Če se je ustavilo dihanje,</a:t>
            </a:r>
          </a:p>
          <a:p>
            <a:pPr algn="ctr"/>
            <a:r>
              <a:rPr lang="sl-SI" b="1">
                <a:solidFill>
                  <a:srgbClr val="990000"/>
                </a:solidFill>
              </a:rPr>
              <a:t>začnemo z oživljanjem.</a:t>
            </a:r>
          </a:p>
          <a:p>
            <a:pPr algn="ctr"/>
            <a:endParaRPr lang="sl-SI" b="1">
              <a:solidFill>
                <a:srgbClr val="990000"/>
              </a:solidFill>
            </a:endParaRP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8313" y="2565400"/>
            <a:ext cx="8229600" cy="6477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sl-SI" sz="2000"/>
              <a:t>	Č</a:t>
            </a:r>
            <a:r>
              <a:rPr lang="sl-SI" sz="2000">
                <a:cs typeface="Times New Roman" pitchFamily="18" charset="0"/>
              </a:rPr>
              <a:t>loveško telo je</a:t>
            </a:r>
            <a:r>
              <a:rPr lang="sl-SI" sz="2000" b="1">
                <a:cs typeface="Times New Roman" pitchFamily="18" charset="0"/>
              </a:rPr>
              <a:t> dober prevodnik električne energije </a:t>
            </a:r>
            <a:r>
              <a:rPr lang="sl-SI" sz="2000">
                <a:cs typeface="Times New Roman" pitchFamily="18" charset="0"/>
              </a:rPr>
              <a:t>takrat, ko je</a:t>
            </a:r>
            <a:r>
              <a:rPr lang="sl-SI" sz="2000" b="1">
                <a:cs typeface="Times New Roman" pitchFamily="18" charset="0"/>
              </a:rPr>
              <a:t> organizem vključen v tokokrog.</a:t>
            </a:r>
            <a:r>
              <a:rPr lang="sl-SI" sz="1600" b="1">
                <a:cs typeface="Times New Roman" pitchFamily="18" charset="0"/>
              </a:rPr>
              <a:t> </a:t>
            </a:r>
          </a:p>
        </p:txBody>
      </p:sp>
      <p:grpSp>
        <p:nvGrpSpPr>
          <p:cNvPr id="7180" name="Group 12"/>
          <p:cNvGrpSpPr>
            <a:grpSpLocks/>
          </p:cNvGrpSpPr>
          <p:nvPr/>
        </p:nvGrpSpPr>
        <p:grpSpPr bwMode="auto">
          <a:xfrm>
            <a:off x="684213" y="1412875"/>
            <a:ext cx="3455987" cy="647700"/>
            <a:chOff x="431" y="890"/>
            <a:chExt cx="2177" cy="408"/>
          </a:xfrm>
        </p:grpSpPr>
        <p:sp>
          <p:nvSpPr>
            <p:cNvPr id="7170" name="Rectangle 2"/>
            <p:cNvSpPr>
              <a:spLocks noChangeArrowheads="1"/>
            </p:cNvSpPr>
            <p:nvPr/>
          </p:nvSpPr>
          <p:spPr bwMode="auto">
            <a:xfrm>
              <a:off x="431" y="890"/>
              <a:ext cx="2177" cy="408"/>
            </a:xfrm>
            <a:prstGeom prst="rect">
              <a:avLst/>
            </a:prstGeom>
            <a:solidFill>
              <a:srgbClr val="008000">
                <a:alpha val="81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sp>
          <p:nvSpPr>
            <p:cNvPr id="7175" name="Text Box 7"/>
            <p:cNvSpPr txBox="1">
              <a:spLocks noChangeArrowheads="1"/>
            </p:cNvSpPr>
            <p:nvPr/>
          </p:nvSpPr>
          <p:spPr bwMode="auto">
            <a:xfrm>
              <a:off x="567" y="981"/>
              <a:ext cx="1995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20000"/>
                </a:spcBef>
              </a:pPr>
              <a:r>
                <a:rPr lang="sl-SI" sz="2400">
                  <a:solidFill>
                    <a:srgbClr val="FAB8A4"/>
                  </a:solidFill>
                </a:rPr>
                <a:t>Poškodbe z elektriko  </a:t>
              </a:r>
            </a:p>
          </p:txBody>
        </p:sp>
      </p:grpSp>
      <p:grpSp>
        <p:nvGrpSpPr>
          <p:cNvPr id="7177" name="Group 9"/>
          <p:cNvGrpSpPr>
            <a:grpSpLocks/>
          </p:cNvGrpSpPr>
          <p:nvPr/>
        </p:nvGrpSpPr>
        <p:grpSpPr bwMode="auto">
          <a:xfrm>
            <a:off x="0" y="188913"/>
            <a:ext cx="8964613" cy="1646237"/>
            <a:chOff x="0" y="119"/>
            <a:chExt cx="5647" cy="1037"/>
          </a:xfrm>
        </p:grpSpPr>
        <p:pic>
          <p:nvPicPr>
            <p:cNvPr id="7178" name="Picture 10" descr="prva_p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76" y="436"/>
              <a:ext cx="66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9" name="Text Box 11"/>
            <p:cNvSpPr txBox="1">
              <a:spLocks noChangeArrowheads="1"/>
            </p:cNvSpPr>
            <p:nvPr/>
          </p:nvSpPr>
          <p:spPr bwMode="auto">
            <a:xfrm>
              <a:off x="0" y="119"/>
              <a:ext cx="564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sl-SI" b="1">
                  <a:solidFill>
                    <a:srgbClr val="008000"/>
                  </a:solidFill>
                </a:rPr>
                <a:t>NESREČE V KEMIJSKEM LABORATORIJU,PRVA POMOČ IN NUJNI UKREPI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Privzeti načrt">
  <a:themeElements>
    <a:clrScheme name="Privzeti načr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ivzeti načr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ivzeti načr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vzeti načr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vzeti načr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428</Words>
  <Application>Microsoft Office PowerPoint</Application>
  <PresentationFormat>Diaprojekcija na zaslonu (4:3)</PresentationFormat>
  <Paragraphs>76</Paragraphs>
  <Slides>7</Slides>
  <Notes>7</Notes>
  <HiddenSlides>0</HiddenSlides>
  <MMClips>0</MMClips>
  <ScaleCrop>false</ScaleCrop>
  <HeadingPairs>
    <vt:vector size="6" baseType="variant">
      <vt:variant>
        <vt:lpstr>Uporabljene pisave</vt:lpstr>
      </vt:variant>
      <vt:variant>
        <vt:i4>2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7</vt:i4>
      </vt:variant>
    </vt:vector>
  </HeadingPairs>
  <TitlesOfParts>
    <vt:vector size="10" baseType="lpstr">
      <vt:lpstr>Arial</vt:lpstr>
      <vt:lpstr>Times New Roman</vt:lpstr>
      <vt:lpstr>Privzeti načrt</vt:lpstr>
      <vt:lpstr>NESREČE V KEMIJSKEM LABORATORIJU, PRVA POMOČ IN NUJNI UKREPI</vt:lpstr>
      <vt:lpstr>Diapozitiv 2</vt:lpstr>
      <vt:lpstr>Diapozitiv 3</vt:lpstr>
      <vt:lpstr>Diapozitiv 4</vt:lpstr>
      <vt:lpstr>Diapozitiv 5</vt:lpstr>
      <vt:lpstr>Diapozitiv 6</vt:lpstr>
      <vt:lpstr>Diapozitiv 7</vt:lpstr>
    </vt:vector>
  </TitlesOfParts>
  <Company>SCRM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 1</dc:title>
  <dc:creator>Kemija</dc:creator>
  <cp:lastModifiedBy>Jasmina</cp:lastModifiedBy>
  <cp:revision>3</cp:revision>
  <dcterms:created xsi:type="dcterms:W3CDTF">2008-12-10T08:30:37Z</dcterms:created>
  <dcterms:modified xsi:type="dcterms:W3CDTF">2010-07-15T07:20:32Z</dcterms:modified>
</cp:coreProperties>
</file>