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3"/>
  </p:notesMasterIdLst>
  <p:sldIdLst>
    <p:sldId id="270" r:id="rId2"/>
    <p:sldId id="256" r:id="rId3"/>
    <p:sldId id="258" r:id="rId4"/>
    <p:sldId id="269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68" r:id="rId31"/>
    <p:sldId id="286" r:id="rId32"/>
  </p:sldIdLst>
  <p:sldSz cx="9144000" cy="6858000" type="screen4x3"/>
  <p:notesSz cx="6858000" cy="9144000"/>
  <p:defaultTextStyle>
    <a:defPPr>
      <a:defRPr lang="sl-SI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D8CA7-9864-4553-A848-73E4B64EE6A4}" type="datetimeFigureOut">
              <a:rPr lang="sl-SI" smtClean="0"/>
              <a:t>14.7.2010</a:t>
            </a:fld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7A109-AE01-44E1-92D6-17803C11E64E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</a:t>
            </a:fld>
            <a:endParaRPr lang="sl-SI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10</a:t>
            </a:fld>
            <a:endParaRPr lang="sl-S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11</a:t>
            </a:fld>
            <a:endParaRPr lang="sl-S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12</a:t>
            </a:fld>
            <a:endParaRPr lang="sl-S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13</a:t>
            </a:fld>
            <a:endParaRPr lang="sl-SI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14</a:t>
            </a:fld>
            <a:endParaRPr lang="sl-SI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15</a:t>
            </a:fld>
            <a:endParaRPr lang="sl-SI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16</a:t>
            </a:fld>
            <a:endParaRPr lang="sl-SI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17</a:t>
            </a:fld>
            <a:endParaRPr lang="sl-SI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18</a:t>
            </a:fld>
            <a:endParaRPr lang="sl-SI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19</a:t>
            </a:fld>
            <a:endParaRPr lang="sl-S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</a:t>
            </a:fld>
            <a:endParaRPr lang="sl-SI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20</a:t>
            </a:fld>
            <a:endParaRPr lang="sl-SI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21</a:t>
            </a:fld>
            <a:endParaRPr lang="sl-SI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22</a:t>
            </a:fld>
            <a:endParaRPr lang="sl-SI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23</a:t>
            </a:fld>
            <a:endParaRPr lang="sl-SI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24</a:t>
            </a:fld>
            <a:endParaRPr lang="sl-SI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25</a:t>
            </a:fld>
            <a:endParaRPr lang="sl-SI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26</a:t>
            </a:fld>
            <a:endParaRPr lang="sl-SI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27</a:t>
            </a:fld>
            <a:endParaRPr lang="sl-SI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28</a:t>
            </a:fld>
            <a:endParaRPr lang="sl-SI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29</a:t>
            </a:fld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3</a:t>
            </a:fld>
            <a:endParaRPr lang="sl-SI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30</a:t>
            </a:fld>
            <a:endParaRPr lang="sl-SI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31</a:t>
            </a:fld>
            <a:endParaRPr 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4</a:t>
            </a:fld>
            <a:endParaRPr lang="sl-S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5</a:t>
            </a:fld>
            <a:endParaRPr lang="sl-S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6</a:t>
            </a:fld>
            <a:endParaRPr lang="sl-S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7</a:t>
            </a:fld>
            <a:endParaRPr lang="sl-S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8</a:t>
            </a:fld>
            <a:endParaRPr lang="sl-S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7A109-AE01-44E1-92D6-17803C11E64E}" type="slidenum">
              <a:rPr lang="sl-SI" smtClean="0"/>
              <a:t>9</a:t>
            </a:fld>
            <a:endParaRPr 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2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5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6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7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8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09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0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1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2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3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4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5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6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7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8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19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0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1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2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3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4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5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6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7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8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4129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</p:grpSp>
      </p:grpSp>
      <p:sp>
        <p:nvSpPr>
          <p:cNvPr id="4130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31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32" name="Rectangle 3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33" name="Rectangle 3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34" name="Rectangle 3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3066E-A1FF-4771-86AD-69D52B2F87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F557F-2A8C-464D-9F2A-5CF128E99E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972300" y="609600"/>
            <a:ext cx="1943100" cy="5486400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676900" cy="5486400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B3A02-4D27-4769-A2A1-3E7BA79028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slov in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tabele 2"/>
          <p:cNvSpPr>
            <a:spLocks noGrp="1"/>
          </p:cNvSpPr>
          <p:nvPr>
            <p:ph type="tbl" idx="1"/>
          </p:nvPr>
        </p:nvSpPr>
        <p:spPr>
          <a:xfrm>
            <a:off x="1143000" y="1981200"/>
            <a:ext cx="7772400" cy="4114800"/>
          </a:xfrm>
        </p:spPr>
        <p:txBody>
          <a:bodyPr/>
          <a:lstStyle/>
          <a:p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>
          <a:xfrm>
            <a:off x="1143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599165-AC06-4105-8B25-454EBFA16A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4EB34-B5B4-4F1B-8E0F-86B97C79D1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4BEC0-8069-463C-86CC-976237EF14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1143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510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D36F5-DF69-4CF5-92B0-093789ECE3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F64E0-3688-4FF4-8B9D-C7353D8AB7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7647D-5A51-4FBD-841D-759AA3C790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D0AD4-5099-4BFF-BC9B-82B3F81CD0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DDD6A-E25B-4F6A-BC5C-00D2EC18B0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E0749-2E99-4AAC-9836-F4CD164AA2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sl-SI"/>
            </a:p>
          </p:txBody>
        </p:sp>
        <p:grpSp>
          <p:nvGrpSpPr>
            <p:cNvPr id="3076" name="Group 4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307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7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7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4" name="Rectangle 12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6" name="Rectangle 14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7" name="Rectangle 15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8" name="Rectangle 16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8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0" name="Rectangle 18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8" name="Rectangle 26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099" name="Rectangle 27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3" name="Rectangle 31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  <p:sp>
            <p:nvSpPr>
              <p:cNvPr id="310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sl-SI"/>
              </a:p>
            </p:txBody>
          </p:sp>
        </p:grpSp>
      </p:grpSp>
      <p:sp>
        <p:nvSpPr>
          <p:cNvPr id="3106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08" name="Rectangle 3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109" name="Rectangle 3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110" name="Rectangle 3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0163B7-9FCC-4908-9B67-9433A2A59531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Monotype Sort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pitchFamily="2" charset="2"/>
        <a:buChar char="F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060575"/>
            <a:ext cx="7772400" cy="1143000"/>
          </a:xfrm>
        </p:spPr>
        <p:txBody>
          <a:bodyPr/>
          <a:lstStyle/>
          <a:p>
            <a:pPr algn="ctr"/>
            <a:r>
              <a:rPr lang="sl-SI" sz="6600" b="1">
                <a:solidFill>
                  <a:srgbClr val="FF0066"/>
                </a:solidFill>
                <a:latin typeface="Arial" pitchFamily="34" charset="0"/>
              </a:rPr>
              <a:t>Lepo je biti kemik</a:t>
            </a:r>
          </a:p>
        </p:txBody>
      </p:sp>
      <p:pic>
        <p:nvPicPr>
          <p:cNvPr id="19461" name="Picture 5" descr="crysta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0"/>
            <a:ext cx="2160587" cy="2420938"/>
          </a:xfrm>
          <a:prstGeom prst="rect">
            <a:avLst/>
          </a:prstGeom>
          <a:noFill/>
        </p:spPr>
      </p:pic>
      <p:pic>
        <p:nvPicPr>
          <p:cNvPr id="19462" name="Picture 6" descr="cheman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3429000"/>
            <a:ext cx="4249737" cy="2557463"/>
          </a:xfrm>
          <a:prstGeom prst="rect">
            <a:avLst/>
          </a:prstGeom>
          <a:noFill/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900113" y="614045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>
                <a:latin typeface="Comic Sans MS" pitchFamily="66" charset="0"/>
              </a:rPr>
              <a:t>Mag. Karla Krajnik, OŠ Cvetka Golarja, Škofja Loka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9144000" cy="1655762"/>
          </a:xfrm>
        </p:spPr>
        <p:txBody>
          <a:bodyPr/>
          <a:lstStyle/>
          <a:p>
            <a:pPr marL="762000" indent="-762000">
              <a:buFontTx/>
              <a:buAutoNum type="arabicPeriod" startAt="6"/>
            </a:pP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Katera vrsta snovi nastane, ko klor v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obliki plina reagira z natrijem v obliki kovine?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413" y="2032000"/>
            <a:ext cx="3603625" cy="4059238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endParaRPr lang="sl-SI"/>
          </a:p>
          <a:p>
            <a:pPr>
              <a:buFont typeface="Monotype Sorts" pitchFamily="2" charset="2"/>
              <a:buNone/>
            </a:pPr>
            <a:r>
              <a:rPr lang="sl-SI"/>
              <a:t>     </a:t>
            </a:r>
            <a:r>
              <a:rPr lang="sl-SI">
                <a:effectLst/>
                <a:latin typeface="Arial" pitchFamily="34" charset="0"/>
              </a:rPr>
              <a:t>A  spojina</a:t>
            </a:r>
          </a:p>
          <a:p>
            <a:pPr>
              <a:buFont typeface="Monotype Sorts" pitchFamily="2" charset="2"/>
              <a:buNone/>
            </a:pPr>
            <a:r>
              <a:rPr lang="sl-SI">
                <a:effectLst/>
                <a:latin typeface="Arial" pitchFamily="34" charset="0"/>
              </a:rPr>
              <a:t>     B  element</a:t>
            </a:r>
          </a:p>
          <a:p>
            <a:pPr>
              <a:buFont typeface="Monotype Sorts" pitchFamily="2" charset="2"/>
              <a:buNone/>
            </a:pPr>
            <a:r>
              <a:rPr lang="sl-SI">
                <a:effectLst/>
                <a:latin typeface="Arial" pitchFamily="34" charset="0"/>
              </a:rPr>
              <a:t>     C  zlitina</a:t>
            </a:r>
          </a:p>
          <a:p>
            <a:pPr>
              <a:buFont typeface="Monotype Sorts" pitchFamily="2" charset="2"/>
              <a:buNone/>
            </a:pPr>
            <a:r>
              <a:rPr lang="sl-SI">
                <a:effectLst/>
                <a:latin typeface="Arial" pitchFamily="34" charset="0"/>
              </a:rPr>
              <a:t>     D  raztopina</a:t>
            </a:r>
          </a:p>
        </p:txBody>
      </p:sp>
      <p:pic>
        <p:nvPicPr>
          <p:cNvPr id="11268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893175" cy="2362200"/>
          </a:xfrm>
        </p:spPr>
        <p:txBody>
          <a:bodyPr/>
          <a:lstStyle/>
          <a:p>
            <a:pPr marL="762000" indent="-762000"/>
            <a:r>
              <a:rPr lang="sl-SI" sz="3200">
                <a:solidFill>
                  <a:schemeClr val="tx1"/>
                </a:solidFill>
                <a:latin typeface="Arial" pitchFamily="34" charset="0"/>
              </a:rPr>
              <a:t>7.    Gorenje fosilnih goriv je povečalo količino ogljikovega dioksida v ozračju. Kaj je možen učinek, ki ga povečana količina  ogljikovega dioksida lahko ima na naš planet.</a:t>
            </a:r>
            <a:br>
              <a:rPr lang="sl-SI" sz="3200">
                <a:solidFill>
                  <a:schemeClr val="tx1"/>
                </a:solidFill>
                <a:latin typeface="Arial" pitchFamily="34" charset="0"/>
              </a:rPr>
            </a:br>
            <a:endParaRPr lang="sl-SI" sz="32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636838"/>
            <a:ext cx="6605588" cy="2487612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/>
              <a:t>      </a:t>
            </a:r>
            <a:r>
              <a:rPr lang="sl-SI">
                <a:latin typeface="Arial" pitchFamily="34" charset="0"/>
              </a:rPr>
              <a:t>A  toplejše podnebje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B  hladnejše podnebje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C  zmanjšana relativna vlažnost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D  več ozona v ozračju</a:t>
            </a:r>
          </a:p>
        </p:txBody>
      </p:sp>
      <p:pic>
        <p:nvPicPr>
          <p:cNvPr id="12292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362950" cy="1858963"/>
          </a:xfrm>
        </p:spPr>
        <p:txBody>
          <a:bodyPr/>
          <a:lstStyle/>
          <a:p>
            <a:pPr marL="762000" indent="-762000"/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8.   Nafta je primer naravnega vira, ki se ne obnavlja. Kaj od naštetega je tudi primer neobnovljivega vira?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endParaRPr lang="sl-SI" sz="36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3141663"/>
            <a:ext cx="6573838" cy="2879725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/>
              <a:t>        </a:t>
            </a:r>
            <a:r>
              <a:rPr lang="sl-SI">
                <a:latin typeface="Arial" pitchFamily="34" charset="0"/>
              </a:rPr>
              <a:t>A  les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 B  morska voda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 C  sončna svetloba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  D  premog</a:t>
            </a:r>
          </a:p>
        </p:txBody>
      </p:sp>
      <p:pic>
        <p:nvPicPr>
          <p:cNvPr id="13316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7772400" cy="1143000"/>
          </a:xfrm>
        </p:spPr>
        <p:txBody>
          <a:bodyPr/>
          <a:lstStyle/>
          <a:p>
            <a:pPr marL="762000" indent="-762000"/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9.    Kaj nastane, če nevtralen atom 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dobi elektron?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2332038"/>
            <a:ext cx="3970338" cy="4525962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/>
              <a:t>	  </a:t>
            </a:r>
            <a:r>
              <a:rPr lang="sl-SI">
                <a:latin typeface="Arial" pitchFamily="34" charset="0"/>
              </a:rPr>
              <a:t>A  zmes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B  ion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C  molekula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D  kovina</a:t>
            </a:r>
          </a:p>
        </p:txBody>
      </p:sp>
      <p:pic>
        <p:nvPicPr>
          <p:cNvPr id="14340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92150"/>
            <a:ext cx="7772400" cy="1143000"/>
          </a:xfrm>
        </p:spPr>
        <p:txBody>
          <a:bodyPr/>
          <a:lstStyle/>
          <a:p>
            <a:pPr marL="838200" indent="-838200"/>
            <a:r>
              <a:rPr lang="sl-SI" sz="3600" b="1">
                <a:solidFill>
                  <a:schemeClr val="tx1"/>
                </a:solidFill>
                <a:latin typeface="Arial" pitchFamily="34" charset="0"/>
              </a:rPr>
              <a:t>10. Reši kemijsko "enačbo“:</a:t>
            </a:r>
            <a:br>
              <a:rPr lang="sl-SI" sz="3600" b="1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 b="1">
                <a:solidFill>
                  <a:schemeClr val="tx1"/>
                </a:solidFill>
                <a:latin typeface="Arial" pitchFamily="34" charset="0"/>
              </a:rPr>
              <a:t>Ogljik + uran = 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2332038"/>
            <a:ext cx="8229600" cy="4525962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 b="1"/>
              <a:t/>
            </a:r>
            <a:br>
              <a:rPr lang="sl-SI" b="1"/>
            </a:br>
            <a:endParaRPr lang="sl-SI" b="1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24075" y="2332038"/>
            <a:ext cx="397033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baker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silicij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radon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vodik</a:t>
            </a:r>
          </a:p>
        </p:txBody>
      </p:sp>
      <p:pic>
        <p:nvPicPr>
          <p:cNvPr id="15365" name="Picture 5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11. Slike prikazujejo znanstvenike.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Med njimi izberi Slovenca, ki je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dobil Nobelovo nagrad.</a:t>
            </a:r>
            <a:r>
              <a:rPr lang="sl-SI" sz="4000"/>
              <a:t> </a:t>
            </a:r>
          </a:p>
        </p:txBody>
      </p:sp>
      <p:pic>
        <p:nvPicPr>
          <p:cNvPr id="20485" name="Picture 5" descr="inde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2276475"/>
            <a:ext cx="1439863" cy="1800225"/>
          </a:xfrm>
          <a:prstGeom prst="rect">
            <a:avLst/>
          </a:prstGeom>
          <a:noFill/>
        </p:spPr>
      </p:pic>
      <p:pic>
        <p:nvPicPr>
          <p:cNvPr id="20487" name="Picture 7" descr="index"/>
          <p:cNvPicPr>
            <a:picLocks noChangeAspect="1" noChangeArrowheads="1"/>
          </p:cNvPicPr>
          <p:nvPr/>
        </p:nvPicPr>
        <p:blipFill>
          <a:blip r:embed="rId4" cstate="print"/>
          <a:srcRect l="15797" r="11621" b="9169"/>
          <a:stretch>
            <a:fillRect/>
          </a:stretch>
        </p:blipFill>
        <p:spPr bwMode="auto">
          <a:xfrm>
            <a:off x="5940425" y="2276475"/>
            <a:ext cx="1655763" cy="1871663"/>
          </a:xfrm>
          <a:prstGeom prst="rect">
            <a:avLst/>
          </a:prstGeom>
          <a:noFill/>
        </p:spPr>
      </p:pic>
      <p:pic>
        <p:nvPicPr>
          <p:cNvPr id="20489" name="Picture 9" descr="inde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4365625"/>
            <a:ext cx="1497013" cy="1871663"/>
          </a:xfrm>
          <a:prstGeom prst="rect">
            <a:avLst/>
          </a:prstGeom>
          <a:noFill/>
        </p:spPr>
      </p:pic>
      <p:pic>
        <p:nvPicPr>
          <p:cNvPr id="20491" name="Picture 11" descr="index"/>
          <p:cNvPicPr>
            <a:picLocks noChangeAspect="1" noChangeArrowheads="1"/>
          </p:cNvPicPr>
          <p:nvPr/>
        </p:nvPicPr>
        <p:blipFill>
          <a:blip r:embed="rId6" cstate="print"/>
          <a:srcRect r="4324" b="6349"/>
          <a:stretch>
            <a:fillRect/>
          </a:stretch>
        </p:blipFill>
        <p:spPr bwMode="auto">
          <a:xfrm>
            <a:off x="6011863" y="4365625"/>
            <a:ext cx="1439862" cy="1873250"/>
          </a:xfrm>
          <a:prstGeom prst="rect">
            <a:avLst/>
          </a:prstGeom>
          <a:noFill/>
        </p:spPr>
      </p:pic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547813" y="350043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>
                <a:latin typeface="Arial" pitchFamily="34" charset="0"/>
              </a:rPr>
              <a:t>A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219700" y="357346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>
                <a:latin typeface="Arial" pitchFamily="34" charset="0"/>
              </a:rPr>
              <a:t>B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547813" y="573405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>
                <a:latin typeface="Arial" pitchFamily="34" charset="0"/>
              </a:rPr>
              <a:t>C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292725" y="57340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>
                <a:latin typeface="Arial" pitchFamily="34" charset="0"/>
              </a:rPr>
              <a:t>D</a:t>
            </a:r>
          </a:p>
        </p:txBody>
      </p:sp>
      <p:pic>
        <p:nvPicPr>
          <p:cNvPr id="20497" name="Picture 17" descr="9-02beaker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4492625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12. Kako imenujemo prehod  snovi </a:t>
            </a:r>
            <a:r>
              <a:rPr lang="sl-SI" sz="4000">
                <a:solidFill>
                  <a:schemeClr val="tx1"/>
                </a:solidFill>
              </a:rPr>
              <a:t> </a:t>
            </a: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iz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 plina v tekočino?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2124075" y="2332038"/>
            <a:ext cx="39703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sublimacija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kondenzacija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izparevanje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destilacija</a:t>
            </a:r>
          </a:p>
        </p:txBody>
      </p:sp>
      <p:pic>
        <p:nvPicPr>
          <p:cNvPr id="21516" name="Picture 12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13. Izotopi se med seboj razlikujejo v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124075" y="2332038"/>
            <a:ext cx="53276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številu atomov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številu dvojnih vezi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številu nevtronov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številu protonov</a:t>
            </a:r>
          </a:p>
        </p:txBody>
      </p:sp>
      <p:pic>
        <p:nvPicPr>
          <p:cNvPr id="22532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14. Kalij sodi med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alkalijske elemente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zemljoalkalijske elemente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prehodne elemente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žlahtne pline</a:t>
            </a:r>
          </a:p>
        </p:txBody>
      </p:sp>
      <p:pic>
        <p:nvPicPr>
          <p:cNvPr id="23556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15. Produkta nepopolnega gorenja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 ogljikovodikov sta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ogljik in vodik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voda in ogljikov oksid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voda in ogljikov dioksid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voda in žveplov dioksid</a:t>
            </a:r>
          </a:p>
        </p:txBody>
      </p:sp>
      <p:pic>
        <p:nvPicPr>
          <p:cNvPr id="24580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807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>
                <a:solidFill>
                  <a:srgbClr val="CCECFF"/>
                </a:solidFill>
                <a:latin typeface="Arial" pitchFamily="34" charset="0"/>
              </a:rPr>
              <a:t>Razvrstite spojine od tiste z najmanjšim številom vodikovih atomov do tiste z največjim.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143000" y="2819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A amoniak</a:t>
            </a:r>
            <a:endParaRPr lang="sl-SI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181600" y="2819400"/>
            <a:ext cx="39624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B vodikov klorid</a:t>
            </a:r>
            <a:endParaRPr lang="sl-SI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066800" y="41910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C voda</a:t>
            </a:r>
            <a:endParaRPr lang="sl-SI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181600" y="41910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D metan</a:t>
            </a:r>
            <a:endParaRPr lang="sl-SI"/>
          </a:p>
        </p:txBody>
      </p:sp>
      <p:pic>
        <p:nvPicPr>
          <p:cNvPr id="2055" name="Picture 7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16. S kovalentno vezjo se povežejo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kovine s kovinami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kovine z nekovinami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nekovine z nekovinami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kovine z žlahtnimi plini</a:t>
            </a:r>
          </a:p>
        </p:txBody>
      </p:sp>
      <p:pic>
        <p:nvPicPr>
          <p:cNvPr id="25604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17. Med kemijske reakcije sodi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destilacija vode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raztapljanje soli v  vodi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segrevanje vode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elektroliza vode</a:t>
            </a:r>
          </a:p>
        </p:txBody>
      </p:sp>
      <p:pic>
        <p:nvPicPr>
          <p:cNvPr id="26628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18. Splošna formula C</a:t>
            </a:r>
            <a:r>
              <a:rPr lang="sl-SI" sz="3600" baseline="-25000">
                <a:solidFill>
                  <a:schemeClr val="tx1"/>
                </a:solidFill>
                <a:latin typeface="Arial" pitchFamily="34" charset="0"/>
              </a:rPr>
              <a:t>n</a:t>
            </a: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H</a:t>
            </a:r>
            <a:r>
              <a:rPr lang="sl-SI" sz="3600" baseline="-25000">
                <a:solidFill>
                  <a:schemeClr val="tx1"/>
                </a:solidFill>
                <a:latin typeface="Arial" pitchFamily="34" charset="0"/>
              </a:rPr>
              <a:t>2n-2 </a:t>
            </a: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ustreza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 homologni vrsti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alkanov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alkenov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alkinov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cikloalkanov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4000">
                <a:solidFill>
                  <a:schemeClr val="tx1"/>
                </a:solidFill>
                <a:latin typeface="Arial" pitchFamily="34" charset="0"/>
              </a:rPr>
              <a:t>19. Adicija je kemijska reakcija </a:t>
            </a:r>
            <a:br>
              <a:rPr lang="sl-SI" sz="40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4000">
                <a:solidFill>
                  <a:schemeClr val="tx1"/>
                </a:solidFill>
                <a:latin typeface="Arial" pitchFamily="34" charset="0"/>
              </a:rPr>
              <a:t>      značilna za</a:t>
            </a:r>
            <a:endParaRPr lang="sl-SI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nenasičene ogljikovodike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nasičene ogljikovodike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ciklične ogljikovodike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aciklične ogljikovodike</a:t>
            </a:r>
          </a:p>
        </p:txBody>
      </p:sp>
      <p:pic>
        <p:nvPicPr>
          <p:cNvPr id="28676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20. V barvah za lase je spojina, ki </a:t>
            </a:r>
            <a:br>
              <a:rPr lang="sl-SI" sz="36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     razbarva barvo las: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24075" y="2332038"/>
            <a:ext cx="61928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voda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metan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klorovodikova kislina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vodikov peroksid</a:t>
            </a:r>
          </a:p>
        </p:txBody>
      </p:sp>
      <p:pic>
        <p:nvPicPr>
          <p:cNvPr id="29700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21. Metan ne nastaja: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124075" y="2332038"/>
            <a:ext cx="69119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v premogovnikih kot jamski plin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v močvirjih pri razkroju celuloze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pri gorenju zemeljskega plina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v riževih nasadih</a:t>
            </a:r>
          </a:p>
        </p:txBody>
      </p:sp>
      <p:pic>
        <p:nvPicPr>
          <p:cNvPr id="30724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22. Oksidi so: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763713" y="2276475"/>
            <a:ext cx="69119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spojine s kisikom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zlitine s kisikom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elementi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ogljikovodiki</a:t>
            </a:r>
          </a:p>
        </p:txBody>
      </p:sp>
      <p:pic>
        <p:nvPicPr>
          <p:cNvPr id="31748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23. Katera snov ni sestavljena iz ogljika: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763713" y="2276475"/>
            <a:ext cx="69119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grafit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diamant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fuleren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amalgam</a:t>
            </a:r>
          </a:p>
        </p:txBody>
      </p:sp>
      <p:pic>
        <p:nvPicPr>
          <p:cNvPr id="32772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24. Amalgam je: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763713" y="2276475"/>
            <a:ext cx="69119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zlitina z živim srebrom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zlitina z bakrom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spojina, ki vsebujejo amalgam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element</a:t>
            </a:r>
          </a:p>
        </p:txBody>
      </p:sp>
      <p:pic>
        <p:nvPicPr>
          <p:cNvPr id="33796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748713" cy="1666875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25. Med elemente ne sodi:</a:t>
            </a: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763713" y="2276475"/>
            <a:ext cx="69119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  vodik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B  kositer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C  platina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sl-SI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D  voda</a:t>
            </a:r>
          </a:p>
        </p:txBody>
      </p:sp>
      <p:pic>
        <p:nvPicPr>
          <p:cNvPr id="34820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8077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>
                <a:latin typeface="Arial" pitchFamily="34" charset="0"/>
              </a:rPr>
              <a:t>Razvrstite spojine od tiste z najmanjšim številom vodikovih atomov do tiste z največjim.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143000" y="2819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A heksin</a:t>
            </a:r>
            <a:endParaRPr lang="sl-SI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181600" y="2819400"/>
            <a:ext cx="396240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B heksan</a:t>
            </a:r>
            <a:endParaRPr lang="sl-SI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066800" y="41910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C benzen</a:t>
            </a:r>
            <a:endParaRPr lang="sl-SI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181600" y="4191000"/>
            <a:ext cx="358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D cikloheksan</a:t>
            </a:r>
            <a:endParaRPr lang="sl-SI"/>
          </a:p>
        </p:txBody>
      </p:sp>
      <p:pic>
        <p:nvPicPr>
          <p:cNvPr id="6151" name="Picture 7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7772400" cy="1143000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26. Reši rebus.</a:t>
            </a:r>
          </a:p>
        </p:txBody>
      </p:sp>
      <p:graphicFrame>
        <p:nvGraphicFramePr>
          <p:cNvPr id="16528" name="Group 144"/>
          <p:cNvGraphicFramePr>
            <a:graphicFrameLocks noGrp="1"/>
          </p:cNvGraphicFramePr>
          <p:nvPr>
            <p:ph idx="1"/>
          </p:nvPr>
        </p:nvGraphicFramePr>
        <p:xfrm>
          <a:off x="1143000" y="1981200"/>
          <a:ext cx="4868863" cy="1401763"/>
        </p:xfrm>
        <a:graphic>
          <a:graphicData uri="http://schemas.openxmlformats.org/drawingml/2006/table">
            <a:tbl>
              <a:tblPr/>
              <a:tblGrid>
                <a:gridCol w="571500"/>
                <a:gridCol w="669925"/>
                <a:gridCol w="573088"/>
                <a:gridCol w="666750"/>
                <a:gridCol w="573087"/>
                <a:gridCol w="668338"/>
                <a:gridCol w="574675"/>
                <a:gridCol w="571500"/>
              </a:tblGrid>
              <a:tr h="727075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10,8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5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B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12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6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?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14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7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N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16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8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O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26,9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13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Al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28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14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Si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30,9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15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P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32</a:t>
                      </a:r>
                      <a:endParaRPr kumimoji="0" lang="sl-SI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16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cs typeface="Times New Roman" pitchFamily="18" charset="0"/>
                        </a:rPr>
                        <a:t>S</a:t>
                      </a:r>
                      <a:endParaRPr kumimoji="0" lang="sl-SI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29" name="Text Box 145"/>
          <p:cNvSpPr txBox="1">
            <a:spLocks noChangeArrowheads="1"/>
          </p:cNvSpPr>
          <p:nvPr/>
        </p:nvSpPr>
        <p:spPr bwMode="auto">
          <a:xfrm>
            <a:off x="6208713" y="2368550"/>
            <a:ext cx="739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sl-SI" sz="4000">
                <a:latin typeface="Arial" pitchFamily="34" charset="0"/>
              </a:rPr>
              <a:t>o</a:t>
            </a:r>
          </a:p>
        </p:txBody>
      </p:sp>
      <p:sp>
        <p:nvSpPr>
          <p:cNvPr id="16530" name="Text Box 146"/>
          <p:cNvSpPr txBox="1">
            <a:spLocks noChangeArrowheads="1"/>
          </p:cNvSpPr>
          <p:nvPr/>
        </p:nvSpPr>
        <p:spPr bwMode="auto">
          <a:xfrm>
            <a:off x="7000875" y="1865313"/>
            <a:ext cx="167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sl-SI"/>
          </a:p>
        </p:txBody>
      </p:sp>
      <p:sp>
        <p:nvSpPr>
          <p:cNvPr id="16531" name="Text Box 147"/>
          <p:cNvSpPr txBox="1">
            <a:spLocks noChangeArrowheads="1"/>
          </p:cNvSpPr>
          <p:nvPr/>
        </p:nvSpPr>
        <p:spPr bwMode="auto">
          <a:xfrm>
            <a:off x="7000875" y="1979613"/>
            <a:ext cx="18192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sl-SI" sz="3200">
              <a:latin typeface="Arial" pitchFamily="34" charset="0"/>
            </a:endParaRPr>
          </a:p>
          <a:p>
            <a:pPr algn="ctr"/>
            <a:r>
              <a:rPr lang="sl-SI" sz="3200">
                <a:latin typeface="Arial" pitchFamily="34" charset="0"/>
              </a:rPr>
              <a:t>diki</a:t>
            </a:r>
          </a:p>
          <a:p>
            <a:endParaRPr lang="sl-SI" sz="3200">
              <a:latin typeface="Arial" pitchFamily="34" charset="0"/>
            </a:endParaRPr>
          </a:p>
          <a:p>
            <a:endParaRPr lang="sl-SI" sz="3200">
              <a:latin typeface="Arial" pitchFamily="34" charset="0"/>
            </a:endParaRPr>
          </a:p>
          <a:p>
            <a:endParaRPr lang="sl-SI" sz="3200">
              <a:latin typeface="Arial" pitchFamily="34" charset="0"/>
            </a:endParaRPr>
          </a:p>
          <a:p>
            <a:endParaRPr lang="sl-SI" sz="3200">
              <a:latin typeface="Arial" pitchFamily="34" charset="0"/>
            </a:endParaRPr>
          </a:p>
        </p:txBody>
      </p:sp>
      <p:sp>
        <p:nvSpPr>
          <p:cNvPr id="16532" name="Oval 148"/>
          <p:cNvSpPr>
            <a:spLocks noChangeArrowheads="1"/>
          </p:cNvSpPr>
          <p:nvPr/>
        </p:nvSpPr>
        <p:spPr bwMode="auto">
          <a:xfrm>
            <a:off x="7308850" y="2060575"/>
            <a:ext cx="1223963" cy="1439863"/>
          </a:xfrm>
          <a:prstGeom prst="ellipse">
            <a:avLst/>
          </a:prstGeom>
          <a:noFill/>
          <a:ln w="476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l-SI"/>
          </a:p>
        </p:txBody>
      </p:sp>
      <p:pic>
        <p:nvPicPr>
          <p:cNvPr id="16533" name="Picture 149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772400" cy="431800"/>
          </a:xfrm>
        </p:spPr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Rešitve:</a:t>
            </a:r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>
            <a:off x="7000875" y="1865313"/>
            <a:ext cx="167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sl-SI"/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>
            <a:off x="1116013" y="692150"/>
            <a:ext cx="7812087" cy="740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sl-SI" sz="3200">
                <a:latin typeface="Arial" pitchFamily="34" charset="0"/>
              </a:rPr>
              <a:t>1. prosojnica: B, C, D, A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2. prosojnica:  C, A, D, B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3. prosojnica: D</a:t>
            </a:r>
          </a:p>
          <a:p>
            <a:pPr marL="457200" indent="-457200">
              <a:buFontTx/>
              <a:buAutoNum type="arabicPeriod"/>
            </a:pPr>
            <a:r>
              <a:rPr lang="sl-SI" sz="3200">
                <a:latin typeface="Arial" pitchFamily="34" charset="0"/>
              </a:rPr>
              <a:t>D		2. B		3. A=H</a:t>
            </a:r>
            <a:r>
              <a:rPr lang="sl-SI" sz="3200" baseline="-25000">
                <a:latin typeface="Arial" pitchFamily="34" charset="0"/>
              </a:rPr>
              <a:t>2</a:t>
            </a:r>
            <a:r>
              <a:rPr lang="sl-SI" sz="3200">
                <a:latin typeface="Arial" pitchFamily="34" charset="0"/>
              </a:rPr>
              <a:t>O; B=CCl</a:t>
            </a:r>
            <a:r>
              <a:rPr lang="sl-SI" sz="3200" baseline="-25000">
                <a:latin typeface="Arial" pitchFamily="34" charset="0"/>
              </a:rPr>
              <a:t>4</a:t>
            </a:r>
            <a:endParaRPr lang="sl-SI" sz="3200">
              <a:latin typeface="Arial" pitchFamily="34" charset="0"/>
            </a:endParaRPr>
          </a:p>
          <a:p>
            <a:pPr marL="457200" indent="-457200"/>
            <a:r>
              <a:rPr lang="sl-SI" sz="3200">
                <a:latin typeface="Arial" pitchFamily="34" charset="0"/>
              </a:rPr>
              <a:t>4. B		5. B		6. A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7. A		8. D		9. B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10. A	11. A	12. B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13. C	14. A	15. B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16. C	17. D	18. C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19. A	20. D	21. C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22. A	23. D	24. A</a:t>
            </a:r>
          </a:p>
          <a:p>
            <a:pPr marL="457200" indent="-457200"/>
            <a:r>
              <a:rPr lang="sl-SI" sz="3200">
                <a:latin typeface="Arial" pitchFamily="34" charset="0"/>
              </a:rPr>
              <a:t>25. D	26. OGLJIKOVODIKI</a:t>
            </a:r>
          </a:p>
          <a:p>
            <a:pPr marL="457200" indent="-457200"/>
            <a:endParaRPr lang="sl-SI" sz="3200">
              <a:latin typeface="Arial" pitchFamily="34" charset="0"/>
            </a:endParaRPr>
          </a:p>
          <a:p>
            <a:pPr marL="457200" indent="-457200"/>
            <a:endParaRPr lang="sl-SI" sz="3200">
              <a:latin typeface="Arial" pitchFamily="34" charset="0"/>
            </a:endParaRPr>
          </a:p>
          <a:p>
            <a:pPr marL="457200" indent="-457200"/>
            <a:endParaRPr lang="sl-SI" sz="3200">
              <a:latin typeface="Arial" pitchFamily="34" charset="0"/>
            </a:endParaRPr>
          </a:p>
        </p:txBody>
      </p:sp>
      <p:pic>
        <p:nvPicPr>
          <p:cNvPr id="35872" name="Picture 32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Katera slika je na znaku, ki opozarja na strupeno?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8538" y="2276475"/>
            <a:ext cx="4437062" cy="4114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A   Luciferjev zob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B   Osama Bin Laden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C   Vampirjevi rožički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D   Lobanja</a:t>
            </a:r>
          </a:p>
        </p:txBody>
      </p:sp>
      <p:pic>
        <p:nvPicPr>
          <p:cNvPr id="18436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sl-SI" sz="3600">
                <a:solidFill>
                  <a:srgbClr val="CCECFF"/>
                </a:solidFill>
                <a:latin typeface="Arial" pitchFamily="34" charset="0"/>
              </a:rPr>
              <a:t>Kateri je pogovorni izraz za acetilensko svetilko?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143000" y="2819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A martinovka</a:t>
            </a:r>
            <a:endParaRPr lang="sl-SI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181600" y="2819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B špiritovka</a:t>
            </a:r>
            <a:endParaRPr lang="sl-SI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066800" y="41910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C molotovka</a:t>
            </a:r>
            <a:endParaRPr lang="sl-SI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181600" y="41910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D karbidovka</a:t>
            </a:r>
            <a:endParaRPr lang="sl-SI"/>
          </a:p>
        </p:txBody>
      </p:sp>
      <p:pic>
        <p:nvPicPr>
          <p:cNvPr id="5127" name="Picture 7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sl-SI" sz="3600">
                <a:solidFill>
                  <a:srgbClr val="CCECFF"/>
                </a:solidFill>
                <a:latin typeface="Arial" pitchFamily="34" charset="0"/>
              </a:rPr>
              <a:t>2. Bron je zlitina, v kateri sta pomešana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143000" y="2819400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A baker in cink</a:t>
            </a:r>
            <a:endParaRPr lang="sl-SI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029200" y="2819400"/>
            <a:ext cx="480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B baker in kositer</a:t>
            </a:r>
            <a:endParaRPr lang="sl-SI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066800" y="41910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C baker in zlato</a:t>
            </a:r>
            <a:endParaRPr lang="sl-SI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029200" y="4191000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sz="3600" b="1">
                <a:solidFill>
                  <a:srgbClr val="CCECFF"/>
                </a:solidFill>
                <a:latin typeface="Arial" pitchFamily="34" charset="0"/>
              </a:rPr>
              <a:t>D baker in železo</a:t>
            </a:r>
            <a:endParaRPr lang="sl-SI"/>
          </a:p>
        </p:txBody>
      </p:sp>
      <p:pic>
        <p:nvPicPr>
          <p:cNvPr id="7175" name="Picture 7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0"/>
            <a:ext cx="8172450" cy="6048375"/>
          </a:xfrm>
        </p:spPr>
        <p:txBody>
          <a:bodyPr/>
          <a:lstStyle/>
          <a:p>
            <a:pPr marL="762000" indent="-762000" algn="l"/>
            <a:r>
              <a:rPr lang="sl-SI" sz="3600">
                <a:solidFill>
                  <a:schemeClr val="tx1"/>
                </a:solidFill>
                <a:latin typeface="Arial" pitchFamily="34" charset="0"/>
              </a:rPr>
              <a:t>3.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    </a:t>
            </a:r>
            <a:r>
              <a:rPr lang="sl-SI" sz="2800">
                <a:solidFill>
                  <a:schemeClr val="tx1"/>
                </a:solidFill>
                <a:latin typeface="Arial" pitchFamily="34" charset="0"/>
              </a:rPr>
              <a:t>V epruveto z vodo dolijemo neznano snov, ki je lahko bencin ali ogljikov tetraklorid (CCl</a:t>
            </a:r>
            <a:r>
              <a:rPr lang="sl-SI" sz="2800" baseline="-25000">
                <a:solidFill>
                  <a:schemeClr val="tx1"/>
                </a:solidFill>
                <a:latin typeface="Arial" pitchFamily="34" charset="0"/>
              </a:rPr>
              <a:t>4</a:t>
            </a:r>
            <a:r>
              <a:rPr lang="sl-SI" sz="2800">
                <a:solidFill>
                  <a:schemeClr val="tx1"/>
                </a:solidFill>
                <a:latin typeface="Arial" pitchFamily="34" charset="0"/>
              </a:rPr>
              <a:t>). Tekočina se z vodo ne meša, tako da nastaneta dve plasti. </a:t>
            </a:r>
            <a:br>
              <a:rPr lang="sl-SI" sz="28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2800">
                <a:solidFill>
                  <a:schemeClr val="tx1"/>
                </a:solidFill>
                <a:latin typeface="Arial" pitchFamily="34" charset="0"/>
              </a:rPr>
              <a:t>Ko v epruveto vržemo jod, se vijolično obarva plast B, plast A pa se ne spremeni.</a:t>
            </a:r>
            <a:br>
              <a:rPr lang="sl-SI" sz="28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2800">
                <a:solidFill>
                  <a:schemeClr val="tx1"/>
                </a:solidFill>
                <a:latin typeface="Arial" pitchFamily="34" charset="0"/>
              </a:rPr>
              <a:t>Na osnovi opisa poskusa in podatkov o gostoti snovi določi, katera snov je plast A in katera plast B! </a:t>
            </a:r>
            <a:br>
              <a:rPr lang="sl-SI" sz="28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                                                              Odgovori:</a:t>
            </a:r>
            <a:br>
              <a:rPr lang="sl-SI" sz="2400">
                <a:solidFill>
                  <a:schemeClr val="tx1"/>
                </a:solidFill>
                <a:latin typeface="Arial" pitchFamily="34" charset="0"/>
              </a:rPr>
            </a:br>
            <a:r>
              <a:rPr lang="el-GR" sz="2400">
                <a:solidFill>
                  <a:schemeClr val="tx1"/>
                </a:solidFill>
                <a:latin typeface="Arial" pitchFamily="34" charset="0"/>
                <a:sym typeface="GreekMathSymbols"/>
              </a:rPr>
              <a:t>ρ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(H</a:t>
            </a:r>
            <a:r>
              <a:rPr lang="sl-SI" sz="2400" baseline="-25000">
                <a:solidFill>
                  <a:schemeClr val="tx1"/>
                </a:solidFill>
                <a:latin typeface="Arial" pitchFamily="34" charset="0"/>
              </a:rPr>
              <a:t>2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O) = 1 g/cm</a:t>
            </a:r>
            <a:r>
              <a:rPr lang="sl-SI" sz="2400" baseline="30000">
                <a:solidFill>
                  <a:schemeClr val="tx1"/>
                </a:solidFill>
                <a:latin typeface="Arial" pitchFamily="34" charset="0"/>
              </a:rPr>
              <a:t>3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                 Plast A je ___________</a:t>
            </a:r>
            <a:br>
              <a:rPr lang="sl-SI" sz="2400">
                <a:solidFill>
                  <a:schemeClr val="tx1"/>
                </a:solidFill>
                <a:latin typeface="Arial" pitchFamily="34" charset="0"/>
              </a:rPr>
            </a:br>
            <a:r>
              <a:rPr lang="el-GR" sz="2400">
                <a:solidFill>
                  <a:schemeClr val="tx1"/>
                </a:solidFill>
                <a:latin typeface="Arial" pitchFamily="34" charset="0"/>
                <a:sym typeface="GreekMathSymbols"/>
              </a:rPr>
              <a:t>ρ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(bencin)= 0,9 g/cm</a:t>
            </a:r>
            <a:r>
              <a:rPr lang="sl-SI" sz="2400" baseline="30000">
                <a:solidFill>
                  <a:schemeClr val="tx1"/>
                </a:solidFill>
                <a:latin typeface="Arial" pitchFamily="34" charset="0"/>
              </a:rPr>
              <a:t>3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          Plast B je ___________</a:t>
            </a:r>
            <a:br>
              <a:rPr lang="sl-SI" sz="2400">
                <a:solidFill>
                  <a:schemeClr val="tx1"/>
                </a:solidFill>
                <a:latin typeface="Arial" pitchFamily="34" charset="0"/>
              </a:rPr>
            </a:br>
            <a:r>
              <a:rPr lang="el-GR" sz="2400">
                <a:solidFill>
                  <a:schemeClr val="tx1"/>
                </a:solidFill>
                <a:latin typeface="Arial" pitchFamily="34" charset="0"/>
                <a:sym typeface="GreekMathSymbols"/>
              </a:rPr>
              <a:t>ρ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(CCl</a:t>
            </a:r>
            <a:r>
              <a:rPr lang="sl-SI" sz="2400" baseline="-25000">
                <a:solidFill>
                  <a:schemeClr val="tx1"/>
                </a:solidFill>
                <a:latin typeface="Arial" pitchFamily="34" charset="0"/>
              </a:rPr>
              <a:t>4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)= 1,6 g/cm</a:t>
            </a:r>
            <a:r>
              <a:rPr lang="sl-SI" sz="2400" baseline="30000">
                <a:solidFill>
                  <a:schemeClr val="tx1"/>
                </a:solidFill>
                <a:latin typeface="Arial" pitchFamily="34" charset="0"/>
              </a:rPr>
              <a:t>3</a:t>
            </a: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>                     </a:t>
            </a:r>
            <a:br>
              <a:rPr lang="sl-SI" sz="2400">
                <a:solidFill>
                  <a:schemeClr val="tx1"/>
                </a:solidFill>
                <a:latin typeface="Arial" pitchFamily="34" charset="0"/>
              </a:rPr>
            </a:br>
            <a:r>
              <a:rPr lang="sl-SI" sz="240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sl-SI" sz="2400">
                <a:solidFill>
                  <a:schemeClr val="tx1"/>
                </a:solidFill>
                <a:latin typeface="Arial" pitchFamily="34" charset="0"/>
              </a:rPr>
            </a:br>
            <a:endParaRPr lang="sl-SI" sz="2400" b="1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250825" y="1700213"/>
            <a:ext cx="792163" cy="3384550"/>
            <a:chOff x="9288" y="12724"/>
            <a:chExt cx="577" cy="2263"/>
          </a:xfrm>
        </p:grpSpPr>
        <p:grpSp>
          <p:nvGrpSpPr>
            <p:cNvPr id="8196" name="Group 4"/>
            <p:cNvGrpSpPr>
              <a:grpSpLocks/>
            </p:cNvGrpSpPr>
            <p:nvPr/>
          </p:nvGrpSpPr>
          <p:grpSpPr bwMode="auto">
            <a:xfrm>
              <a:off x="9288" y="12724"/>
              <a:ext cx="577" cy="2263"/>
              <a:chOff x="10086" y="13527"/>
              <a:chExt cx="577" cy="2263"/>
            </a:xfrm>
          </p:grpSpPr>
          <p:sp>
            <p:nvSpPr>
              <p:cNvPr id="8197" name="Line 5"/>
              <p:cNvSpPr>
                <a:spLocks noChangeShapeType="1"/>
              </p:cNvSpPr>
              <p:nvPr/>
            </p:nvSpPr>
            <p:spPr bwMode="auto">
              <a:xfrm>
                <a:off x="10107" y="13527"/>
                <a:ext cx="1" cy="201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10647" y="13527"/>
                <a:ext cx="1" cy="201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8199" name="Arc 7"/>
              <p:cNvSpPr>
                <a:spLocks/>
              </p:cNvSpPr>
              <p:nvPr/>
            </p:nvSpPr>
            <p:spPr bwMode="auto">
              <a:xfrm flipH="1" flipV="1">
                <a:off x="10086" y="15501"/>
                <a:ext cx="289" cy="289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8200" name="Arc 8"/>
              <p:cNvSpPr>
                <a:spLocks/>
              </p:cNvSpPr>
              <p:nvPr/>
            </p:nvSpPr>
            <p:spPr bwMode="auto">
              <a:xfrm flipV="1">
                <a:off x="10371" y="15501"/>
                <a:ext cx="289" cy="289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8201" name="Line 9"/>
              <p:cNvSpPr>
                <a:spLocks noChangeShapeType="1"/>
              </p:cNvSpPr>
              <p:nvPr/>
            </p:nvSpPr>
            <p:spPr bwMode="auto">
              <a:xfrm>
                <a:off x="10086" y="14361"/>
                <a:ext cx="577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10086" y="14988"/>
                <a:ext cx="577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sl-SI"/>
              </a:p>
            </p:txBody>
          </p:sp>
        </p:grp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9459" y="13791"/>
              <a:ext cx="289" cy="28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2700" tIns="12700" rIns="12700" bIns="12700"/>
            <a:lstStyle/>
            <a:p>
              <a:pPr eaLnBrk="1" hangingPunct="1"/>
              <a:r>
                <a:rPr lang="sl-SI" sz="1200">
                  <a:latin typeface="Arial" pitchFamily="34" charset="0"/>
                  <a:cs typeface="Arial" pitchFamily="34" charset="0"/>
                </a:rPr>
                <a:t>A</a:t>
              </a:r>
              <a:endParaRPr lang="sl-SI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9459" y="14355"/>
              <a:ext cx="289" cy="28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2700" tIns="12700" rIns="12700" bIns="12700"/>
            <a:lstStyle/>
            <a:p>
              <a:pPr eaLnBrk="1" hangingPunct="1"/>
              <a:r>
                <a:rPr lang="sl-SI" sz="1200">
                  <a:latin typeface="Arial" pitchFamily="34" charset="0"/>
                  <a:cs typeface="Arial" pitchFamily="34" charset="0"/>
                </a:rPr>
                <a:t>B</a:t>
              </a:r>
              <a:endParaRPr lang="sl-SI" sz="180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205" name="Picture 13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8229600" cy="1143000"/>
          </a:xfrm>
        </p:spPr>
        <p:txBody>
          <a:bodyPr/>
          <a:lstStyle/>
          <a:p>
            <a:pPr marL="838200" indent="-838200"/>
            <a:r>
              <a:rPr lang="sl-SI" sz="4000">
                <a:solidFill>
                  <a:schemeClr val="tx1"/>
                </a:solidFill>
                <a:latin typeface="Arial" pitchFamily="34" charset="0"/>
              </a:rPr>
              <a:t>4. Jedro večine atomov sestavljajo</a:t>
            </a:r>
            <a:r>
              <a:rPr lang="sl-SI" sz="4000">
                <a:latin typeface="Arial" pitchFamily="34" charset="0"/>
              </a:rPr>
              <a:t/>
            </a:r>
            <a:br>
              <a:rPr lang="sl-SI" sz="4000">
                <a:latin typeface="Arial" pitchFamily="34" charset="0"/>
              </a:rPr>
            </a:br>
            <a:endParaRPr lang="sl-SI" sz="4000">
              <a:latin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Clr>
                <a:schemeClr val="tx1"/>
              </a:buClr>
              <a:buFontTx/>
              <a:buNone/>
            </a:pPr>
            <a:endParaRPr lang="sl-SI"/>
          </a:p>
          <a:p>
            <a:pPr marL="990600" lvl="1" indent="-533400">
              <a:buFont typeface="Monotype Sorts" pitchFamily="2" charset="2"/>
              <a:buNone/>
            </a:pPr>
            <a:r>
              <a:rPr lang="sl-SI" sz="3600">
                <a:latin typeface="Arial" pitchFamily="34" charset="0"/>
              </a:rPr>
              <a:t>A  samo nevtroni</a:t>
            </a:r>
          </a:p>
          <a:p>
            <a:pPr marL="990600" lvl="1" indent="-533400">
              <a:buFont typeface="Monotype Sorts" pitchFamily="2" charset="2"/>
              <a:buNone/>
            </a:pPr>
            <a:r>
              <a:rPr lang="sl-SI" sz="3600">
                <a:latin typeface="Arial" pitchFamily="34" charset="0"/>
              </a:rPr>
              <a:t>B  protoni in nevtroni</a:t>
            </a:r>
          </a:p>
          <a:p>
            <a:pPr marL="990600" lvl="1" indent="-533400">
              <a:buFont typeface="Monotype Sorts" pitchFamily="2" charset="2"/>
              <a:buNone/>
            </a:pPr>
            <a:r>
              <a:rPr lang="sl-SI" sz="3600">
                <a:latin typeface="Arial" pitchFamily="34" charset="0"/>
              </a:rPr>
              <a:t>C  protoni in elektroni</a:t>
            </a:r>
          </a:p>
          <a:p>
            <a:pPr marL="990600" lvl="1" indent="-533400">
              <a:buFont typeface="Monotype Sorts" pitchFamily="2" charset="2"/>
              <a:buNone/>
            </a:pPr>
            <a:r>
              <a:rPr lang="sl-SI" sz="3600">
                <a:latin typeface="Arial" pitchFamily="34" charset="0"/>
              </a:rPr>
              <a:t>D  nevtroni in elektroni</a:t>
            </a:r>
          </a:p>
        </p:txBody>
      </p:sp>
      <p:pic>
        <p:nvPicPr>
          <p:cNvPr id="9220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7772400" cy="1143000"/>
          </a:xfrm>
        </p:spPr>
        <p:txBody>
          <a:bodyPr/>
          <a:lstStyle/>
          <a:p>
            <a:pPr marL="762000" indent="-762000"/>
            <a:r>
              <a:rPr lang="sl-SI" sz="4000">
                <a:solidFill>
                  <a:schemeClr val="tx1"/>
                </a:solidFill>
                <a:latin typeface="Arial" pitchFamily="34" charset="0"/>
              </a:rPr>
              <a:t>5. Fosilna goriva so nastala iz</a:t>
            </a:r>
            <a:r>
              <a:rPr lang="sl-SI" sz="4000">
                <a:solidFill>
                  <a:schemeClr val="tx1"/>
                </a:solidFill>
              </a:rPr>
              <a:t/>
            </a:r>
            <a:br>
              <a:rPr lang="sl-SI" sz="4000">
                <a:solidFill>
                  <a:schemeClr val="tx1"/>
                </a:solidFill>
              </a:rPr>
            </a:br>
            <a:endParaRPr lang="sl-SI" sz="400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2332038"/>
            <a:ext cx="5688013" cy="3184525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sl-SI"/>
              <a:t>     </a:t>
            </a:r>
            <a:r>
              <a:rPr lang="sl-SI">
                <a:latin typeface="Arial" pitchFamily="34" charset="0"/>
              </a:rPr>
              <a:t>A  vulkanov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B  ostankov živih bitij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C  plinov iz ozračja</a:t>
            </a:r>
          </a:p>
          <a:p>
            <a:pPr>
              <a:buFont typeface="Monotype Sorts" pitchFamily="2" charset="2"/>
              <a:buNone/>
            </a:pPr>
            <a:r>
              <a:rPr lang="sl-SI">
                <a:latin typeface="Arial" pitchFamily="34" charset="0"/>
              </a:rPr>
              <a:t>     D  vode, ujete v skalah</a:t>
            </a:r>
          </a:p>
        </p:txBody>
      </p:sp>
      <p:pic>
        <p:nvPicPr>
          <p:cNvPr id="10244" name="Picture 4" descr="9-02beak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292600"/>
            <a:ext cx="1692275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zure">
  <a:themeElements>
    <a:clrScheme name="Azure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CC99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B98AE7"/>
      </a:accent6>
      <a:hlink>
        <a:srgbClr val="6600CC"/>
      </a:hlink>
      <a:folHlink>
        <a:srgbClr val="6699FF"/>
      </a:folHlink>
    </a:clrScheme>
    <a:fontScheme name="Az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zure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CC99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B98AE7"/>
        </a:accent6>
        <a:hlink>
          <a:srgbClr val="6600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zure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Office\Predloge\Presentation Designs\AZURE.POT</Template>
  <TotalTime>149</TotalTime>
  <Words>522</Words>
  <Application>Microsoft Office PowerPoint</Application>
  <PresentationFormat>Diaprojekcija na zaslonu (4:3)</PresentationFormat>
  <Paragraphs>226</Paragraphs>
  <Slides>31</Slides>
  <Notes>31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31</vt:i4>
      </vt:variant>
    </vt:vector>
  </HeadingPairs>
  <TitlesOfParts>
    <vt:vector size="38" baseType="lpstr">
      <vt:lpstr>Times New Roman</vt:lpstr>
      <vt:lpstr>Monotype Sorts</vt:lpstr>
      <vt:lpstr>Arial</vt:lpstr>
      <vt:lpstr>Comic Sans MS</vt:lpstr>
      <vt:lpstr>GreekMathSymbols</vt:lpstr>
      <vt:lpstr>Arial CE</vt:lpstr>
      <vt:lpstr>Azure</vt:lpstr>
      <vt:lpstr>Lepo je biti kemik</vt:lpstr>
      <vt:lpstr>Diapozitiv 2</vt:lpstr>
      <vt:lpstr>Diapozitiv 3</vt:lpstr>
      <vt:lpstr>Katera slika je na znaku, ki opozarja na strupeno?</vt:lpstr>
      <vt:lpstr>Diapozitiv 5</vt:lpstr>
      <vt:lpstr>Diapozitiv 6</vt:lpstr>
      <vt:lpstr>3.     V epruveto z vodo dolijemo neznano snov, ki je lahko bencin ali ogljikov tetraklorid (CCl4). Tekočina se z vodo ne meša, tako da nastaneta dve plasti.  Ko v epruveto vržemo jod, se vijolično obarva plast B, plast A pa se ne spremeni. Na osnovi opisa poskusa in podatkov o gostoti snovi določi, katera snov je plast A in katera plast B!                                                                 Odgovori: ρ(H2O) = 1 g/cm3                  Plast A je ___________ ρ (bencin)= 0,9 g/cm3           Plast B je ___________ ρ (CCl4)= 1,6 g/cm3                       </vt:lpstr>
      <vt:lpstr>4. Jedro večine atomov sestavljajo </vt:lpstr>
      <vt:lpstr>5. Fosilna goriva so nastala iz </vt:lpstr>
      <vt:lpstr>Katera vrsta snovi nastane, ko klor v  obliki plina reagira z natrijem v obliki kovine?</vt:lpstr>
      <vt:lpstr>7.    Gorenje fosilnih goriv je povečalo količino ogljikovega dioksida v ozračju. Kaj je možen učinek, ki ga povečana količina  ogljikovega dioksida lahko ima na naš planet. </vt:lpstr>
      <vt:lpstr>8.   Nafta je primer naravnega vira, ki se ne obnavlja. Kaj od naštetega je tudi primer neobnovljivega vira? </vt:lpstr>
      <vt:lpstr>9.    Kaj nastane, če nevtralen atom    dobi elektron?</vt:lpstr>
      <vt:lpstr>10. Reši kemijsko "enačbo“: Ogljik + uran = ?</vt:lpstr>
      <vt:lpstr>11. Slike prikazujejo znanstvenike.       Med njimi izberi Slovenca, ki je      dobil Nobelovo nagrad. </vt:lpstr>
      <vt:lpstr>12. Kako imenujemo prehod  snovi  iz        plina v tekočino?</vt:lpstr>
      <vt:lpstr>13. Izotopi se med seboj razlikujejo v</vt:lpstr>
      <vt:lpstr>14. Kalij sodi med</vt:lpstr>
      <vt:lpstr>15. Produkta nepopolnega gorenja        ogljikovodikov sta</vt:lpstr>
      <vt:lpstr>16. S kovalentno vezjo se povežejo</vt:lpstr>
      <vt:lpstr>17. Med kemijske reakcije sodi</vt:lpstr>
      <vt:lpstr>18. Splošna formula CnH2n-2 ustreza        homologni vrsti</vt:lpstr>
      <vt:lpstr>19. Adicija je kemijska reakcija        značilna za</vt:lpstr>
      <vt:lpstr>20. V barvah za lase je spojina, ki       razbarva barvo las:</vt:lpstr>
      <vt:lpstr>21. Metan ne nastaja:</vt:lpstr>
      <vt:lpstr>22. Oksidi so:</vt:lpstr>
      <vt:lpstr>23. Katera snov ni sestavljena iz ogljika:</vt:lpstr>
      <vt:lpstr>24. Amalgam je:</vt:lpstr>
      <vt:lpstr>25. Med elemente ne sodi:</vt:lpstr>
      <vt:lpstr>26. Reši rebus.</vt:lpstr>
      <vt:lpstr>Rešitve: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Karla Krajnik</dc:creator>
  <cp:lastModifiedBy>Jasmina</cp:lastModifiedBy>
  <cp:revision>42</cp:revision>
  <dcterms:created xsi:type="dcterms:W3CDTF">2001-12-02T21:08:36Z</dcterms:created>
  <dcterms:modified xsi:type="dcterms:W3CDTF">2010-07-14T07:11:08Z</dcterms:modified>
</cp:coreProperties>
</file>